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688" r:id="rId2"/>
    <p:sldMasterId id="2147483689" r:id="rId3"/>
  </p:sldMasterIdLst>
  <p:notesMasterIdLst>
    <p:notesMasterId r:id="rId18"/>
  </p:notesMasterIdLst>
  <p:sldIdLst>
    <p:sldId id="257" r:id="rId4"/>
    <p:sldId id="270" r:id="rId5"/>
    <p:sldId id="256" r:id="rId6"/>
    <p:sldId id="258" r:id="rId7"/>
    <p:sldId id="259" r:id="rId8"/>
    <p:sldId id="260" r:id="rId9"/>
    <p:sldId id="269" r:id="rId10"/>
    <p:sldId id="261" r:id="rId11"/>
    <p:sldId id="262" r:id="rId12"/>
    <p:sldId id="264" r:id="rId13"/>
    <p:sldId id="266" r:id="rId14"/>
    <p:sldId id="265" r:id="rId15"/>
    <p:sldId id="267" r:id="rId16"/>
    <p:sldId id="268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A9B11-3E05-8643-9747-B0AE10978A0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E2245-F265-DA4A-B0E3-F314B66C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the 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</a:t>
            </a:r>
            <a:r>
              <a:rPr lang="en-US" smtClean="0"/>
              <a:t>the 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</a:t>
            </a:r>
            <a:r>
              <a:rPr lang="en-US" smtClean="0"/>
              <a:t>the 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</a:t>
            </a:r>
            <a:r>
              <a:rPr lang="en-US" smtClean="0"/>
              <a:t>the 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</a:t>
            </a:r>
            <a:r>
              <a:rPr lang="en-US" smtClean="0"/>
              <a:t>the 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two possible explanations up in </a:t>
            </a:r>
            <a:r>
              <a:rPr lang="en-US" smtClean="0"/>
              <a:t>the 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2362198" y="-304797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 rot="5400000">
            <a:off x="4732349" y="2171691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93"/>
            <a:ext cx="58515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ctrTitle"/>
          </p:nvPr>
        </p:nvSpPr>
        <p:spPr>
          <a:xfrm>
            <a:off x="431800" y="4229100"/>
            <a:ext cx="8356500" cy="151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subTitle" idx="1"/>
          </p:nvPr>
        </p:nvSpPr>
        <p:spPr>
          <a:xfrm>
            <a:off x="431800" y="5791200"/>
            <a:ext cx="8356500" cy="958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154" marR="0" indent="-12654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306" marR="0" indent="-12606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460" marR="0" indent="-1255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613" marR="0" indent="-1251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5766" marR="0" indent="-1246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2919" marR="0" indent="-1241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072" marR="0" indent="-1237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226" marR="0" indent="-1232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722312" y="2906715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901700" y="1719251"/>
            <a:ext cx="6565800" cy="34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1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Click to edit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901700" y="1099312"/>
            <a:ext cx="7302600" cy="5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ct val="25000"/>
              <a:buFont typeface="Merriweather"/>
              <a:buNone/>
            </a:pPr>
            <a:r>
              <a:rPr lang="en-US" sz="4400" b="0" i="0" u="none" strike="noStrike" cap="none" baseline="30000">
                <a:solidFill>
                  <a:srgbClr val="4F6128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Your Title Here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901700" y="2849550"/>
            <a:ext cx="7188300" cy="3012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300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900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98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698" cy="585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2"/>
          </p:nvPr>
        </p:nvSpPr>
        <p:spPr>
          <a:xfrm>
            <a:off x="457202" y="1435100"/>
            <a:ext cx="3008398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31800" y="4229101"/>
            <a:ext cx="8356500" cy="151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431800" y="5791201"/>
            <a:ext cx="8356500" cy="958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154" marR="0" indent="-12654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306" marR="0" indent="-12606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460" marR="0" indent="-1255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613" marR="0" indent="-1251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5766" marR="0" indent="-1246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2919" marR="0" indent="-1241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072" marR="0" indent="-1237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226" marR="0" indent="-1232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8" name="Shape 3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 rot="5400000">
            <a:off x="2362198" y="-304797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 rot="5400000">
            <a:off x="4732349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90"/>
            <a:ext cx="58515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13970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44450" algn="l" rtl="0">
              <a:spcBef>
                <a:spcPts val="480"/>
              </a:spcBef>
              <a:buClr>
                <a:schemeClr val="dk1"/>
              </a:buClr>
              <a:buFont typeface="Courier New"/>
              <a:buChar char="o"/>
              <a:defRPr/>
            </a:lvl2pPr>
            <a:lvl3pPr marL="1143000" indent="101600" algn="l" rtl="0">
              <a:spcBef>
                <a:spcPts val="480"/>
              </a:spcBef>
              <a:buClr>
                <a:schemeClr val="dk1"/>
              </a:buClr>
              <a:buFont typeface="Noto Symbol"/>
              <a:buChar char="▪"/>
              <a:defRPr/>
            </a:lvl3pPr>
            <a:lvl4pPr marL="1600200" indent="139700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63500" algn="l" rtl="0">
              <a:spcBef>
                <a:spcPts val="360"/>
              </a:spcBef>
              <a:buClr>
                <a:schemeClr val="dk1"/>
              </a:buClr>
              <a:buFont typeface="Courier New"/>
              <a:buChar char="o"/>
              <a:defRPr/>
            </a:lvl5pPr>
            <a:lvl6pPr marL="2514600" indent="63500" algn="l" rtl="0">
              <a:spcBef>
                <a:spcPts val="360"/>
              </a:spcBef>
              <a:buClr>
                <a:schemeClr val="dk1"/>
              </a:buClr>
              <a:buFont typeface="Noto Symbol"/>
              <a:buChar char="▪"/>
              <a:defRPr/>
            </a:lvl6pPr>
            <a:lvl7pPr marL="2971800" indent="139700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63500" algn="l" rtl="0">
              <a:spcBef>
                <a:spcPts val="360"/>
              </a:spcBef>
              <a:buClr>
                <a:schemeClr val="dk1"/>
              </a:buClr>
              <a:buFont typeface="Courier New"/>
              <a:buChar char="o"/>
              <a:defRPr/>
            </a:lvl8pPr>
            <a:lvl9pPr marL="3886200" indent="63500" algn="l" rtl="0">
              <a:spcBef>
                <a:spcPts val="360"/>
              </a:spcBef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2" name="Shape 422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Only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22312" y="2906716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901703" y="1719256"/>
            <a:ext cx="6565800" cy="34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1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Click to edit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901703" y="1099312"/>
            <a:ext cx="7302600" cy="5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289E"/>
              </a:buClr>
              <a:buSzPct val="25000"/>
              <a:buFont typeface="Merriweather"/>
              <a:buNone/>
            </a:pPr>
            <a:r>
              <a:rPr lang="en-US" sz="4400" b="0" i="0" u="none" strike="noStrike" cap="none" baseline="30000">
                <a:solidFill>
                  <a:srgbClr val="5F289E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Your Title Here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01700" y="2849551"/>
            <a:ext cx="7188300" cy="3012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300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2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2" y="2174876"/>
            <a:ext cx="4040099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30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30" y="2174876"/>
            <a:ext cx="4041900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6" y="273050"/>
            <a:ext cx="3008398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575053" y="273055"/>
            <a:ext cx="5111698" cy="585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57206" y="1435104"/>
            <a:ext cx="3008398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399" cy="566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marR="0" indent="-5076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873" marR="0" indent="-3167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2883" marR="0" indent="11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036" marR="0" indent="-2523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189" marR="0" indent="-2518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343" marR="0" indent="-2514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496" marR="0" indent="-250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8648" marR="0" indent="-2504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5802" marR="0" indent="-25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marR="0" indent="-5076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873" marR="0" indent="-3167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2883" marR="0" indent="11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036" marR="0" indent="-2523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189" marR="0" indent="-2518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343" marR="0" indent="-2514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496" marR="0" indent="-250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8648" marR="0" indent="-2504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5802" marR="0" indent="-25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44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marL="1143000" marR="0" indent="101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marL="1600200" marR="0" indent="139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marL="25146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marL="2971800" marR="0" indent="139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marL="38862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wingert@uw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Talk Activities for Modeling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Kerri Wingert – University of Washington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665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All-Class Science Talk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 I will pose a question.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You will think about your answer and carefully listen and consider others’ responses.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You will respond to others’ ideas before I summarize our ideas.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I will not give you the answers, but rather, I will help push your thinking.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674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Idea Coaching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 Your partner will share their ideas.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You will coach them by</a:t>
            </a:r>
          </a:p>
          <a:p>
            <a:pPr marL="1206459" lvl="1" indent="-514350"/>
            <a:r>
              <a:rPr lang="en-US" sz="3200" dirty="0" smtClean="0"/>
              <a:t>encouraging them</a:t>
            </a:r>
          </a:p>
          <a:p>
            <a:pPr marL="1206459" lvl="1" indent="-514350"/>
            <a:r>
              <a:rPr lang="en-US" sz="3200" dirty="0" smtClean="0"/>
              <a:t>helping them think further</a:t>
            </a:r>
          </a:p>
          <a:p>
            <a:pPr marL="1206459" lvl="1" indent="-514350"/>
            <a:r>
              <a:rPr lang="en-US" sz="3200" dirty="0" smtClean="0"/>
              <a:t>asking questions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We will switch so each of you has a chance to coach.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19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Idea Coaching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70685" cy="4419599"/>
          </a:xfrm>
          <a:ln>
            <a:solidFill>
              <a:schemeClr val="tx1"/>
            </a:solidFill>
          </a:ln>
        </p:spPr>
        <p:txBody>
          <a:bodyPr/>
          <a:lstStyle/>
          <a:p>
            <a:pPr marL="292100" indent="0">
              <a:buNone/>
            </a:pPr>
            <a:r>
              <a:rPr lang="en-US" sz="3200" dirty="0" smtClean="0"/>
              <a:t>Can you tell me what this part of the drawing indicates?</a:t>
            </a:r>
          </a:p>
          <a:p>
            <a:pPr marL="292100" indent="0">
              <a:buNone/>
            </a:pPr>
            <a:endParaRPr lang="en-US" sz="3200" dirty="0" smtClean="0"/>
          </a:p>
          <a:p>
            <a:pPr marL="292100" indent="0">
              <a:buNone/>
            </a:pPr>
            <a:r>
              <a:rPr lang="en-US" sz="3200" dirty="0" smtClean="0"/>
              <a:t>What do you mean by ________?</a:t>
            </a:r>
          </a:p>
          <a:p>
            <a:pPr marL="292100" indent="0">
              <a:buNone/>
            </a:pPr>
            <a:endParaRPr lang="en-US" sz="32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716115" y="1616912"/>
            <a:ext cx="3970685" cy="1724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64" marR="0" indent="-5076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873" marR="0" indent="-3167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2883" marR="0" indent="11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036" marR="0" indent="-2523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189" marR="0" indent="-25189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343" marR="0" indent="-2514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496" marR="0" indent="-2509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8648" marR="0" indent="-2504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5802" marR="0" indent="-2500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92100" indent="0">
              <a:buFont typeface="Arial"/>
              <a:buNone/>
            </a:pPr>
            <a:r>
              <a:rPr lang="en-US" sz="3200" dirty="0" smtClean="0"/>
              <a:t>Can you say that again?</a:t>
            </a:r>
          </a:p>
          <a:p>
            <a:pPr marL="292100" indent="0">
              <a:buFont typeface="Arial"/>
              <a:buNone/>
            </a:pPr>
            <a:endParaRPr lang="en-US" sz="3200" dirty="0" smtClean="0"/>
          </a:p>
          <a:p>
            <a:pPr marL="292100" indent="0">
              <a:buFont typeface="Arial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35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Share-Trade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Write your ideas on a slip of paper.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Find a new partner.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Share your thinking.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TRADE PAPERS. 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Share your NEW thinking with a new partner.</a:t>
            </a:r>
          </a:p>
          <a:p>
            <a:pPr marL="806450" indent="-514350">
              <a:buFont typeface="+mj-lt"/>
              <a:buAutoNum type="arabicPeriod"/>
            </a:pPr>
            <a:endParaRPr lang="en-US" sz="3200" dirty="0"/>
          </a:p>
          <a:p>
            <a:pPr marL="292100" indent="0">
              <a:buNone/>
            </a:pPr>
            <a:r>
              <a:rPr lang="en-US" sz="3200" dirty="0" smtClean="0"/>
              <a:t>**Bonus – COACH your partners as you listen.</a:t>
            </a:r>
          </a:p>
        </p:txBody>
      </p:sp>
    </p:spTree>
    <p:extLst>
      <p:ext uri="{BB962C8B-B14F-4D97-AF65-F5344CB8AC3E}">
        <p14:creationId xmlns:p14="http://schemas.microsoft.com/office/powerpoint/2010/main" val="88928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Claim-Pass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5688"/>
            <a:ext cx="8229600" cy="4419599"/>
          </a:xfrm>
        </p:spPr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One person has the paper and pencil to start.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 smtClean="0"/>
              <a:t>Write the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CLAIM</a:t>
            </a:r>
            <a:r>
              <a:rPr lang="en-US" sz="3200" dirty="0" smtClean="0"/>
              <a:t> at the top of the paper.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3A9B3F"/>
                </a:solidFill>
              </a:rPr>
              <a:t>PASS</a:t>
            </a:r>
            <a:r>
              <a:rPr lang="en-US" sz="3200" dirty="0" smtClean="0"/>
              <a:t> the paper. The second person writes </a:t>
            </a:r>
            <a:r>
              <a:rPr lang="en-US" sz="3200" b="1" dirty="0" smtClean="0">
                <a:solidFill>
                  <a:srgbClr val="3A9B3F"/>
                </a:solidFill>
              </a:rPr>
              <a:t>EVIDENCE</a:t>
            </a:r>
            <a:r>
              <a:rPr lang="en-US" sz="3200" dirty="0" smtClean="0"/>
              <a:t> to support the claim.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3A9B3F"/>
                </a:solidFill>
              </a:rPr>
              <a:t>PASS</a:t>
            </a:r>
            <a:r>
              <a:rPr lang="en-US" sz="3200" dirty="0" smtClean="0"/>
              <a:t> the paper. Add another piece of </a:t>
            </a:r>
            <a:r>
              <a:rPr lang="en-US" sz="3200" b="1" dirty="0" smtClean="0">
                <a:solidFill>
                  <a:srgbClr val="3A9B3F"/>
                </a:solidFill>
              </a:rPr>
              <a:t>EVIDENCE</a:t>
            </a:r>
            <a:r>
              <a:rPr lang="en-US" sz="3200" dirty="0" smtClean="0"/>
              <a:t> to support the claim.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3A9B3F"/>
                </a:solidFill>
              </a:rPr>
              <a:t>PASS-WRITE </a:t>
            </a:r>
            <a:r>
              <a:rPr lang="en-US" sz="3200" dirty="0" smtClean="0"/>
              <a:t>until you have no more evidence.</a:t>
            </a:r>
          </a:p>
        </p:txBody>
      </p:sp>
    </p:spTree>
    <p:extLst>
      <p:ext uri="{BB962C8B-B14F-4D97-AF65-F5344CB8AC3E}">
        <p14:creationId xmlns:p14="http://schemas.microsoft.com/office/powerpoint/2010/main" val="39241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5026"/>
            <a:ext cx="8229600" cy="4419599"/>
          </a:xfrm>
        </p:spPr>
        <p:txBody>
          <a:bodyPr/>
          <a:lstStyle/>
          <a:p>
            <a:pPr marL="292100" indent="0">
              <a:buNone/>
            </a:pPr>
            <a:r>
              <a:rPr lang="en-US" sz="3600" dirty="0" smtClean="0"/>
              <a:t>Hi! </a:t>
            </a:r>
          </a:p>
          <a:p>
            <a:pPr marL="292100" indent="0">
              <a:buNone/>
            </a:pPr>
            <a:r>
              <a:rPr lang="en-US" sz="3600" dirty="0" smtClean="0"/>
              <a:t>Please use these talk formats any way you like. Download, edit, share, cut, change, modify, and use, use, use. If you have questions, please email their creator at</a:t>
            </a:r>
          </a:p>
          <a:p>
            <a:pPr marL="292100" indent="0">
              <a:buNone/>
            </a:pPr>
            <a:r>
              <a:rPr lang="en-US" sz="3600" dirty="0" smtClean="0">
                <a:hlinkClick r:id="rId2"/>
              </a:rPr>
              <a:t>kwingert@uw.edu</a:t>
            </a:r>
            <a:endParaRPr lang="en-US" sz="3600" dirty="0" smtClean="0"/>
          </a:p>
          <a:p>
            <a:pPr marL="292100" indent="0">
              <a:buNone/>
            </a:pPr>
            <a:r>
              <a:rPr lang="en-US" sz="3600" dirty="0" smtClean="0"/>
              <a:t>Happy talking!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327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Agree-Disagree Line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 I will ask you a question.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You will move toward the answer you think right now.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You can change your mind as others offer evidence.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52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Three Stay – One Stray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One person from your group will STAY with your model and explain it.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Three people in your group will move around the room and look for great ideas to use.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Everyone will push each other’s thinking.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325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All-Day Post-Its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Your group will post your model on the wall.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We will leave them overnight and get comments from other classes.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 smtClean="0"/>
              <a:t>You will leave constructive, coaching comments for your peers before you leave today.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737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Four Quadrants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Look at the four quadrants.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Decide which </a:t>
            </a:r>
            <a:r>
              <a:rPr lang="en-US" sz="3200" u="sng" dirty="0" smtClean="0"/>
              <a:t>you agree</a:t>
            </a:r>
            <a:r>
              <a:rPr lang="en-US" sz="3200" dirty="0" smtClean="0"/>
              <a:t> with most right now and place an object on it to “vote.”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Going around the circle, take turns explaining your thinking.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Change your mind when you hear better evidence.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981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Write &amp; Pass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2002"/>
            <a:ext cx="8229600" cy="4419599"/>
          </a:xfrm>
        </p:spPr>
        <p:txBody>
          <a:bodyPr/>
          <a:lstStyle/>
          <a:p>
            <a:pPr marL="292100" indent="0">
              <a:buNone/>
            </a:pPr>
            <a:r>
              <a:rPr lang="en-US" sz="3200" dirty="0" smtClean="0"/>
              <a:t>WRITE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Write your full explanation. 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Pass your explanation to your partner.</a:t>
            </a:r>
          </a:p>
          <a:p>
            <a:pPr marL="1035050" indent="-742950">
              <a:buFont typeface="+mj-lt"/>
              <a:buAutoNum type="arabicPeriod"/>
            </a:pPr>
            <a:endParaRPr lang="en-US" sz="3200" dirty="0"/>
          </a:p>
          <a:p>
            <a:pPr marL="292100" indent="0">
              <a:buNone/>
            </a:pPr>
            <a:r>
              <a:rPr lang="en-US" sz="3200" dirty="0" smtClean="0"/>
              <a:t>READING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Use COACHING STEMS to respond to your partner’s </a:t>
            </a:r>
            <a:r>
              <a:rPr lang="en-US" sz="3200" b="1" dirty="0" smtClean="0">
                <a:solidFill>
                  <a:srgbClr val="3A9B3F"/>
                </a:solidFill>
              </a:rPr>
              <a:t>ideas</a:t>
            </a:r>
            <a:r>
              <a:rPr lang="en-US" sz="3200" dirty="0" smtClean="0"/>
              <a:t>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Comment on ideas only</a:t>
            </a:r>
            <a:r>
              <a:rPr lang="en-US" sz="3200" dirty="0" smtClean="0"/>
              <a:t>. Off-limits: handwriting, punctuation, phrasing, spelling. </a:t>
            </a:r>
          </a:p>
          <a:p>
            <a:pPr marL="1035050" indent="-742950">
              <a:buFont typeface="+mj-lt"/>
              <a:buAutoNum type="arabicPeriod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8524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Discussion Diamond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Write your explanation in the corner closest to you. You can use words or drawings.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Going around the circle, explain your ideas.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 smtClean="0"/>
              <a:t>Write what you have in common in the center.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286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2823821" y="1698219"/>
            <a:ext cx="3625853" cy="2891097"/>
          </a:xfrm>
          <a:prstGeom prst="diamond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267344" y="3143768"/>
            <a:ext cx="2556477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49674" y="3143768"/>
            <a:ext cx="2556477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7121" y="4595675"/>
            <a:ext cx="0" cy="226232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7121" y="-557747"/>
            <a:ext cx="0" cy="226232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700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usion">
      <a:dk1>
        <a:srgbClr val="000000"/>
      </a:dk1>
      <a:lt1>
        <a:srgbClr val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</TotalTime>
  <Words>592</Words>
  <Application>Microsoft Macintosh PowerPoint</Application>
  <PresentationFormat>On-screen Show (4:3)</PresentationFormat>
  <Paragraphs>78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Theme</vt:lpstr>
      <vt:lpstr>1_Office Theme</vt:lpstr>
      <vt:lpstr>Custom Theme</vt:lpstr>
      <vt:lpstr>Talk Activities for Modeling</vt:lpstr>
      <vt:lpstr>PowerPoint Presentation</vt:lpstr>
      <vt:lpstr>Agree-Disagree Line</vt:lpstr>
      <vt:lpstr>Three Stay – One Stray</vt:lpstr>
      <vt:lpstr>All-Day Post-Its</vt:lpstr>
      <vt:lpstr>Four Quadrants</vt:lpstr>
      <vt:lpstr>Write &amp; Pass</vt:lpstr>
      <vt:lpstr>Discussion Diamond</vt:lpstr>
      <vt:lpstr>PowerPoint Presentation</vt:lpstr>
      <vt:lpstr>All-Class Science Talk</vt:lpstr>
      <vt:lpstr>Idea Coaching</vt:lpstr>
      <vt:lpstr>Idea Coaching</vt:lpstr>
      <vt:lpstr>Share-Trade</vt:lpstr>
      <vt:lpstr>Claim-Pass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 W.</dc:creator>
  <cp:lastModifiedBy>Kerri W.</cp:lastModifiedBy>
  <cp:revision>5</cp:revision>
  <dcterms:created xsi:type="dcterms:W3CDTF">2016-08-24T20:16:50Z</dcterms:created>
  <dcterms:modified xsi:type="dcterms:W3CDTF">2016-08-24T20:51:48Z</dcterms:modified>
</cp:coreProperties>
</file>