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40"/>
  </p:notesMasterIdLst>
  <p:sldIdLst>
    <p:sldId id="564" r:id="rId2"/>
    <p:sldId id="481" r:id="rId3"/>
    <p:sldId id="418" r:id="rId4"/>
    <p:sldId id="483" r:id="rId5"/>
    <p:sldId id="482" r:id="rId6"/>
    <p:sldId id="260" r:id="rId7"/>
    <p:sldId id="261" r:id="rId8"/>
    <p:sldId id="262" r:id="rId9"/>
    <p:sldId id="417" r:id="rId10"/>
    <p:sldId id="314" r:id="rId11"/>
    <p:sldId id="484" r:id="rId12"/>
    <p:sldId id="565" r:id="rId13"/>
    <p:sldId id="419" r:id="rId14"/>
    <p:sldId id="415" r:id="rId15"/>
    <p:sldId id="440" r:id="rId16"/>
    <p:sldId id="264" r:id="rId17"/>
    <p:sldId id="265" r:id="rId18"/>
    <p:sldId id="420" r:id="rId19"/>
    <p:sldId id="416" r:id="rId20"/>
    <p:sldId id="566" r:id="rId21"/>
    <p:sldId id="421" r:id="rId22"/>
    <p:sldId id="478" r:id="rId23"/>
    <p:sldId id="331" r:id="rId24"/>
    <p:sldId id="476" r:id="rId25"/>
    <p:sldId id="477" r:id="rId26"/>
    <p:sldId id="424" r:id="rId27"/>
    <p:sldId id="567" r:id="rId28"/>
    <p:sldId id="568" r:id="rId29"/>
    <p:sldId id="422" r:id="rId30"/>
    <p:sldId id="488" r:id="rId31"/>
    <p:sldId id="469" r:id="rId32"/>
    <p:sldId id="267" r:id="rId33"/>
    <p:sldId id="468" r:id="rId34"/>
    <p:sldId id="479" r:id="rId35"/>
    <p:sldId id="471" r:id="rId36"/>
    <p:sldId id="310" r:id="rId37"/>
    <p:sldId id="486" r:id="rId38"/>
    <p:sldId id="487" r:id="rId39"/>
  </p:sldIdLst>
  <p:sldSz cx="9144000" cy="6858000" type="screen4x3"/>
  <p:notesSz cx="6858000" cy="9144000"/>
  <p:embeddedFontLst>
    <p:embeddedFont>
      <p:font typeface="Calibri" panose="020F0502020204030204" pitchFamily="34" charset="0"/>
      <p:regular r:id="rId41"/>
      <p:bold r:id="rId42"/>
      <p:italic r:id="rId43"/>
      <p:boldItalic r:id="rId44"/>
    </p:embeddedFont>
    <p:embeddedFont>
      <p:font typeface="Lato" panose="020F0502020204030203" pitchFamily="34" charset="0"/>
      <p:regular r:id="rId45"/>
      <p:bold r:id="rId46"/>
      <p:italic r:id="rId47"/>
      <p:boldItalic r:id="rId48"/>
    </p:embeddedFont>
    <p:embeddedFont>
      <p:font typeface="Lato Heavy" panose="020F0502020204030203" pitchFamily="34" charset="0"/>
      <p:bold r:id="rId49"/>
    </p:embeddedFont>
    <p:embeddedFont>
      <p:font typeface="Lato Regular" panose="020F0502020204030203"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4" roundtripDataSignature="AMtx7miNKxsGdjEBdOOG0H3Va8KrtvJAQ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FF"/>
    <a:srgbClr val="914C20"/>
    <a:srgbClr val="0068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6"/>
    <p:restoredTop sz="86445"/>
  </p:normalViewPr>
  <p:slideViewPr>
    <p:cSldViewPr snapToGrid="0">
      <p:cViewPr varScale="1">
        <p:scale>
          <a:sx n="47" d="100"/>
          <a:sy n="47" d="100"/>
        </p:scale>
        <p:origin x="208" y="928"/>
      </p:cViewPr>
      <p:guideLst>
        <p:guide orient="horz" pos="2160"/>
        <p:guide pos="2880"/>
      </p:guideLst>
    </p:cSldViewPr>
  </p:slideViewPr>
  <p:outlineViewPr>
    <p:cViewPr>
      <p:scale>
        <a:sx n="20" d="100"/>
        <a:sy n="20" d="100"/>
      </p:scale>
      <p:origin x="0" y="-17192"/>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84"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87"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11.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b="0" i="0">
                <a:latin typeface="Arial" panose="020B0604020202020204" pitchFamily="34" charset="0"/>
                <a:cs typeface="Arial" panose="020B0604020202020204" pitchFamily="34" charset="0"/>
              </a:defRPr>
            </a:lvl1pPr>
          </a:lstStyle>
          <a:p>
            <a:pPr algn="r"/>
            <a:fld id="{00000000-1234-1234-1234-123412341234}" type="slidenum">
              <a:rPr lang="en-US" sz="1200" smtClean="0">
                <a:solidFill>
                  <a:schemeClr val="dk1"/>
                </a:solidFill>
                <a:ea typeface="Calibri"/>
                <a:sym typeface="Calibri"/>
              </a:rPr>
              <a:pPr algn="r"/>
              <a:t>‹#›</a:t>
            </a:fld>
            <a:endParaRPr lang="en-US" sz="1200" dirty="0">
              <a:solidFill>
                <a:schemeClr val="dk1"/>
              </a:solidFill>
              <a:ea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temteachingtools.or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stemteachingtools.org/assets/landscapes/Sample-Assessment-Tasks-for-MS-LS-4-4.pdf" TargetMode="External"/><Relationship Id="rId3" Type="http://schemas.openxmlformats.org/officeDocument/2006/relationships/hyperlink" Target="https://stemteachingtools.org/assets/landscapes/Sample-Assessment-Tasks-for-Grade-1-PS4-3.pdf" TargetMode="External"/><Relationship Id="rId7" Type="http://schemas.openxmlformats.org/officeDocument/2006/relationships/hyperlink" Target="https://stemteachingtools.org/assets/landscapes/Sample-Assessment-Tasks-for-MS-PS4-2.pdf"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stemteachingtools.org/assets/landscapes/Sample-Assessment-Tasks-for-Grade-5-LS2-1.pdf" TargetMode="External"/><Relationship Id="rId5" Type="http://schemas.openxmlformats.org/officeDocument/2006/relationships/hyperlink" Target="https://stemteachingtools.org/assets/landscapes/Sample-Assessment-Tasks-for-Grade-4-ESS2-1.pdf" TargetMode="External"/><Relationship Id="rId10" Type="http://schemas.openxmlformats.org/officeDocument/2006/relationships/hyperlink" Target="https://stemteachingtools.org/assets/landscapes/Sample-Assessment-Tasks-for-HS-LS-2-1.pdf" TargetMode="External"/><Relationship Id="rId4" Type="http://schemas.openxmlformats.org/officeDocument/2006/relationships/hyperlink" Target="https://stemteachingtools.org/assets/landscapes/Sample-Assessment-Tasks-for-Grade-4-PS4-1.pdf" TargetMode="External"/><Relationship Id="rId9" Type="http://schemas.openxmlformats.org/officeDocument/2006/relationships/hyperlink" Target="https://stemteachingtools.org/assets/landscapes/Sample-Assessment-Tasks-for-MS-ESS2-6.pdf"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ap.nationalacademies.org/catalog/18409/developing-assessments-for-the-next-generation-science-standard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sym typeface="Calibri"/>
              </a:rPr>
              <a:pPr algn="r"/>
              <a:t>1</a:t>
            </a:fld>
            <a:endParaRPr lang="en-US" sz="1200" dirty="0">
              <a:solidFill>
                <a:schemeClr val="dk1"/>
              </a:solidFill>
              <a:ea typeface="Calibri"/>
              <a:sym typeface="Calibri"/>
            </a:endParaRPr>
          </a:p>
        </p:txBody>
      </p:sp>
    </p:spTree>
    <p:extLst>
      <p:ext uri="{BB962C8B-B14F-4D97-AF65-F5344CB8AC3E}">
        <p14:creationId xmlns:p14="http://schemas.microsoft.com/office/powerpoint/2010/main" val="3302095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How can we understand the multi-component design of this task? The approach we recommend builds on the work of a collaborative associated with the Council of Chief State School Officers’ that has been exploring how to design summative assessments of 3D learning that are “multi-component”. </a:t>
            </a:r>
            <a:endParaRPr lang="en-US" dirty="0"/>
          </a:p>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((Reading the Diagram from right-to-left)) In this model, a cluster of items assess specific 2D and 3D learning goals as part of an item cluster for a given performance expectation. That was the sequence of related items—focused on engaging students in different science and engineering practices—as they expressed their conceptual understanding of science. </a:t>
            </a:r>
            <a:endParaRPr lang="en-US" dirty="0"/>
          </a:p>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((Click Advance)) Since we are focused on designing formative assessments of different sizes, we are looking at assessing a specific 3D learning performance related to a bundle of science, literacy &amp; math standards that corresponds to a major learning goal for a curriculum sequence. In the example, the assessment was gathering evidence on specific components of two science standards and one ELA standard. </a:t>
            </a:r>
            <a:endParaRPr lang="en-US" dirty="0"/>
          </a:p>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((Click Advance)) We also focus on scenario-based approaches to assessment tasks (and not just general stimulus items in a broader sense). In the example, the scenario was about the “fogged mirror” phenomena that happened during a hot shower. </a:t>
            </a:r>
            <a:endParaRPr lang="en-US" dirty="0"/>
          </a:p>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So, overall, we are focused on developing a coherent cluster of items that gauge 2D and 3D learning goals associated with a bundle of standards by asking students to make sense of phenomena highlighted in a scenario that is described. </a:t>
            </a:r>
            <a:endParaRPr lang="en-US" dirty="0"/>
          </a:p>
          <a:p>
            <a:pPr marL="457200" marR="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((Stop and process the slide with the room.))</a:t>
            </a:r>
            <a:endParaRPr lang="en-US" dirty="0"/>
          </a:p>
          <a:p>
            <a:pPr marL="457200" marR="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0" marR="0" lvl="1"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[estimated time: 3 min]</a:t>
            </a:r>
          </a:p>
        </p:txBody>
      </p:sp>
    </p:spTree>
    <p:extLst>
      <p:ext uri="{BB962C8B-B14F-4D97-AF65-F5344CB8AC3E}">
        <p14:creationId xmlns:p14="http://schemas.microsoft.com/office/powerpoint/2010/main" val="4194218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p:cNvSpPr>
          <p:nvPr>
            <p:ph type="sldImg"/>
          </p:nvPr>
        </p:nvSpPr>
        <p:spPr>
          <a:ln/>
        </p:spPr>
      </p:sp>
      <p:sp>
        <p:nvSpPr>
          <p:cNvPr id="111619" name="Notes Placeholder 2"/>
          <p:cNvSpPr>
            <a:spLocks noGrp="1"/>
          </p:cNvSpPr>
          <p:nvPr>
            <p:ph type="body" idx="1"/>
          </p:nvPr>
        </p:nvSpPr>
        <p:spPr>
          <a:noFill/>
          <a:ln/>
        </p:spPr>
        <p:txBody>
          <a:bodyPr/>
          <a:lstStyle/>
          <a:p>
            <a:pPr marL="0" lvl="0" indent="0" algn="l" rtl="0">
              <a:lnSpc>
                <a:spcPct val="100000"/>
              </a:lnSpc>
              <a:spcBef>
                <a:spcPts val="0"/>
              </a:spcBef>
              <a:spcAft>
                <a:spcPts val="0"/>
              </a:spcAft>
              <a:buSzPts val="1400"/>
              <a:buFont typeface="Lato"/>
              <a:buNone/>
            </a:pPr>
            <a:r>
              <a:rPr lang="en-US" dirty="0">
                <a:latin typeface="Lato"/>
                <a:ea typeface="Lato"/>
                <a:cs typeface="Lato"/>
                <a:sym typeface="Lato"/>
              </a:rPr>
              <a:t>This is the table of contents of Chapter 11 in the NRC Framework. All of these dimensions are relevant to formative assessment. </a:t>
            </a:r>
            <a:endParaRPr lang="en-US" dirty="0"/>
          </a:p>
          <a:p>
            <a:pPr marL="0" lvl="0" indent="0" algn="l" rtl="0">
              <a:lnSpc>
                <a:spcPct val="100000"/>
              </a:lnSpc>
              <a:spcBef>
                <a:spcPts val="0"/>
              </a:spcBef>
              <a:spcAft>
                <a:spcPts val="0"/>
              </a:spcAft>
              <a:buSzPts val="1400"/>
              <a:buFont typeface="Calibri"/>
              <a:buNone/>
            </a:pPr>
            <a:endParaRPr lang="en-US" dirty="0">
              <a:latin typeface="Lato"/>
              <a:ea typeface="Lato"/>
              <a:cs typeface="Lato"/>
              <a:sym typeface="Lato"/>
            </a:endParaRPr>
          </a:p>
          <a:p>
            <a:pPr marL="0" marR="0" lvl="0"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[estimated time: 30 sec]</a:t>
            </a:r>
          </a:p>
        </p:txBody>
      </p:sp>
      <p:sp>
        <p:nvSpPr>
          <p:cNvPr id="111620" name="Slide Number Placeholder 3"/>
          <p:cNvSpPr>
            <a:spLocks noGrp="1"/>
          </p:cNvSpPr>
          <p:nvPr>
            <p:ph type="sldNum" sz="quarter" idx="5"/>
          </p:nvPr>
        </p:nvSpPr>
        <p:spPr>
          <a:xfrm>
            <a:off x="3898102" y="8829967"/>
            <a:ext cx="2982119" cy="464820"/>
          </a:xfrm>
          <a:prstGeom prst="rect">
            <a:avLst/>
          </a:prstGeom>
          <a:noFill/>
        </p:spPr>
        <p:txBody>
          <a:bodyPr lIns="92446" tIns="46223" rIns="92446" bIns="46223"/>
          <a:lstStyle/>
          <a:p>
            <a:fld id="{80070A49-C40C-484E-AFA6-A902C4728578}"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32676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Font typeface="Lato"/>
              <a:buNone/>
            </a:pPr>
            <a:r>
              <a:rPr lang="en-US" dirty="0">
                <a:latin typeface="Lato"/>
                <a:ea typeface="Lato"/>
                <a:cs typeface="Lato"/>
                <a:sym typeface="Lato"/>
              </a:rPr>
              <a:t>These highlighted elements are the ones most directly related to today’s session. Formative assessment is a crucial strategy for equalizing opportunities to learn. Importantly, the Framework also highlights research-based ideas about inclusive science instruction that should be routinely used to engage learners in science learning. It also highlights the importance of valuing multiple modes of student expression (words, drawings, even gestures). In assessment, giving students multiple ways to express what they know helps make assessments fairer. We will see examples of all of these strategies today. </a:t>
            </a:r>
            <a:endParaRPr lang="en-US" dirty="0"/>
          </a:p>
          <a:p>
            <a:pPr marL="0" lvl="0" indent="0" algn="l" rtl="0">
              <a:lnSpc>
                <a:spcPct val="100000"/>
              </a:lnSpc>
              <a:spcBef>
                <a:spcPts val="0"/>
              </a:spcBef>
              <a:spcAft>
                <a:spcPts val="0"/>
              </a:spcAft>
              <a:buSzPts val="1400"/>
              <a:buFont typeface="Calibri"/>
              <a:buNone/>
            </a:pPr>
            <a:endParaRPr lang="en-US" dirty="0">
              <a:latin typeface="Lato"/>
              <a:ea typeface="Lato"/>
              <a:cs typeface="Lato"/>
              <a:sym typeface="Lato"/>
            </a:endParaRPr>
          </a:p>
          <a:p>
            <a:pPr marL="0" marR="0" lvl="0"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[estimated time: 30 sec]</a:t>
            </a:r>
          </a:p>
          <a:p>
            <a:pPr marL="457200" marR="0" lvl="0" indent="-228600" algn="l" rtl="0">
              <a:lnSpc>
                <a:spcPct val="100000"/>
              </a:lnSpc>
              <a:spcBef>
                <a:spcPts val="0"/>
              </a:spcBef>
              <a:spcAft>
                <a:spcPts val="0"/>
              </a:spcAft>
              <a:buSzPts val="1400"/>
              <a:buNone/>
            </a:pPr>
            <a:endParaRPr lang="en-US" dirty="0"/>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sym typeface="Calibri"/>
              </a:rPr>
              <a:pPr algn="r"/>
              <a:t>12</a:t>
            </a:fld>
            <a:endParaRPr lang="en-US" sz="1200" dirty="0">
              <a:solidFill>
                <a:schemeClr val="dk1"/>
              </a:solidFill>
              <a:ea typeface="Calibri"/>
              <a:sym typeface="Calibri"/>
            </a:endParaRPr>
          </a:p>
        </p:txBody>
      </p:sp>
    </p:spTree>
    <p:extLst>
      <p:ext uri="{BB962C8B-B14F-4D97-AF65-F5344CB8AC3E}">
        <p14:creationId xmlns:p14="http://schemas.microsoft.com/office/powerpoint/2010/main" val="3008168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031"/>
          <p:cNvSpPr>
            <a:spLocks noGrp="1" noChangeArrowheads="1"/>
          </p:cNvSpPr>
          <p:nvPr>
            <p:ph type="sldNum" sz="quarter" idx="5"/>
          </p:nvPr>
        </p:nvSpPr>
        <p:spPr>
          <a:xfrm>
            <a:off x="3898102" y="8829967"/>
            <a:ext cx="2982119" cy="464820"/>
          </a:xfrm>
          <a:prstGeom prst="rect">
            <a:avLst/>
          </a:prstGeom>
          <a:noFill/>
        </p:spPr>
        <p:txBody>
          <a:bodyPr lIns="92438" tIns="46219" rIns="92438" bIns="46219"/>
          <a:lstStyle/>
          <a:p>
            <a:fld id="{AF85AAFC-F43E-0547-931D-8EA9F3398513}" type="slidenum">
              <a:rPr lang="en-US">
                <a:solidFill>
                  <a:prstClr val="black"/>
                </a:solidFill>
                <a:latin typeface="Lato" panose="020F0502020204030203" pitchFamily="34" charset="0"/>
              </a:rPr>
              <a:pPr/>
              <a:t>13</a:t>
            </a:fld>
            <a:endParaRPr lang="en-US" dirty="0">
              <a:solidFill>
                <a:prstClr val="black"/>
              </a:solidFill>
              <a:latin typeface="Lato" panose="020F0502020204030203" pitchFamily="34" charset="0"/>
            </a:endParaRPr>
          </a:p>
        </p:txBody>
      </p:sp>
      <p:sp>
        <p:nvSpPr>
          <p:cNvPr id="101379" name="Rectangle 2"/>
          <p:cNvSpPr>
            <a:spLocks noGrp="1" noRot="1" noChangeAspect="1" noChangeArrowheads="1" noTextEdit="1"/>
          </p:cNvSpPr>
          <p:nvPr>
            <p:ph type="sldImg"/>
          </p:nvPr>
        </p:nvSpPr>
        <p:spPr>
          <a:xfrm>
            <a:off x="1117600" y="696913"/>
            <a:ext cx="4648200" cy="3486150"/>
          </a:xfrm>
          <a:ln/>
        </p:spPr>
      </p:sp>
      <p:sp>
        <p:nvSpPr>
          <p:cNvPr id="101380" name="Rectangle 3"/>
          <p:cNvSpPr>
            <a:spLocks noGrp="1" noChangeArrowheads="1"/>
          </p:cNvSpPr>
          <p:nvPr>
            <p:ph type="body" idx="1"/>
          </p:nvPr>
        </p:nvSpPr>
        <p:spPr>
          <a:noFill/>
          <a:ln/>
        </p:spPr>
        <p:txBody>
          <a:bodyPr/>
          <a:lstStyle/>
          <a:p>
            <a:pPr marL="0" lvl="1" indent="0" algn="l" rtl="0">
              <a:lnSpc>
                <a:spcPct val="100000"/>
              </a:lnSpc>
              <a:spcBef>
                <a:spcPts val="360"/>
              </a:spcBef>
              <a:spcAft>
                <a:spcPts val="0"/>
              </a:spcAft>
              <a:buSzPts val="1400"/>
              <a:buNone/>
            </a:pPr>
            <a:r>
              <a:rPr lang="en-US" dirty="0">
                <a:latin typeface="Lato"/>
                <a:ea typeface="Lato"/>
                <a:cs typeface="Lato"/>
                <a:sym typeface="Lato"/>
              </a:rPr>
              <a:t>How can we tell if science assessments are three dimensional? We will analyze a set of assessments to see if we can distinguish 3D assessments from other kinds of assessment tasks. </a:t>
            </a:r>
            <a:endParaRPr lang="en-US" dirty="0"/>
          </a:p>
          <a:p>
            <a:pPr marL="0" lvl="1" indent="0" algn="l" rtl="0">
              <a:lnSpc>
                <a:spcPct val="100000"/>
              </a:lnSpc>
              <a:spcBef>
                <a:spcPts val="360"/>
              </a:spcBef>
              <a:spcAft>
                <a:spcPts val="0"/>
              </a:spcAft>
              <a:buSzPts val="1400"/>
              <a:buNone/>
            </a:pPr>
            <a:endParaRPr lang="en-US" dirty="0">
              <a:latin typeface="Lato"/>
              <a:ea typeface="Lato"/>
              <a:cs typeface="Lato"/>
              <a:sym typeface="Lato"/>
            </a:endParaRPr>
          </a:p>
          <a:p>
            <a:pPr marL="0" marR="0" lvl="1" indent="0" algn="l" rtl="0">
              <a:lnSpc>
                <a:spcPct val="100000"/>
              </a:lnSpc>
              <a:spcBef>
                <a:spcPts val="360"/>
              </a:spcBef>
              <a:spcAft>
                <a:spcPts val="0"/>
              </a:spcAft>
              <a:buClr>
                <a:schemeClr val="dk1"/>
              </a:buClr>
              <a:buSzPts val="1200"/>
              <a:buFont typeface="Arial"/>
              <a:buNone/>
            </a:pPr>
            <a:r>
              <a:rPr lang="en-US" dirty="0">
                <a:latin typeface="Arial"/>
                <a:ea typeface="Arial"/>
                <a:cs typeface="Arial"/>
                <a:sym typeface="Arial"/>
              </a:rPr>
              <a:t>[estimated time: 15 sec]</a:t>
            </a:r>
          </a:p>
        </p:txBody>
      </p:sp>
    </p:spTree>
    <p:extLst>
      <p:ext uri="{BB962C8B-B14F-4D97-AF65-F5344CB8AC3E}">
        <p14:creationId xmlns:p14="http://schemas.microsoft.com/office/powerpoint/2010/main" val="3434244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8182" y="4415790"/>
            <a:ext cx="5505450" cy="4183380"/>
          </a:xfrm>
          <a:prstGeom prst="rect">
            <a:avLst/>
          </a:prstGeom>
        </p:spPr>
        <p:txBody>
          <a:bodyPr lIns="92423" tIns="92423" rIns="92423" bIns="92423" anchor="t" anchorCtr="0">
            <a:noAutofit/>
          </a:bodyPr>
          <a:lstStyle/>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((NOTE: These slides are designed to focus groups on a fifth-grade life sciences performance expectation. This PD module can be changed to focus on a range of different assessment items. See below if you want to change to a different one.))</a:t>
            </a:r>
            <a:endParaRPr lang="en-US" dirty="0"/>
          </a:p>
          <a:p>
            <a:pPr marL="457200" marR="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Here’s a Performance Expectation for 5</a:t>
            </a:r>
            <a:r>
              <a:rPr lang="en-US" baseline="30000" dirty="0">
                <a:latin typeface="Arial"/>
                <a:ea typeface="Arial"/>
                <a:cs typeface="Arial"/>
                <a:sym typeface="Arial"/>
              </a:rPr>
              <a:t>th</a:t>
            </a:r>
            <a:r>
              <a:rPr lang="en-US" dirty="0">
                <a:latin typeface="Arial"/>
                <a:ea typeface="Arial"/>
                <a:cs typeface="Arial"/>
                <a:sym typeface="Arial"/>
              </a:rPr>
              <a:t> grade Life Sciences…</a:t>
            </a:r>
          </a:p>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((Read the PE and highlight the detail present in the foundation boxes across the three-dimensions.))</a:t>
            </a:r>
          </a:p>
          <a:p>
            <a:pPr marL="45720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457200" lvl="0" indent="-228600" algn="l" rtl="0">
              <a:lnSpc>
                <a:spcPct val="100000"/>
              </a:lnSpc>
              <a:spcBef>
                <a:spcPts val="0"/>
              </a:spcBef>
              <a:spcAft>
                <a:spcPts val="0"/>
              </a:spcAft>
              <a:buSzPts val="1400"/>
              <a:buNone/>
            </a:pPr>
            <a:r>
              <a:rPr lang="en-US" dirty="0">
                <a:latin typeface="Arial"/>
                <a:ea typeface="Arial"/>
                <a:cs typeface="Arial"/>
                <a:sym typeface="Arial"/>
              </a:rPr>
              <a:t>You will be looking to see if and how each assessment focuses on specific elements of each dimension of the performance expectation.</a:t>
            </a:r>
            <a:endParaRPr lang="en-US" dirty="0"/>
          </a:p>
          <a:p>
            <a:pPr marL="45720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457200" lvl="0" indent="-228600" algn="l" rtl="0">
              <a:lnSpc>
                <a:spcPct val="100000"/>
              </a:lnSpc>
              <a:spcBef>
                <a:spcPts val="0"/>
              </a:spcBef>
              <a:spcAft>
                <a:spcPts val="0"/>
              </a:spcAft>
              <a:buSzPts val="1400"/>
              <a:buNone/>
            </a:pPr>
            <a:r>
              <a:rPr lang="en-US" dirty="0">
                <a:latin typeface="Arial"/>
                <a:ea typeface="Arial"/>
                <a:cs typeface="Arial"/>
                <a:sym typeface="Arial"/>
              </a:rPr>
              <a:t>Hand out hard copies of 5-LS2-1 Sample Assessment Tasks…</a:t>
            </a:r>
            <a:endParaRPr lang="en-US" dirty="0"/>
          </a:p>
          <a:p>
            <a:pPr marL="457200" lvl="0" indent="-228600" algn="l" rtl="0">
              <a:lnSpc>
                <a:spcPct val="100000"/>
              </a:lnSpc>
              <a:spcBef>
                <a:spcPts val="0"/>
              </a:spcBef>
              <a:spcAft>
                <a:spcPts val="0"/>
              </a:spcAft>
              <a:buSzPts val="1400"/>
              <a:buNone/>
            </a:pPr>
            <a:r>
              <a:rPr lang="en-US" u="sng" dirty="0">
                <a:latin typeface="Arial"/>
                <a:ea typeface="Arial"/>
                <a:cs typeface="Arial"/>
                <a:sym typeface="Arial"/>
              </a:rPr>
              <a:t>http://</a:t>
            </a:r>
            <a:r>
              <a:rPr lang="en-US" u="sng" dirty="0" err="1">
                <a:latin typeface="Arial"/>
                <a:ea typeface="Arial"/>
                <a:cs typeface="Arial"/>
                <a:sym typeface="Arial"/>
              </a:rPr>
              <a:t>stemteachingtools.org</a:t>
            </a:r>
            <a:r>
              <a:rPr lang="en-US" u="sng" dirty="0">
                <a:latin typeface="Arial"/>
                <a:ea typeface="Arial"/>
                <a:cs typeface="Arial"/>
                <a:sym typeface="Arial"/>
              </a:rPr>
              <a:t>/assets/landscapes/Sample-Assessment-Tasks-for-Grade-5-LS2-1.pdf</a:t>
            </a:r>
            <a:endParaRPr lang="en-US" dirty="0"/>
          </a:p>
          <a:p>
            <a:pPr marL="457200" lvl="0" indent="-228600" algn="l" rtl="0">
              <a:lnSpc>
                <a:spcPct val="100000"/>
              </a:lnSpc>
              <a:spcBef>
                <a:spcPts val="0"/>
              </a:spcBef>
              <a:spcAft>
                <a:spcPts val="0"/>
              </a:spcAft>
              <a:buSzPts val="1400"/>
              <a:buNone/>
            </a:pPr>
            <a:endParaRPr lang="en-US" u="sng" dirty="0">
              <a:latin typeface="Arial"/>
              <a:ea typeface="Arial"/>
              <a:cs typeface="Arial"/>
              <a:sym typeface="Arial"/>
            </a:endParaRPr>
          </a:p>
          <a:p>
            <a:pPr marL="0" marR="0" lvl="1"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[estimated time: 2 min]</a:t>
            </a:r>
            <a:endParaRPr lang="en-US" u="sng" dirty="0">
              <a:latin typeface="Arial"/>
              <a:ea typeface="Arial"/>
              <a:cs typeface="Arial"/>
              <a:sym typeface="Arial"/>
            </a:endParaRPr>
          </a:p>
          <a:p>
            <a:pPr marL="457200" lvl="0" indent="-228600" algn="l" rtl="0">
              <a:lnSpc>
                <a:spcPct val="100000"/>
              </a:lnSpc>
              <a:spcBef>
                <a:spcPts val="0"/>
              </a:spcBef>
              <a:spcAft>
                <a:spcPts val="0"/>
              </a:spcAft>
              <a:buSzPts val="1400"/>
              <a:buNone/>
            </a:pPr>
            <a:endParaRPr lang="en-US" u="sng"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((NOTE: This slide and the next one focus on a fifth-grade life sciences set, but facilitators can swap in other sets of assessments as they deem appropriate for their audience. The full set of options are here: </a:t>
            </a:r>
            <a:endParaRPr lang="en-US" dirty="0"/>
          </a:p>
          <a:p>
            <a:pPr marL="457200" marR="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http://</a:t>
            </a:r>
            <a:r>
              <a:rPr lang="en-US" dirty="0" err="1">
                <a:latin typeface="Arial"/>
                <a:ea typeface="Arial"/>
                <a:cs typeface="Arial"/>
                <a:sym typeface="Arial"/>
              </a:rPr>
              <a:t>stemteachingtools.org</a:t>
            </a:r>
            <a:r>
              <a:rPr lang="en-US" dirty="0">
                <a:latin typeface="Arial"/>
                <a:ea typeface="Arial"/>
                <a:cs typeface="Arial"/>
                <a:sym typeface="Arial"/>
              </a:rPr>
              <a:t>/pd/</a:t>
            </a:r>
            <a:r>
              <a:rPr lang="en-US" dirty="0" err="1">
                <a:latin typeface="Arial"/>
                <a:ea typeface="Arial"/>
                <a:cs typeface="Arial"/>
                <a:sym typeface="Arial"/>
              </a:rPr>
              <a:t>sessionb</a:t>
            </a:r>
            <a:r>
              <a:rPr lang="en-US" dirty="0">
                <a:latin typeface="Arial"/>
                <a:ea typeface="Arial"/>
                <a:cs typeface="Arial"/>
                <a:sym typeface="Arial"/>
              </a:rPr>
              <a:t> </a:t>
            </a:r>
            <a:endParaRPr lang="en-US" dirty="0"/>
          </a:p>
          <a:p>
            <a:pPr marL="457200" marR="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If you change to a different set of assessments, you will also have to update the Google docs that will be used in the session. More detail about this process is described in the facilitator’s guide for this session.))</a:t>
            </a:r>
          </a:p>
        </p:txBody>
      </p:sp>
    </p:spTree>
    <p:extLst>
      <p:ext uri="{BB962C8B-B14F-4D97-AF65-F5344CB8AC3E}">
        <p14:creationId xmlns:p14="http://schemas.microsoft.com/office/powerpoint/2010/main" val="199358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((NOTE: This is the NGSS Evidence Statement for the PE shown. It may not be relevant to your state context.))</a:t>
            </a:r>
            <a:endParaRPr lang="en-US" dirty="0"/>
          </a:p>
          <a:p>
            <a:pPr marL="457200" marR="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0" lvl="0" indent="0" algn="l" rtl="0">
              <a:lnSpc>
                <a:spcPct val="100000"/>
              </a:lnSpc>
              <a:spcBef>
                <a:spcPts val="0"/>
              </a:spcBef>
              <a:spcAft>
                <a:spcPts val="0"/>
              </a:spcAft>
              <a:buSzPts val="1400"/>
              <a:buFont typeface="Arial"/>
              <a:buNone/>
            </a:pPr>
            <a:r>
              <a:rPr lang="en-US" dirty="0">
                <a:latin typeface="Arial"/>
                <a:ea typeface="Arial"/>
                <a:cs typeface="Arial"/>
                <a:sym typeface="Arial"/>
              </a:rPr>
              <a:t>This is the NGSS evidence statement for the PE shown. It highlights </a:t>
            </a:r>
            <a:r>
              <a:rPr lang="en-US" sz="1100" dirty="0">
                <a:solidFill>
                  <a:schemeClr val="dk1"/>
                </a:solidFill>
                <a:latin typeface="Arial"/>
                <a:ea typeface="Arial"/>
                <a:cs typeface="Arial"/>
                <a:sym typeface="Arial"/>
              </a:rPr>
              <a:t>additional detail on what students should know and be able to do for each performance expectation. However, e</a:t>
            </a:r>
            <a:r>
              <a:rPr lang="en-US" dirty="0">
                <a:latin typeface="Arial"/>
                <a:ea typeface="Arial"/>
                <a:cs typeface="Arial"/>
                <a:sym typeface="Arial"/>
              </a:rPr>
              <a:t>vidence statement were designed to guide summative assessments, so only specific elements would be appropriate for a given formative assessment. </a:t>
            </a:r>
            <a:endParaRPr lang="en-US" dirty="0"/>
          </a:p>
          <a:p>
            <a:pPr marL="0" lvl="0" indent="0" algn="l" rtl="0">
              <a:lnSpc>
                <a:spcPct val="100000"/>
              </a:lnSpc>
              <a:spcBef>
                <a:spcPts val="0"/>
              </a:spcBef>
              <a:spcAft>
                <a:spcPts val="0"/>
              </a:spcAft>
              <a:buSzPts val="1400"/>
              <a:buFont typeface="Arial"/>
              <a:buNone/>
            </a:pPr>
            <a:endParaRPr lang="en-US" dirty="0">
              <a:latin typeface="Arial"/>
              <a:ea typeface="Arial"/>
              <a:cs typeface="Arial"/>
              <a:sym typeface="Arial"/>
            </a:endParaRPr>
          </a:p>
          <a:p>
            <a:pPr marL="0" marR="0" lvl="1"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[estimated time: 1 min]</a:t>
            </a:r>
          </a:p>
        </p:txBody>
      </p:sp>
    </p:spTree>
    <p:extLst>
      <p:ext uri="{BB962C8B-B14F-4D97-AF65-F5344CB8AC3E}">
        <p14:creationId xmlns:p14="http://schemas.microsoft.com/office/powerpoint/2010/main" val="4019511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8182" y="4415790"/>
            <a:ext cx="5505450" cy="4183380"/>
          </a:xfrm>
          <a:prstGeom prst="rect">
            <a:avLst/>
          </a:prstGeom>
        </p:spPr>
        <p:txBody>
          <a:bodyPr lIns="92423" tIns="92423" rIns="92423" bIns="92423"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Here’s the first activity…</a:t>
            </a:r>
            <a:endParaRPr lang="en-US" dirty="0"/>
          </a:p>
          <a:p>
            <a:pPr marL="0" marR="0" lvl="0"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((Read slide and engage the group in the activity))</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((Note: To set up the poll, you will have to adapt it as described in the Facilitator’s Guide. Here’s the link to the template: </a:t>
            </a:r>
          </a:p>
          <a:p>
            <a:pPr marL="457200" lvl="0" indent="-228600" algn="l" rtl="0">
              <a:lnSpc>
                <a:spcPct val="100000"/>
              </a:lnSpc>
              <a:spcBef>
                <a:spcPts val="0"/>
              </a:spcBef>
              <a:spcAft>
                <a:spcPts val="0"/>
              </a:spcAft>
              <a:buSzPts val="1400"/>
              <a:buNone/>
            </a:pPr>
            <a:endParaRPr lang="en-US" dirty="0"/>
          </a:p>
          <a:p>
            <a:pPr marL="457200" lvl="0" indent="-228600" algn="l" rtl="0">
              <a:lnSpc>
                <a:spcPct val="100000"/>
              </a:lnSpc>
              <a:spcBef>
                <a:spcPts val="0"/>
              </a:spcBef>
              <a:spcAft>
                <a:spcPts val="0"/>
              </a:spcAft>
              <a:buSzPts val="1400"/>
              <a:buNone/>
            </a:pPr>
            <a:endParaRPr lang="en-US" sz="1100" u="none" dirty="0">
              <a:solidFill>
                <a:schemeClr val="dk1"/>
              </a:solidFill>
              <a:latin typeface="Arial"/>
              <a:ea typeface="Arial"/>
              <a:cs typeface="Arial"/>
              <a:sym typeface="Arial"/>
            </a:endParaRPr>
          </a:p>
          <a:p>
            <a:pPr marL="0" marR="0" lvl="1"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[estimated time: 8-13 min]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688182" y="4415790"/>
            <a:ext cx="5505450" cy="4183380"/>
          </a:xfrm>
          <a:prstGeom prst="rect">
            <a:avLst/>
          </a:prstGeom>
        </p:spPr>
        <p:txBody>
          <a:bodyPr lIns="92423" tIns="92423" rIns="92423" bIns="92423" anchor="t" anchorCtr="0">
            <a:noAutofit/>
          </a:bodyPr>
          <a:lstStyle/>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((Pull up the Google form results on the screen. Review the data together for each assessment item. Be sure to review the justifications with the group as you pose these questions))</a:t>
            </a:r>
            <a:endParaRPr lang="en-US" dirty="0"/>
          </a:p>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Where was there agreement? Where was there disagreement? How did we decide if a task is 3D or not? </a:t>
            </a:r>
            <a:endParaRPr lang="en-US" dirty="0"/>
          </a:p>
          <a:p>
            <a:pPr marL="457200" marR="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((It is likely that the group agreed about many of the items. Highlight this fact—to help people recognize they are perceiving “3D-ness.”. For the places where there is disagreement, ask about what caused the difference in analysis?)) </a:t>
            </a:r>
            <a:endParaRPr lang="en-US" dirty="0"/>
          </a:p>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What are some principles we could use, to decide whether an assessment is 3D or not?</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((To the degree possible, surface the assessment design principle associated with people’s critiques. Write these down on butcher block paper for the group to refer back to.))</a:t>
            </a:r>
            <a:endParaRPr lang="en-US" dirty="0"/>
          </a:p>
          <a:p>
            <a:pPr marL="457200" marR="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0" marR="0" lvl="1"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[estimated time: 4-6 min]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031"/>
          <p:cNvSpPr>
            <a:spLocks noGrp="1" noChangeArrowheads="1"/>
          </p:cNvSpPr>
          <p:nvPr>
            <p:ph type="sldNum" sz="quarter" idx="5"/>
          </p:nvPr>
        </p:nvSpPr>
        <p:spPr>
          <a:xfrm>
            <a:off x="3898102" y="8829967"/>
            <a:ext cx="2982119" cy="464820"/>
          </a:xfrm>
          <a:prstGeom prst="rect">
            <a:avLst/>
          </a:prstGeom>
          <a:noFill/>
        </p:spPr>
        <p:txBody>
          <a:bodyPr lIns="92438" tIns="46219" rIns="92438" bIns="46219"/>
          <a:lstStyle/>
          <a:p>
            <a:fld id="{AF85AAFC-F43E-0547-931D-8EA9F3398513}" type="slidenum">
              <a:rPr lang="en-US">
                <a:solidFill>
                  <a:prstClr val="black"/>
                </a:solidFill>
                <a:latin typeface="Lato" panose="020F0502020204030203" pitchFamily="34" charset="0"/>
              </a:rPr>
              <a:pPr/>
              <a:t>18</a:t>
            </a:fld>
            <a:endParaRPr lang="en-US" dirty="0">
              <a:solidFill>
                <a:prstClr val="black"/>
              </a:solidFill>
              <a:latin typeface="Lato" panose="020F0502020204030203" pitchFamily="34" charset="0"/>
            </a:endParaRPr>
          </a:p>
        </p:txBody>
      </p:sp>
      <p:sp>
        <p:nvSpPr>
          <p:cNvPr id="101379" name="Rectangle 2"/>
          <p:cNvSpPr>
            <a:spLocks noGrp="1" noRot="1" noChangeAspect="1" noChangeArrowheads="1" noTextEdit="1"/>
          </p:cNvSpPr>
          <p:nvPr>
            <p:ph type="sldImg"/>
          </p:nvPr>
        </p:nvSpPr>
        <p:spPr>
          <a:xfrm>
            <a:off x="1117600" y="696913"/>
            <a:ext cx="4648200" cy="3486150"/>
          </a:xfrm>
          <a:ln/>
        </p:spPr>
      </p:sp>
      <p:sp>
        <p:nvSpPr>
          <p:cNvPr id="101380" name="Rectangle 3"/>
          <p:cNvSpPr>
            <a:spLocks noGrp="1" noChangeArrowheads="1"/>
          </p:cNvSpPr>
          <p:nvPr>
            <p:ph type="body" idx="1"/>
          </p:nvPr>
        </p:nvSpPr>
        <p:spPr>
          <a:noFill/>
          <a:ln/>
        </p:spPr>
        <p:txBody>
          <a:bodyPr/>
          <a:lstStyle/>
          <a:p>
            <a:pPr marL="0" lvl="1" indent="0" algn="l" rtl="0">
              <a:lnSpc>
                <a:spcPct val="100000"/>
              </a:lnSpc>
              <a:spcBef>
                <a:spcPts val="360"/>
              </a:spcBef>
              <a:spcAft>
                <a:spcPts val="0"/>
              </a:spcAft>
              <a:buSzPts val="1400"/>
              <a:buNone/>
            </a:pPr>
            <a:r>
              <a:rPr lang="en-US" dirty="0">
                <a:latin typeface="Lato"/>
                <a:ea typeface="Lato"/>
                <a:cs typeface="Lato"/>
                <a:sym typeface="Lato"/>
              </a:rPr>
              <a:t>But how can we make assessments a better fit to the 3D vision for science learning for all students? </a:t>
            </a:r>
            <a:endParaRPr lang="en-US" dirty="0"/>
          </a:p>
          <a:p>
            <a:pPr marL="0" lvl="1" indent="0" algn="l" rtl="0">
              <a:lnSpc>
                <a:spcPct val="100000"/>
              </a:lnSpc>
              <a:spcBef>
                <a:spcPts val="360"/>
              </a:spcBef>
              <a:spcAft>
                <a:spcPts val="0"/>
              </a:spcAft>
              <a:buSzPts val="1400"/>
              <a:buNone/>
            </a:pPr>
            <a:endParaRPr lang="en-US" dirty="0">
              <a:latin typeface="Lato"/>
              <a:ea typeface="Lato"/>
              <a:cs typeface="Lato"/>
              <a:sym typeface="Lato"/>
            </a:endParaRPr>
          </a:p>
          <a:p>
            <a:pPr marL="0" marR="0" lvl="1" indent="0" algn="l" rtl="0">
              <a:lnSpc>
                <a:spcPct val="100000"/>
              </a:lnSpc>
              <a:spcBef>
                <a:spcPts val="360"/>
              </a:spcBef>
              <a:spcAft>
                <a:spcPts val="0"/>
              </a:spcAft>
              <a:buClr>
                <a:schemeClr val="dk1"/>
              </a:buClr>
              <a:buSzPts val="1200"/>
              <a:buFont typeface="Arial"/>
              <a:buNone/>
            </a:pPr>
            <a:r>
              <a:rPr lang="en-US" dirty="0">
                <a:latin typeface="Arial"/>
                <a:ea typeface="Arial"/>
                <a:cs typeface="Arial"/>
                <a:sym typeface="Arial"/>
              </a:rPr>
              <a:t>[estimated time: 15 sec]</a:t>
            </a:r>
          </a:p>
        </p:txBody>
      </p:sp>
    </p:spTree>
    <p:extLst>
      <p:ext uri="{BB962C8B-B14F-4D97-AF65-F5344CB8AC3E}">
        <p14:creationId xmlns:p14="http://schemas.microsoft.com/office/powerpoint/2010/main" val="3122614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5" name="Shape 235"/>
          <p:cNvSpPr txBox="1">
            <a:spLocks noGrp="1"/>
          </p:cNvSpPr>
          <p:nvPr>
            <p:ph type="body" idx="1"/>
          </p:nvPr>
        </p:nvSpPr>
        <p:spPr>
          <a:xfrm>
            <a:off x="688182" y="4415790"/>
            <a:ext cx="5505450" cy="4183380"/>
          </a:xfrm>
          <a:prstGeom prst="rect">
            <a:avLst/>
          </a:prstGeom>
        </p:spPr>
        <p:txBody>
          <a:bodyPr lIns="92423" tIns="92423" rIns="92423" bIns="92423" anchor="t" anchorCtr="0">
            <a:noAutofit/>
          </a:bodyPr>
          <a:lstStyle/>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This </a:t>
            </a:r>
            <a:r>
              <a:rPr lang="en-US" dirty="0"/>
              <a:t>multi-step</a:t>
            </a:r>
            <a:r>
              <a:rPr lang="en-US" dirty="0">
                <a:latin typeface="Arial"/>
                <a:ea typeface="Arial"/>
                <a:cs typeface="Arial"/>
                <a:sym typeface="Arial"/>
              </a:rPr>
              <a:t> process can be used to design assessments from start to finish. It has been refined and is described in detail in STEM Teaching Tool #29: </a:t>
            </a:r>
            <a:endParaRPr lang="en-US" dirty="0"/>
          </a:p>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http://</a:t>
            </a:r>
            <a:r>
              <a:rPr lang="en-US" dirty="0" err="1">
                <a:latin typeface="Arial"/>
                <a:ea typeface="Arial"/>
                <a:cs typeface="Arial"/>
                <a:sym typeface="Arial"/>
              </a:rPr>
              <a:t>stemteachingtools.org</a:t>
            </a:r>
            <a:r>
              <a:rPr lang="en-US" dirty="0">
                <a:latin typeface="Arial"/>
                <a:ea typeface="Arial"/>
                <a:cs typeface="Arial"/>
                <a:sym typeface="Arial"/>
              </a:rPr>
              <a:t>/brief/29</a:t>
            </a:r>
            <a:endParaRPr lang="en-US" dirty="0"/>
          </a:p>
          <a:p>
            <a:pPr marL="457200" marR="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In order to “improve” the items we have been analyzing and make them more 3D, we will jump into Step 3 and use a couple of design tools to develop better questions. </a:t>
            </a:r>
            <a:endParaRPr lang="en-US" dirty="0"/>
          </a:p>
          <a:p>
            <a:pPr marL="457200" marR="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0" marR="0" lvl="1"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[estimated time: 1 min]</a:t>
            </a:r>
          </a:p>
        </p:txBody>
      </p:sp>
    </p:spTree>
    <p:extLst>
      <p:ext uri="{BB962C8B-B14F-4D97-AF65-F5344CB8AC3E}">
        <p14:creationId xmlns:p14="http://schemas.microsoft.com/office/powerpoint/2010/main" val="1625115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28600" algn="l" rtl="0">
              <a:lnSpc>
                <a:spcPct val="100000"/>
              </a:lnSpc>
              <a:spcBef>
                <a:spcPts val="0"/>
              </a:spcBef>
              <a:spcAft>
                <a:spcPts val="0"/>
              </a:spcAft>
              <a:buSzPts val="1400"/>
              <a:buNone/>
            </a:pPr>
            <a:r>
              <a:rPr lang="en-US" dirty="0">
                <a:latin typeface="Arial"/>
                <a:ea typeface="Arial"/>
                <a:cs typeface="Arial"/>
                <a:sym typeface="Arial"/>
              </a:rPr>
              <a:t>There </a:t>
            </a:r>
            <a:r>
              <a:rPr lang="en-US" dirty="0"/>
              <a:t>is a growing set of</a:t>
            </a:r>
            <a:r>
              <a:rPr lang="en-US" dirty="0">
                <a:latin typeface="Arial"/>
                <a:ea typeface="Arial"/>
                <a:cs typeface="Arial"/>
                <a:sym typeface="Arial"/>
              </a:rPr>
              <a:t> examples of assessments completely aligned to the 3D model of learning in the NRC Framework and NGSS</a:t>
            </a:r>
            <a:r>
              <a:rPr lang="en-US" dirty="0"/>
              <a:t>. Still,</a:t>
            </a:r>
            <a:r>
              <a:rPr lang="en-US" dirty="0">
                <a:latin typeface="Arial"/>
                <a:ea typeface="Arial"/>
                <a:cs typeface="Arial"/>
                <a:sym typeface="Arial"/>
              </a:rPr>
              <a:t> people will need to adapt the ones that exist or create new ones. Performance expectations also underspecify the nature of evidence needed to draw inferences about student learning. This workshop highlights the role of formative assessment in the classroom and aims to help participants identify assessment components that focus on individual practices, core ideas, or crosscutting concepts, and understand how, taken together, the components can support inferences about students’ three-dimensional science learning as described in a given performance expectation or bundle. </a:t>
            </a:r>
            <a:endParaRPr lang="en-US" dirty="0"/>
          </a:p>
          <a:p>
            <a:pPr marL="457200" marR="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There are </a:t>
            </a:r>
            <a:r>
              <a:rPr lang="en-US" dirty="0"/>
              <a:t>four</a:t>
            </a:r>
            <a:r>
              <a:rPr lang="en-US" dirty="0">
                <a:latin typeface="Arial"/>
                <a:ea typeface="Arial"/>
                <a:cs typeface="Arial"/>
                <a:sym typeface="Arial"/>
              </a:rPr>
              <a:t> activities in this session… ((Read Slide))</a:t>
            </a:r>
            <a:endParaRPr lang="en-US" dirty="0"/>
          </a:p>
          <a:p>
            <a:pPr marL="457200" marR="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[estimated time: 2 min]</a:t>
            </a:r>
          </a:p>
          <a:p>
            <a:pPr defTabSz="437220">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98102" y="8829967"/>
            <a:ext cx="2982119" cy="464820"/>
          </a:xfrm>
          <a:prstGeom prst="rect">
            <a:avLst/>
          </a:prstGeom>
        </p:spPr>
        <p:txBody>
          <a:bodyPr lIns="92446" tIns="46223" rIns="92446" bIns="46223"/>
          <a:lstStyle/>
          <a:p>
            <a:fld id="{40029A66-A370-5D47-BC83-7316A9D81240}"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5082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sym typeface="Calibri"/>
              </a:rPr>
              <a:pPr algn="r"/>
              <a:t>20</a:t>
            </a:fld>
            <a:endParaRPr lang="en-US" sz="1200" dirty="0">
              <a:solidFill>
                <a:schemeClr val="dk1"/>
              </a:solidFill>
              <a:ea typeface="Calibri"/>
              <a:sym typeface="Calibri"/>
            </a:endParaRPr>
          </a:p>
        </p:txBody>
      </p:sp>
    </p:spTree>
    <p:extLst>
      <p:ext uri="{BB962C8B-B14F-4D97-AF65-F5344CB8AC3E}">
        <p14:creationId xmlns:p14="http://schemas.microsoft.com/office/powerpoint/2010/main" val="3223798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031"/>
          <p:cNvSpPr>
            <a:spLocks noGrp="1" noChangeArrowheads="1"/>
          </p:cNvSpPr>
          <p:nvPr>
            <p:ph type="sldNum" sz="quarter" idx="5"/>
          </p:nvPr>
        </p:nvSpPr>
        <p:spPr>
          <a:xfrm>
            <a:off x="3898102" y="8829967"/>
            <a:ext cx="2982119" cy="464820"/>
          </a:xfrm>
          <a:prstGeom prst="rect">
            <a:avLst/>
          </a:prstGeom>
          <a:noFill/>
        </p:spPr>
        <p:txBody>
          <a:bodyPr lIns="92438" tIns="46219" rIns="92438" bIns="46219"/>
          <a:lstStyle/>
          <a:p>
            <a:fld id="{AF85AAFC-F43E-0547-931D-8EA9F3398513}" type="slidenum">
              <a:rPr lang="en-US">
                <a:solidFill>
                  <a:prstClr val="black"/>
                </a:solidFill>
                <a:latin typeface="Lato" panose="020F0502020204030203" pitchFamily="34" charset="0"/>
              </a:rPr>
              <a:pPr/>
              <a:t>21</a:t>
            </a:fld>
            <a:endParaRPr lang="en-US" dirty="0">
              <a:solidFill>
                <a:prstClr val="black"/>
              </a:solidFill>
              <a:latin typeface="Lato" panose="020F0502020204030203" pitchFamily="34" charset="0"/>
            </a:endParaRPr>
          </a:p>
        </p:txBody>
      </p:sp>
      <p:sp>
        <p:nvSpPr>
          <p:cNvPr id="101379" name="Rectangle 2"/>
          <p:cNvSpPr>
            <a:spLocks noGrp="1" noRot="1" noChangeAspect="1" noChangeArrowheads="1" noTextEdit="1"/>
          </p:cNvSpPr>
          <p:nvPr>
            <p:ph type="sldImg"/>
          </p:nvPr>
        </p:nvSpPr>
        <p:spPr>
          <a:xfrm>
            <a:off x="1117600" y="696913"/>
            <a:ext cx="4648200" cy="3486150"/>
          </a:xfrm>
          <a:ln/>
        </p:spPr>
      </p:sp>
      <p:sp>
        <p:nvSpPr>
          <p:cNvPr id="101380" name="Rectangle 3"/>
          <p:cNvSpPr>
            <a:spLocks noGrp="1" noChangeArrowheads="1"/>
          </p:cNvSpPr>
          <p:nvPr>
            <p:ph type="body" idx="1"/>
          </p:nvPr>
        </p:nvSpPr>
        <p:spPr>
          <a:noFill/>
          <a:ln/>
        </p:spPr>
        <p:txBody>
          <a:bodyPr/>
          <a:lstStyle/>
          <a:p>
            <a:pPr marL="0" lvl="1" indent="0" algn="l" rtl="0">
              <a:lnSpc>
                <a:spcPct val="100000"/>
              </a:lnSpc>
              <a:spcBef>
                <a:spcPts val="360"/>
              </a:spcBef>
              <a:spcAft>
                <a:spcPts val="0"/>
              </a:spcAft>
              <a:buSzPts val="1400"/>
              <a:buNone/>
            </a:pPr>
            <a:r>
              <a:rPr lang="en-US" dirty="0">
                <a:latin typeface="Lato"/>
                <a:ea typeface="Lato"/>
                <a:cs typeface="Lato"/>
                <a:sym typeface="Lato"/>
              </a:rPr>
              <a:t>The STEM Teaching Tools site has a set of tools to support the development and adaptation of 3D assessments. </a:t>
            </a:r>
            <a:endParaRPr lang="en-US" dirty="0"/>
          </a:p>
          <a:p>
            <a:pPr marL="0" lvl="1" indent="0" algn="l" rtl="0">
              <a:lnSpc>
                <a:spcPct val="100000"/>
              </a:lnSpc>
              <a:spcBef>
                <a:spcPts val="360"/>
              </a:spcBef>
              <a:spcAft>
                <a:spcPts val="0"/>
              </a:spcAft>
              <a:buSzPts val="1400"/>
              <a:buNone/>
            </a:pPr>
            <a:endParaRPr lang="en-US" dirty="0">
              <a:latin typeface="Lato"/>
              <a:ea typeface="Lato"/>
              <a:cs typeface="Lato"/>
              <a:sym typeface="Lato"/>
            </a:endParaRPr>
          </a:p>
          <a:p>
            <a:pPr marL="0" marR="0" lvl="1" indent="0" algn="l" rtl="0">
              <a:lnSpc>
                <a:spcPct val="100000"/>
              </a:lnSpc>
              <a:spcBef>
                <a:spcPts val="360"/>
              </a:spcBef>
              <a:spcAft>
                <a:spcPts val="0"/>
              </a:spcAft>
              <a:buClr>
                <a:schemeClr val="dk1"/>
              </a:buClr>
              <a:buSzPts val="1200"/>
              <a:buFont typeface="Arial"/>
              <a:buNone/>
            </a:pPr>
            <a:r>
              <a:rPr lang="en-US" dirty="0">
                <a:latin typeface="Arial"/>
                <a:ea typeface="Arial"/>
                <a:cs typeface="Arial"/>
                <a:sym typeface="Arial"/>
              </a:rPr>
              <a:t>[estimated time: 15 sec]</a:t>
            </a:r>
          </a:p>
        </p:txBody>
      </p:sp>
    </p:spTree>
    <p:extLst>
      <p:ext uri="{BB962C8B-B14F-4D97-AF65-F5344CB8AC3E}">
        <p14:creationId xmlns:p14="http://schemas.microsoft.com/office/powerpoint/2010/main" val="3881107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The science and engineering practices are a central element of the 3D learning model—they are the foundation on which conceptual knowledge is developed and applied. They are the means by which students make sense of natural phenomena—or build solutions to problems—through sustained investigations. </a:t>
            </a:r>
            <a:endParaRPr lang="en-US" dirty="0"/>
          </a:p>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((Read slide))</a:t>
            </a:r>
            <a:endParaRPr lang="en-US" dirty="0"/>
          </a:p>
          <a:p>
            <a:pPr marL="457200" marR="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0" marR="0" lvl="1"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[estimated time: 30 sec]</a:t>
            </a:r>
          </a:p>
          <a:p>
            <a:pPr marL="457200" marR="0" lvl="0" indent="-228600" algn="l" rtl="0">
              <a:lnSpc>
                <a:spcPct val="100000"/>
              </a:lnSpc>
              <a:spcBef>
                <a:spcPts val="0"/>
              </a:spcBef>
              <a:spcAft>
                <a:spcPts val="0"/>
              </a:spcAft>
              <a:buSzPts val="1400"/>
              <a:buNone/>
            </a:pPr>
            <a:endParaRPr lang="en-US" dirty="0">
              <a:latin typeface="Arial"/>
              <a:ea typeface="Arial"/>
              <a:cs typeface="Arial"/>
              <a:sym typeface="Arial"/>
            </a:endParaRPr>
          </a:p>
        </p:txBody>
      </p:sp>
      <p:sp>
        <p:nvSpPr>
          <p:cNvPr id="4" name="Slide Number Placeholder 3"/>
          <p:cNvSpPr>
            <a:spLocks noGrp="1"/>
          </p:cNvSpPr>
          <p:nvPr>
            <p:ph type="sldNum" sz="quarter" idx="10"/>
          </p:nvPr>
        </p:nvSpPr>
        <p:spPr>
          <a:xfrm>
            <a:off x="3898102" y="8829967"/>
            <a:ext cx="2982119" cy="464820"/>
          </a:xfrm>
          <a:prstGeom prst="rect">
            <a:avLst/>
          </a:prstGeom>
        </p:spPr>
        <p:txBody>
          <a:bodyPr lIns="92446" tIns="46223" rIns="92446" bIns="46223"/>
          <a:lstStyle/>
          <a:p>
            <a:fld id="{40029A66-A370-5D47-BC83-7316A9D81240}"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2529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8200" cy="3486150"/>
          </a:xfrm>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This tool offers between four and eight possible task formats for each of the science and engineering practices listed in the NRC Framework / NGSS. The task formats can give you specific ideas about how to craft assessment questions that engage students in the practice in question. The task formats are roughly ordered from less to more cognitively complex. Think of them as like blueprints for developing tasks that require students to engage in a practice to show what they know.</a:t>
            </a:r>
          </a:p>
          <a:p>
            <a:pPr marL="457200" marR="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0" marR="0" lvl="1"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[estimated time: 15 sec]</a:t>
            </a:r>
          </a:p>
        </p:txBody>
      </p:sp>
      <p:sp>
        <p:nvSpPr>
          <p:cNvPr id="4" name="Slide Number Placeholder 3"/>
          <p:cNvSpPr>
            <a:spLocks noGrp="1"/>
          </p:cNvSpPr>
          <p:nvPr>
            <p:ph type="sldNum" sz="quarter" idx="10"/>
          </p:nvPr>
        </p:nvSpPr>
        <p:spPr>
          <a:xfrm>
            <a:off x="3898102" y="8829967"/>
            <a:ext cx="2982119" cy="464820"/>
          </a:xfrm>
          <a:prstGeom prst="rect">
            <a:avLst/>
          </a:prstGeom>
        </p:spPr>
        <p:txBody>
          <a:bodyPr lIns="92438" tIns="46219" rIns="92438" bIns="46219"/>
          <a:lstStyle/>
          <a:p>
            <a:fld id="{40029A66-A370-5D47-BC83-7316A9D81240}"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2529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8200" cy="3486150"/>
          </a:xfrm>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Similarly, cross-cutting concepts are another dimension of the 3D learning model. This STEM Teaching Tool helps you design questions about this dimension. </a:t>
            </a:r>
            <a:endParaRPr lang="en-US" dirty="0"/>
          </a:p>
          <a:p>
            <a:pPr marL="457200" marR="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0" marR="0" lvl="1"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[estimated time: 15 sec]</a:t>
            </a:r>
          </a:p>
        </p:txBody>
      </p:sp>
      <p:sp>
        <p:nvSpPr>
          <p:cNvPr id="4" name="Slide Number Placeholder 3"/>
          <p:cNvSpPr>
            <a:spLocks noGrp="1"/>
          </p:cNvSpPr>
          <p:nvPr>
            <p:ph type="sldNum" sz="quarter" idx="10"/>
          </p:nvPr>
        </p:nvSpPr>
        <p:spPr>
          <a:xfrm>
            <a:off x="3898102" y="8829967"/>
            <a:ext cx="2982119" cy="464820"/>
          </a:xfrm>
          <a:prstGeom prst="rect">
            <a:avLst/>
          </a:prstGeom>
        </p:spPr>
        <p:txBody>
          <a:bodyPr lIns="92446" tIns="46223" rIns="92446" bIns="46223"/>
          <a:lstStyle/>
          <a:p>
            <a:fld id="{40029A66-A370-5D47-BC83-7316A9D81240}"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2529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8200" cy="3486150"/>
          </a:xfrm>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This tool highlights prompts that can be used in assessments or in classroom conversation to support the learning and application of these cross-cutting concepts that show up across the disciplines of science and engineering. These are some of the prompts for Cause and Effect. </a:t>
            </a:r>
            <a:endParaRPr lang="en-US" dirty="0"/>
          </a:p>
          <a:p>
            <a:pPr marL="457200" marR="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0" marR="0" lvl="1"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[estimated time: 15 sec]</a:t>
            </a:r>
          </a:p>
        </p:txBody>
      </p:sp>
      <p:sp>
        <p:nvSpPr>
          <p:cNvPr id="4" name="Slide Number Placeholder 3"/>
          <p:cNvSpPr>
            <a:spLocks noGrp="1"/>
          </p:cNvSpPr>
          <p:nvPr>
            <p:ph type="sldNum" sz="quarter" idx="10"/>
          </p:nvPr>
        </p:nvSpPr>
        <p:spPr>
          <a:xfrm>
            <a:off x="3898102" y="8829967"/>
            <a:ext cx="2982119" cy="464820"/>
          </a:xfrm>
          <a:prstGeom prst="rect">
            <a:avLst/>
          </a:prstGeom>
        </p:spPr>
        <p:txBody>
          <a:bodyPr lIns="92446" tIns="46223" rIns="92446" bIns="46223"/>
          <a:lstStyle/>
          <a:p>
            <a:fld id="{40029A66-A370-5D47-BC83-7316A9D81240}"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2529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8200" cy="3486150"/>
          </a:xfrm>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It is particularly important to worry about how students who are not fluent English speakers are able to express their understanding of natural phenomena—on assessments and in conversation more generally. This tool highlights design principles for developing more inclusive assessments. </a:t>
            </a:r>
            <a:endParaRPr lang="en-US" dirty="0"/>
          </a:p>
          <a:p>
            <a:pPr marL="457200" marR="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Read this tool and discuss it with an elbow partner or two, using the questions listed on the back. You should try to apply the design guidance on the back page as you improve an assessment. </a:t>
            </a:r>
            <a:endParaRPr lang="en-US" dirty="0"/>
          </a:p>
          <a:p>
            <a:pPr marL="457200" marR="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(NOTE: The term </a:t>
            </a:r>
            <a:r>
              <a:rPr lang="en-US" i="1" dirty="0">
                <a:latin typeface="Arial"/>
                <a:ea typeface="Arial"/>
                <a:cs typeface="Arial"/>
                <a:sym typeface="Arial"/>
              </a:rPr>
              <a:t>emerging bilinguals</a:t>
            </a:r>
            <a:r>
              <a:rPr lang="en-US" dirty="0">
                <a:latin typeface="Arial"/>
                <a:ea typeface="Arial"/>
                <a:cs typeface="Arial"/>
                <a:sym typeface="Arial"/>
              </a:rPr>
              <a:t> is another way of referring to </a:t>
            </a:r>
            <a:r>
              <a:rPr lang="en-US" i="1" dirty="0">
                <a:latin typeface="Arial"/>
                <a:ea typeface="Arial"/>
                <a:cs typeface="Arial"/>
                <a:sym typeface="Arial"/>
              </a:rPr>
              <a:t>English Language Learners</a:t>
            </a:r>
            <a:r>
              <a:rPr lang="en-US" dirty="0">
                <a:latin typeface="Arial"/>
                <a:ea typeface="Arial"/>
                <a:cs typeface="Arial"/>
                <a:sym typeface="Arial"/>
              </a:rPr>
              <a:t>. </a:t>
            </a:r>
            <a:r>
              <a:rPr lang="en-US" i="1" dirty="0">
                <a:latin typeface="Arial"/>
                <a:ea typeface="Arial"/>
                <a:cs typeface="Arial"/>
                <a:sym typeface="Arial"/>
              </a:rPr>
              <a:t>Multilingual learners</a:t>
            </a:r>
            <a:r>
              <a:rPr lang="en-US" dirty="0">
                <a:latin typeface="Arial"/>
                <a:ea typeface="Arial"/>
                <a:cs typeface="Arial"/>
                <a:sym typeface="Arial"/>
              </a:rPr>
              <a:t> is an even </a:t>
            </a:r>
            <a:r>
              <a:rPr lang="en-US" dirty="0"/>
              <a:t>newer term that is getting traction in our community.</a:t>
            </a:r>
            <a:r>
              <a:rPr lang="en-US" dirty="0">
                <a:latin typeface="Arial"/>
                <a:ea typeface="Arial"/>
                <a:cs typeface="Arial"/>
                <a:sym typeface="Arial"/>
              </a:rPr>
              <a:t>)</a:t>
            </a:r>
            <a:endParaRPr lang="en-US" dirty="0"/>
          </a:p>
          <a:p>
            <a:pPr marL="457200" marR="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0" marR="0" lvl="1"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[estimated time: 5-7 min]</a:t>
            </a:r>
          </a:p>
        </p:txBody>
      </p:sp>
      <p:sp>
        <p:nvSpPr>
          <p:cNvPr id="4" name="Slide Number Placeholder 3"/>
          <p:cNvSpPr>
            <a:spLocks noGrp="1"/>
          </p:cNvSpPr>
          <p:nvPr>
            <p:ph type="sldNum" sz="quarter" idx="10"/>
          </p:nvPr>
        </p:nvSpPr>
        <p:spPr>
          <a:xfrm>
            <a:off x="3898101" y="8829967"/>
            <a:ext cx="2982119" cy="464820"/>
          </a:xfrm>
          <a:prstGeom prst="rect">
            <a:avLst/>
          </a:prstGeom>
        </p:spPr>
        <p:txBody>
          <a:bodyPr lIns="92437" tIns="46219" rIns="92437" bIns="46219"/>
          <a:lstStyle/>
          <a:p>
            <a:pPr>
              <a:defRPr/>
            </a:pPr>
            <a:fld id="{EB41135C-BDA7-D04A-B7CA-A49F4FDB05AE}" type="slidenum">
              <a:rPr lang="en-US" smtClean="0">
                <a:solidFill>
                  <a:prstClr val="black"/>
                </a:solidFill>
              </a:rPr>
              <a:pPr>
                <a:defRPr/>
              </a:pPr>
              <a:t>26</a:t>
            </a:fld>
            <a:endParaRPr lang="en-US" dirty="0">
              <a:solidFill>
                <a:prstClr val="black"/>
              </a:solidFill>
            </a:endParaRPr>
          </a:p>
        </p:txBody>
      </p:sp>
    </p:spTree>
    <p:extLst>
      <p:ext uri="{BB962C8B-B14F-4D97-AF65-F5344CB8AC3E}">
        <p14:creationId xmlns:p14="http://schemas.microsoft.com/office/powerpoint/2010/main" val="2886855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We have developed detailed guidance and support tools for developing 3D assessment clusters. These resources are published on the STEM Teaching Tools site (</a:t>
            </a:r>
            <a:r>
              <a:rPr lang="en-US" u="sng" dirty="0">
                <a:solidFill>
                  <a:schemeClr val="hlink"/>
                </a:solidFill>
                <a:hlinkClick r:id="rId3"/>
              </a:rPr>
              <a:t>http://stemteachingtools.org</a:t>
            </a:r>
            <a:r>
              <a:rPr lang="en-US" dirty="0"/>
              <a:t>). This resource #29 maps out a detailed 10-step development process for 3D assessment clusters.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[estimated time: 2 minutes]</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sym typeface="Calibri"/>
              </a:rPr>
              <a:pPr algn="r"/>
              <a:t>27</a:t>
            </a:fld>
            <a:endParaRPr lang="en-US" sz="1200" dirty="0">
              <a:solidFill>
                <a:schemeClr val="dk1"/>
              </a:solidFill>
              <a:ea typeface="Calibri"/>
              <a:sym typeface="Calibri"/>
            </a:endParaRPr>
          </a:p>
        </p:txBody>
      </p:sp>
    </p:spTree>
    <p:extLst>
      <p:ext uri="{BB962C8B-B14F-4D97-AF65-F5344CB8AC3E}">
        <p14:creationId xmlns:p14="http://schemas.microsoft.com/office/powerpoint/2010/main" val="3207642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Relatedly, STEM Teaching Tool #83 uses the same 10-step development process but focuses the 3D assessment clusters on justice-centered phenomena and topics related to science. This is a great resource to use to development assessments if you are wanting to focus on social justice. </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100"/>
              <a:buFont typeface="Arial"/>
              <a:buNone/>
            </a:pPr>
            <a:r>
              <a:rPr lang="en-US" dirty="0">
                <a:solidFill>
                  <a:schemeClr val="dk1"/>
                </a:solidFill>
              </a:rPr>
              <a:t>[estimated time: 2 minutes]</a:t>
            </a:r>
            <a:endParaRPr lang="en-US" dirty="0"/>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sym typeface="Calibri"/>
              </a:rPr>
              <a:pPr algn="r"/>
              <a:t>28</a:t>
            </a:fld>
            <a:endParaRPr lang="en-US" sz="1200" dirty="0">
              <a:solidFill>
                <a:schemeClr val="dk1"/>
              </a:solidFill>
              <a:ea typeface="Calibri"/>
              <a:sym typeface="Calibri"/>
            </a:endParaRPr>
          </a:p>
        </p:txBody>
      </p:sp>
    </p:spTree>
    <p:extLst>
      <p:ext uri="{BB962C8B-B14F-4D97-AF65-F5344CB8AC3E}">
        <p14:creationId xmlns:p14="http://schemas.microsoft.com/office/powerpoint/2010/main" val="1804602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031"/>
          <p:cNvSpPr>
            <a:spLocks noGrp="1" noChangeArrowheads="1"/>
          </p:cNvSpPr>
          <p:nvPr>
            <p:ph type="sldNum" sz="quarter" idx="5"/>
          </p:nvPr>
        </p:nvSpPr>
        <p:spPr>
          <a:xfrm>
            <a:off x="3898102" y="8829967"/>
            <a:ext cx="2982119" cy="464820"/>
          </a:xfrm>
          <a:prstGeom prst="rect">
            <a:avLst/>
          </a:prstGeom>
          <a:noFill/>
        </p:spPr>
        <p:txBody>
          <a:bodyPr lIns="92438" tIns="46219" rIns="92438" bIns="46219"/>
          <a:lstStyle/>
          <a:p>
            <a:fld id="{AF85AAFC-F43E-0547-931D-8EA9F3398513}" type="slidenum">
              <a:rPr lang="en-US">
                <a:solidFill>
                  <a:prstClr val="black"/>
                </a:solidFill>
                <a:latin typeface="Lato" panose="020F0502020204030203" pitchFamily="34" charset="0"/>
              </a:rPr>
              <a:pPr/>
              <a:t>29</a:t>
            </a:fld>
            <a:endParaRPr lang="en-US" dirty="0">
              <a:solidFill>
                <a:prstClr val="black"/>
              </a:solidFill>
              <a:latin typeface="Lato" panose="020F0502020204030203" pitchFamily="34" charset="0"/>
            </a:endParaRPr>
          </a:p>
        </p:txBody>
      </p:sp>
      <p:sp>
        <p:nvSpPr>
          <p:cNvPr id="101379" name="Rectangle 2"/>
          <p:cNvSpPr>
            <a:spLocks noGrp="1" noRot="1" noChangeAspect="1" noChangeArrowheads="1" noTextEdit="1"/>
          </p:cNvSpPr>
          <p:nvPr>
            <p:ph type="sldImg"/>
          </p:nvPr>
        </p:nvSpPr>
        <p:spPr>
          <a:xfrm>
            <a:off x="1117600" y="696913"/>
            <a:ext cx="4648200" cy="3486150"/>
          </a:xfrm>
          <a:ln/>
        </p:spPr>
      </p:sp>
      <p:sp>
        <p:nvSpPr>
          <p:cNvPr id="101380" name="Rectangle 3"/>
          <p:cNvSpPr>
            <a:spLocks noGrp="1" noChangeArrowheads="1"/>
          </p:cNvSpPr>
          <p:nvPr>
            <p:ph type="body" idx="1"/>
          </p:nvPr>
        </p:nvSpPr>
        <p:spPr>
          <a:noFill/>
          <a:ln/>
        </p:spPr>
        <p:txBody>
          <a:bodyPr/>
          <a:lstStyle/>
          <a:p>
            <a:pPr marL="0" lvl="1" indent="0" algn="l" rtl="0">
              <a:lnSpc>
                <a:spcPct val="100000"/>
              </a:lnSpc>
              <a:spcBef>
                <a:spcPts val="360"/>
              </a:spcBef>
              <a:spcAft>
                <a:spcPts val="0"/>
              </a:spcAft>
              <a:buSzPts val="1400"/>
              <a:buNone/>
            </a:pPr>
            <a:r>
              <a:rPr lang="en-US" dirty="0">
                <a:latin typeface="Lato"/>
                <a:ea typeface="Lato"/>
                <a:cs typeface="Lato"/>
                <a:sym typeface="Lato"/>
              </a:rPr>
              <a:t>So let’s work to improve the assessments. </a:t>
            </a:r>
            <a:endParaRPr lang="en-US" dirty="0"/>
          </a:p>
          <a:p>
            <a:pPr marL="0" lvl="1" indent="0" algn="l" rtl="0">
              <a:lnSpc>
                <a:spcPct val="100000"/>
              </a:lnSpc>
              <a:spcBef>
                <a:spcPts val="360"/>
              </a:spcBef>
              <a:spcAft>
                <a:spcPts val="0"/>
              </a:spcAft>
              <a:buSzPts val="1400"/>
              <a:buNone/>
            </a:pPr>
            <a:endParaRPr lang="en-US" dirty="0">
              <a:latin typeface="Lato"/>
              <a:ea typeface="Lato"/>
              <a:cs typeface="Lato"/>
              <a:sym typeface="Lato"/>
            </a:endParaRPr>
          </a:p>
          <a:p>
            <a:pPr marL="0" marR="0" lvl="1" indent="0" algn="l" rtl="0">
              <a:lnSpc>
                <a:spcPct val="100000"/>
              </a:lnSpc>
              <a:spcBef>
                <a:spcPts val="360"/>
              </a:spcBef>
              <a:spcAft>
                <a:spcPts val="0"/>
              </a:spcAft>
              <a:buClr>
                <a:schemeClr val="dk1"/>
              </a:buClr>
              <a:buSzPts val="1200"/>
              <a:buFont typeface="Arial"/>
              <a:buNone/>
            </a:pPr>
            <a:r>
              <a:rPr lang="en-US" dirty="0">
                <a:latin typeface="Arial"/>
                <a:ea typeface="Arial"/>
                <a:cs typeface="Arial"/>
                <a:sym typeface="Arial"/>
              </a:rPr>
              <a:t>[estimated time: 15 sec]</a:t>
            </a:r>
          </a:p>
        </p:txBody>
      </p:sp>
    </p:spTree>
    <p:extLst>
      <p:ext uri="{BB962C8B-B14F-4D97-AF65-F5344CB8AC3E}">
        <p14:creationId xmlns:p14="http://schemas.microsoft.com/office/powerpoint/2010/main" val="714634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031"/>
          <p:cNvSpPr>
            <a:spLocks noGrp="1" noChangeArrowheads="1"/>
          </p:cNvSpPr>
          <p:nvPr>
            <p:ph type="sldNum" sz="quarter" idx="5"/>
          </p:nvPr>
        </p:nvSpPr>
        <p:spPr>
          <a:xfrm>
            <a:off x="3898102" y="8829967"/>
            <a:ext cx="2982119" cy="464820"/>
          </a:xfrm>
          <a:prstGeom prst="rect">
            <a:avLst/>
          </a:prstGeom>
          <a:noFill/>
        </p:spPr>
        <p:txBody>
          <a:bodyPr lIns="92438" tIns="46219" rIns="92438" bIns="46219"/>
          <a:lstStyle/>
          <a:p>
            <a:fld id="{AF85AAFC-F43E-0547-931D-8EA9F3398513}" type="slidenum">
              <a:rPr lang="en-US">
                <a:solidFill>
                  <a:prstClr val="black"/>
                </a:solidFill>
                <a:latin typeface="Lato" panose="020F0502020204030203" pitchFamily="34" charset="0"/>
              </a:rPr>
              <a:pPr/>
              <a:t>3</a:t>
            </a:fld>
            <a:endParaRPr lang="en-US" dirty="0">
              <a:solidFill>
                <a:prstClr val="black"/>
              </a:solidFill>
              <a:latin typeface="Lato" panose="020F0502020204030203" pitchFamily="34" charset="0"/>
            </a:endParaRPr>
          </a:p>
        </p:txBody>
      </p:sp>
      <p:sp>
        <p:nvSpPr>
          <p:cNvPr id="101379" name="Rectangle 2"/>
          <p:cNvSpPr>
            <a:spLocks noGrp="1" noRot="1" noChangeAspect="1" noChangeArrowheads="1" noTextEdit="1"/>
          </p:cNvSpPr>
          <p:nvPr>
            <p:ph type="sldImg"/>
          </p:nvPr>
        </p:nvSpPr>
        <p:spPr>
          <a:xfrm>
            <a:off x="1117600" y="696913"/>
            <a:ext cx="4648200" cy="3486150"/>
          </a:xfrm>
          <a:ln/>
        </p:spPr>
      </p:sp>
      <p:sp>
        <p:nvSpPr>
          <p:cNvPr id="101380" name="Rectangle 3"/>
          <p:cNvSpPr>
            <a:spLocks noGrp="1" noChangeArrowheads="1"/>
          </p:cNvSpPr>
          <p:nvPr>
            <p:ph type="body" idx="1"/>
          </p:nvPr>
        </p:nvSpPr>
        <p:spPr>
          <a:noFill/>
          <a:ln/>
        </p:spPr>
        <p:txBody>
          <a:bodyPr/>
          <a:lstStyle/>
          <a:p>
            <a:pPr marL="0" lvl="1" indent="0" algn="l" rtl="0">
              <a:lnSpc>
                <a:spcPct val="100000"/>
              </a:lnSpc>
              <a:spcBef>
                <a:spcPts val="360"/>
              </a:spcBef>
              <a:spcAft>
                <a:spcPts val="0"/>
              </a:spcAft>
              <a:buSzPts val="1400"/>
              <a:buNone/>
            </a:pPr>
            <a:r>
              <a:rPr lang="en-US" dirty="0">
                <a:latin typeface="Lato"/>
                <a:ea typeface="Lato"/>
                <a:cs typeface="Lato"/>
                <a:sym typeface="Lato"/>
              </a:rPr>
              <a:t>There are some background resources that fit well with this PD session…</a:t>
            </a:r>
            <a:endParaRPr lang="en-US" dirty="0"/>
          </a:p>
          <a:p>
            <a:pPr marL="0" lvl="1" indent="0" algn="l" rtl="0">
              <a:lnSpc>
                <a:spcPct val="100000"/>
              </a:lnSpc>
              <a:spcBef>
                <a:spcPts val="360"/>
              </a:spcBef>
              <a:spcAft>
                <a:spcPts val="0"/>
              </a:spcAft>
              <a:buSzPts val="1400"/>
              <a:buNone/>
            </a:pPr>
            <a:endParaRPr lang="en-US" dirty="0">
              <a:latin typeface="Lato"/>
              <a:ea typeface="Lato"/>
              <a:cs typeface="Lato"/>
              <a:sym typeface="Lato"/>
            </a:endParaRPr>
          </a:p>
          <a:p>
            <a:pPr marL="0" marR="0" lvl="1" indent="0" algn="l" rtl="0">
              <a:lnSpc>
                <a:spcPct val="100000"/>
              </a:lnSpc>
              <a:spcBef>
                <a:spcPts val="360"/>
              </a:spcBef>
              <a:spcAft>
                <a:spcPts val="0"/>
              </a:spcAft>
              <a:buClr>
                <a:schemeClr val="dk1"/>
              </a:buClr>
              <a:buSzPts val="1200"/>
              <a:buFont typeface="Arial"/>
              <a:buNone/>
            </a:pPr>
            <a:r>
              <a:rPr lang="en-US" dirty="0">
                <a:latin typeface="Arial"/>
                <a:ea typeface="Arial"/>
                <a:cs typeface="Arial"/>
                <a:sym typeface="Arial"/>
              </a:rPr>
              <a:t>[estimated time: 15 sec]</a:t>
            </a:r>
          </a:p>
        </p:txBody>
      </p:sp>
    </p:spTree>
    <p:extLst>
      <p:ext uri="{BB962C8B-B14F-4D97-AF65-F5344CB8AC3E}">
        <p14:creationId xmlns:p14="http://schemas.microsoft.com/office/powerpoint/2010/main" val="42827062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5" name="Shape 235"/>
          <p:cNvSpPr txBox="1">
            <a:spLocks noGrp="1"/>
          </p:cNvSpPr>
          <p:nvPr>
            <p:ph type="body" idx="1"/>
          </p:nvPr>
        </p:nvSpPr>
        <p:spPr>
          <a:xfrm>
            <a:off x="688182" y="4415790"/>
            <a:ext cx="5505450" cy="4183380"/>
          </a:xfrm>
          <a:prstGeom prst="rect">
            <a:avLst/>
          </a:prstGeom>
        </p:spPr>
        <p:txBody>
          <a:bodyPr lIns="92423" tIns="92423" rIns="92423" bIns="92423" anchor="t"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We are going to work on Step 3.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Arial" panose="020B0604020202020204" pitchFamily="34" charset="0"/>
              <a:cs typeface="Arial" panose="020B0604020202020204" pitchFamily="34" charset="0"/>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[estimated time: 15 sec]</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1155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5" name="Shape 235"/>
          <p:cNvSpPr txBox="1">
            <a:spLocks noGrp="1"/>
          </p:cNvSpPr>
          <p:nvPr>
            <p:ph type="body" idx="1"/>
          </p:nvPr>
        </p:nvSpPr>
        <p:spPr>
          <a:xfrm>
            <a:off x="688182" y="4415790"/>
            <a:ext cx="5505450" cy="4183380"/>
          </a:xfrm>
          <a:prstGeom prst="rect">
            <a:avLst/>
          </a:prstGeom>
        </p:spPr>
        <p:txBody>
          <a:bodyPr lIns="92423" tIns="92423" rIns="92423" bIns="92423"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In groups of 2 or 3, select an assessment item to improve and use the task formats to make the cluster more three dimensional. Here </a:t>
            </a:r>
            <a:r>
              <a:rPr lang="en-US" dirty="0"/>
              <a:t>are links to the assessment tasks:</a:t>
            </a:r>
          </a:p>
          <a:p>
            <a:pPr marL="457200" lvl="0" indent="-298450" algn="l" rtl="0">
              <a:lnSpc>
                <a:spcPct val="115000"/>
              </a:lnSpc>
              <a:spcBef>
                <a:spcPts val="1100"/>
              </a:spcBef>
              <a:spcAft>
                <a:spcPts val="0"/>
              </a:spcAft>
              <a:buClr>
                <a:schemeClr val="dk1"/>
              </a:buClr>
              <a:buSzPts val="1100"/>
              <a:buChar char="●"/>
            </a:pPr>
            <a:r>
              <a:rPr lang="en-US" u="sng" dirty="0">
                <a:solidFill>
                  <a:schemeClr val="dk1"/>
                </a:solidFill>
                <a:hlinkClick r:id="rId3">
                  <a:extLst>
                    <a:ext uri="{A12FA001-AC4F-418D-AE19-62706E023703}">
                      <ahyp:hlinkClr xmlns:ahyp="http://schemas.microsoft.com/office/drawing/2018/hyperlinkcolor" val="tx"/>
                    </a:ext>
                  </a:extLst>
                </a:hlinkClick>
              </a:rPr>
              <a:t>Grade 1 PS4-3: The Path of a Beam of Light</a:t>
            </a:r>
            <a:endParaRPr lang="en-US" u="sng"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US" u="sng" dirty="0">
                <a:solidFill>
                  <a:schemeClr val="dk1"/>
                </a:solidFill>
                <a:hlinkClick r:id="rId4">
                  <a:extLst>
                    <a:ext uri="{A12FA001-AC4F-418D-AE19-62706E023703}">
                      <ahyp:hlinkClr xmlns:ahyp="http://schemas.microsoft.com/office/drawing/2018/hyperlinkcolor" val="tx"/>
                    </a:ext>
                  </a:extLst>
                </a:hlinkClick>
              </a:rPr>
              <a:t>Grade 4 PS4-1: Wave Amplitude, Wavelength, and Effects</a:t>
            </a:r>
            <a:endParaRPr lang="en-US" u="sng"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US" u="sng" dirty="0">
                <a:solidFill>
                  <a:schemeClr val="dk1"/>
                </a:solidFill>
                <a:hlinkClick r:id="rId5">
                  <a:extLst>
                    <a:ext uri="{A12FA001-AC4F-418D-AE19-62706E023703}">
                      <ahyp:hlinkClr xmlns:ahyp="http://schemas.microsoft.com/office/drawing/2018/hyperlinkcolor" val="tx"/>
                    </a:ext>
                  </a:extLst>
                </a:hlinkClick>
              </a:rPr>
              <a:t>Grade 4 ESS2-1: The Effect of Weathering on the Rate of Erosion by Water, Ice, Wind, or Vegetation</a:t>
            </a:r>
            <a:endParaRPr lang="en-US" u="sng"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US" u="sng" dirty="0">
                <a:solidFill>
                  <a:schemeClr val="dk1"/>
                </a:solidFill>
                <a:hlinkClick r:id="rId6">
                  <a:extLst>
                    <a:ext uri="{A12FA001-AC4F-418D-AE19-62706E023703}">
                      <ahyp:hlinkClr xmlns:ahyp="http://schemas.microsoft.com/office/drawing/2018/hyperlinkcolor" val="tx"/>
                    </a:ext>
                  </a:extLst>
                </a:hlinkClick>
              </a:rPr>
              <a:t>Grade 5 LS2-1: The Movement of Matter Among Plants, Animals, Decomposers, and the Environment</a:t>
            </a:r>
            <a:endParaRPr lang="en-US" u="sng"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US" u="sng" dirty="0">
                <a:solidFill>
                  <a:schemeClr val="dk1"/>
                </a:solidFill>
                <a:hlinkClick r:id="rId7">
                  <a:extLst>
                    <a:ext uri="{A12FA001-AC4F-418D-AE19-62706E023703}">
                      <ahyp:hlinkClr xmlns:ahyp="http://schemas.microsoft.com/office/drawing/2018/hyperlinkcolor" val="tx"/>
                    </a:ext>
                  </a:extLst>
                </a:hlinkClick>
              </a:rPr>
              <a:t>MS-PS4-2: Waves and Their Applications in Technologies for Information Transfer</a:t>
            </a:r>
            <a:endParaRPr lang="en-US" u="sng"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US" u="sng" dirty="0">
                <a:solidFill>
                  <a:schemeClr val="dk1"/>
                </a:solidFill>
                <a:hlinkClick r:id="rId8">
                  <a:extLst>
                    <a:ext uri="{A12FA001-AC4F-418D-AE19-62706E023703}">
                      <ahyp:hlinkClr xmlns:ahyp="http://schemas.microsoft.com/office/drawing/2018/hyperlinkcolor" val="tx"/>
                    </a:ext>
                  </a:extLst>
                </a:hlinkClick>
              </a:rPr>
              <a:t>MS-LS-4-4: Genetic Variation and Probability of Survival in a Specific Environment</a:t>
            </a:r>
            <a:endParaRPr lang="en-US" u="sng"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US" u="sng" dirty="0">
                <a:solidFill>
                  <a:schemeClr val="dk1"/>
                </a:solidFill>
                <a:hlinkClick r:id="rId9">
                  <a:extLst>
                    <a:ext uri="{A12FA001-AC4F-418D-AE19-62706E023703}">
                      <ahyp:hlinkClr xmlns:ahyp="http://schemas.microsoft.com/office/drawing/2018/hyperlinkcolor" val="tx"/>
                    </a:ext>
                  </a:extLst>
                </a:hlinkClick>
              </a:rPr>
              <a:t>MS-ESS2-6: Patterns of atmospheric and oceanic circulation</a:t>
            </a:r>
            <a:endParaRPr lang="en-US" u="sng"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US" u="sng" dirty="0">
                <a:solidFill>
                  <a:schemeClr val="dk1"/>
                </a:solidFill>
                <a:hlinkClick r:id="rId10">
                  <a:extLst>
                    <a:ext uri="{A12FA001-AC4F-418D-AE19-62706E023703}">
                      <ahyp:hlinkClr xmlns:ahyp="http://schemas.microsoft.com/office/drawing/2018/hyperlinkcolor" val="tx"/>
                    </a:ext>
                  </a:extLst>
                </a:hlinkClick>
              </a:rPr>
              <a:t>HS-LS-2-1: Factors that Affect Ecosystem Carrying Capacity</a:t>
            </a:r>
            <a:endParaRPr lang="en-US" dirty="0">
              <a:solidFill>
                <a:schemeClr val="dk1"/>
              </a:solidFill>
              <a:latin typeface="Arial"/>
              <a:ea typeface="Arial"/>
              <a:cs typeface="Arial"/>
              <a:sym typeface="Arial"/>
            </a:endParaRPr>
          </a:p>
          <a:p>
            <a:pPr marL="0" marR="0" lvl="0" indent="0" algn="l" rtl="0">
              <a:lnSpc>
                <a:spcPct val="100000"/>
              </a:lnSpc>
              <a:spcBef>
                <a:spcPts val="1100"/>
              </a:spcBef>
              <a:spcAft>
                <a:spcPts val="0"/>
              </a:spcAft>
              <a:buClr>
                <a:schemeClr val="dk1"/>
              </a:buClr>
              <a:buSzPts val="1200"/>
              <a:buFont typeface="Arial"/>
              <a:buNone/>
            </a:pPr>
            <a:r>
              <a:rPr lang="en-US" dirty="0">
                <a:latin typeface="Arial"/>
                <a:ea typeface="Arial"/>
                <a:cs typeface="Arial"/>
                <a:sym typeface="Arial"/>
              </a:rPr>
              <a:t>Intentionally use the three tools we just learned about to support your work. Now let’s get to work. </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((Note: To set up the poll, you will have to adapt it as described in the Facilitator’s Guide. Here’s the link to the template: </a:t>
            </a:r>
          </a:p>
          <a:p>
            <a:pPr marL="457200" lvl="0" indent="-228600" algn="l" rtl="0">
              <a:lnSpc>
                <a:spcPct val="100000"/>
              </a:lnSpc>
              <a:spcBef>
                <a:spcPts val="0"/>
              </a:spcBef>
              <a:spcAft>
                <a:spcPts val="0"/>
              </a:spcAft>
              <a:buSzPts val="1400"/>
              <a:buNone/>
            </a:pPr>
            <a:r>
              <a:rPr lang="en-US" sz="1100" u="sng" dirty="0">
                <a:solidFill>
                  <a:schemeClr val="dk1"/>
                </a:solidFill>
                <a:latin typeface="Arial"/>
                <a:ea typeface="Arial"/>
                <a:cs typeface="Arial"/>
                <a:sym typeface="Arial"/>
              </a:rPr>
              <a:t>http://</a:t>
            </a:r>
            <a:r>
              <a:rPr lang="en-US" sz="1100" u="sng" dirty="0" err="1">
                <a:solidFill>
                  <a:schemeClr val="dk1"/>
                </a:solidFill>
                <a:latin typeface="Arial"/>
                <a:ea typeface="Arial"/>
                <a:cs typeface="Arial"/>
                <a:sym typeface="Arial"/>
              </a:rPr>
              <a:t>tinyurl.com</a:t>
            </a:r>
            <a:r>
              <a:rPr lang="en-US" sz="1100" u="sng" dirty="0">
                <a:solidFill>
                  <a:schemeClr val="dk1"/>
                </a:solidFill>
                <a:latin typeface="Arial"/>
                <a:ea typeface="Arial"/>
                <a:cs typeface="Arial"/>
                <a:sym typeface="Arial"/>
              </a:rPr>
              <a:t>/</a:t>
            </a:r>
            <a:r>
              <a:rPr lang="en-US" sz="1100" u="sng" dirty="0" err="1">
                <a:solidFill>
                  <a:schemeClr val="dk1"/>
                </a:solidFill>
                <a:latin typeface="Arial"/>
                <a:ea typeface="Arial"/>
                <a:cs typeface="Arial"/>
                <a:sym typeface="Arial"/>
              </a:rPr>
              <a:t>AcesseResourceBTaskTemplate</a:t>
            </a:r>
            <a:r>
              <a:rPr lang="en-US" dirty="0">
                <a:latin typeface="Arial"/>
                <a:ea typeface="Arial"/>
                <a:cs typeface="Arial"/>
                <a:sym typeface="Arial"/>
              </a:rPr>
              <a:t> ))</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latin typeface="Arial"/>
              <a:ea typeface="Arial"/>
              <a:cs typeface="Arial"/>
              <a:sym typeface="Arial"/>
            </a:endParaRPr>
          </a:p>
          <a:p>
            <a:pPr marL="0" marR="0" lvl="1"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[estimated time: 8-13 min]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Shape 243"/>
          <p:cNvSpPr txBox="1">
            <a:spLocks noGrp="1"/>
          </p:cNvSpPr>
          <p:nvPr>
            <p:ph type="body" idx="1"/>
          </p:nvPr>
        </p:nvSpPr>
        <p:spPr>
          <a:xfrm>
            <a:off x="688182" y="4415790"/>
            <a:ext cx="5505450" cy="4183380"/>
          </a:xfrm>
          <a:prstGeom prst="rect">
            <a:avLst/>
          </a:prstGeom>
        </p:spPr>
        <p:txBody>
          <a:bodyPr lIns="92423" tIns="92423" rIns="92423" bIns="92423" anchor="t" anchorCtr="0">
            <a:noAutofit/>
          </a:bodyPr>
          <a:lstStyle/>
          <a:p>
            <a:r>
              <a:rPr lang="en-US" dirty="0">
                <a:latin typeface="Arial" panose="020B0604020202020204" pitchFamily="34" charset="0"/>
                <a:cs typeface="Arial" panose="020B0604020202020204" pitchFamily="34" charset="0"/>
              </a:rPr>
              <a:t>((Read and</a:t>
            </a:r>
            <a:r>
              <a:rPr lang="en-US" baseline="0" dirty="0">
                <a:latin typeface="Arial" panose="020B0604020202020204" pitchFamily="34" charset="0"/>
                <a:cs typeface="Arial" panose="020B0604020202020204" pitchFamily="34" charset="0"/>
              </a:rPr>
              <a:t> process the s</a:t>
            </a:r>
            <a:r>
              <a:rPr lang="en-US" dirty="0">
                <a:latin typeface="Arial" panose="020B0604020202020204" pitchFamily="34" charset="0"/>
                <a:cs typeface="Arial" panose="020B0604020202020204" pitchFamily="34" charset="0"/>
              </a:rPr>
              <a:t>lide))</a:t>
            </a:r>
          </a:p>
          <a:p>
            <a:endParaRPr lang="en-US" dirty="0">
              <a:latin typeface="Arial" panose="020B0604020202020204" pitchFamily="34" charset="0"/>
              <a:cs typeface="Arial" panose="020B0604020202020204" pitchFamily="34" charset="0"/>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[estimated time: 4-6 min]</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031"/>
          <p:cNvSpPr>
            <a:spLocks noGrp="1" noChangeArrowheads="1"/>
          </p:cNvSpPr>
          <p:nvPr>
            <p:ph type="sldNum" sz="quarter" idx="5"/>
          </p:nvPr>
        </p:nvSpPr>
        <p:spPr>
          <a:xfrm>
            <a:off x="3898102" y="8829968"/>
            <a:ext cx="2982119" cy="464820"/>
          </a:xfrm>
          <a:prstGeom prst="rect">
            <a:avLst/>
          </a:prstGeom>
          <a:noFill/>
        </p:spPr>
        <p:txBody>
          <a:bodyPr lIns="92446" tIns="46223" rIns="92446" bIns="46223"/>
          <a:lstStyle/>
          <a:p>
            <a:fld id="{AF85AAFC-F43E-0547-931D-8EA9F3398513}" type="slidenum">
              <a:rPr lang="en-US">
                <a:solidFill>
                  <a:prstClr val="black"/>
                </a:solidFill>
                <a:latin typeface="Lato" panose="020F0502020204030203" pitchFamily="34" charset="0"/>
              </a:rPr>
              <a:pPr/>
              <a:t>33</a:t>
            </a:fld>
            <a:endParaRPr lang="en-US" dirty="0">
              <a:solidFill>
                <a:prstClr val="black"/>
              </a:solidFill>
              <a:latin typeface="Lato" panose="020F0502020204030203" pitchFamily="3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marL="0" lvl="0" indent="0" algn="l" rtl="0">
              <a:lnSpc>
                <a:spcPct val="100000"/>
              </a:lnSpc>
              <a:spcBef>
                <a:spcPts val="0"/>
              </a:spcBef>
              <a:spcAft>
                <a:spcPts val="0"/>
              </a:spcAft>
              <a:buSzPts val="1400"/>
              <a:buNone/>
            </a:pPr>
            <a:r>
              <a:rPr lang="en-US" dirty="0">
                <a:solidFill>
                  <a:srgbClr val="000000"/>
                </a:solidFill>
                <a:latin typeface="Lato"/>
                <a:ea typeface="Lato"/>
                <a:cs typeface="Lato"/>
                <a:sym typeface="Lato"/>
              </a:rPr>
              <a:t>We didn’t focus on this today, but assessment scenarios themselves can be a major source of inequity. </a:t>
            </a:r>
            <a:endParaRPr lang="en-US" dirty="0"/>
          </a:p>
          <a:p>
            <a:pPr marL="0" lvl="0" indent="0" algn="l" rtl="0">
              <a:lnSpc>
                <a:spcPct val="100000"/>
              </a:lnSpc>
              <a:spcBef>
                <a:spcPts val="0"/>
              </a:spcBef>
              <a:spcAft>
                <a:spcPts val="0"/>
              </a:spcAft>
              <a:buSzPts val="1400"/>
              <a:buNone/>
            </a:pPr>
            <a:r>
              <a:rPr lang="en-US" dirty="0">
                <a:solidFill>
                  <a:srgbClr val="000000"/>
                </a:solidFill>
                <a:latin typeface="Lato"/>
                <a:ea typeface="Lato"/>
                <a:cs typeface="Lato"/>
                <a:sym typeface="Lato"/>
              </a:rPr>
              <a:t>In the Introduction to Formative Assessment PD Session, we described these criteria for the selection of assessment scenarios. Assessment scenarios need to be quickly understandable by as many students as possible. Often specific scenarios from everyday life are culturally unfamiliar to some students. </a:t>
            </a:r>
            <a:endParaRPr lang="en-US" dirty="0"/>
          </a:p>
          <a:p>
            <a:pPr marL="0" lvl="0" indent="0" algn="l" rtl="0">
              <a:lnSpc>
                <a:spcPct val="100000"/>
              </a:lnSpc>
              <a:spcBef>
                <a:spcPts val="0"/>
              </a:spcBef>
              <a:spcAft>
                <a:spcPts val="0"/>
              </a:spcAft>
              <a:buSzPts val="1400"/>
              <a:buNone/>
            </a:pPr>
            <a:endParaRPr lang="en-US" dirty="0">
              <a:solidFill>
                <a:srgbClr val="000000"/>
              </a:solidFill>
              <a:latin typeface="Lato"/>
              <a:ea typeface="Lato"/>
              <a:cs typeface="Lato"/>
              <a:sym typeface="Lato"/>
            </a:endParaRPr>
          </a:p>
          <a:p>
            <a:pPr marL="0" lvl="0" indent="0" algn="l" rtl="0">
              <a:lnSpc>
                <a:spcPct val="100000"/>
              </a:lnSpc>
              <a:spcBef>
                <a:spcPts val="0"/>
              </a:spcBef>
              <a:spcAft>
                <a:spcPts val="0"/>
              </a:spcAft>
              <a:buSzPts val="1400"/>
              <a:buNone/>
            </a:pPr>
            <a:r>
              <a:rPr lang="en-US" dirty="0">
                <a:solidFill>
                  <a:srgbClr val="000000"/>
                </a:solidFill>
                <a:latin typeface="Lato"/>
                <a:ea typeface="Lato"/>
                <a:cs typeface="Lato"/>
                <a:sym typeface="Lato"/>
              </a:rPr>
              <a:t>((Ask the room to skim the criteria))</a:t>
            </a:r>
          </a:p>
          <a:p>
            <a:pPr marL="0" lvl="0" indent="0" algn="l" rtl="0">
              <a:lnSpc>
                <a:spcPct val="100000"/>
              </a:lnSpc>
              <a:spcBef>
                <a:spcPts val="0"/>
              </a:spcBef>
              <a:spcAft>
                <a:spcPts val="0"/>
              </a:spcAft>
              <a:buSzPts val="1400"/>
              <a:buNone/>
            </a:pPr>
            <a:r>
              <a:rPr lang="en-US" dirty="0">
                <a:solidFill>
                  <a:srgbClr val="000000"/>
                </a:solidFill>
                <a:latin typeface="Lato"/>
                <a:ea typeface="Lato"/>
                <a:cs typeface="Lato"/>
                <a:sym typeface="Lato"/>
              </a:rPr>
              <a:t>It is ideal to test out assessment scenarios with your actual students. As you think about the one you worked on today, you might want to refine or adjust it to make it more fair. </a:t>
            </a:r>
            <a:endParaRPr lang="en-US" dirty="0"/>
          </a:p>
          <a:p>
            <a:pPr marL="0" lvl="0" indent="0" algn="l" rtl="0">
              <a:lnSpc>
                <a:spcPct val="100000"/>
              </a:lnSpc>
              <a:spcBef>
                <a:spcPts val="0"/>
              </a:spcBef>
              <a:spcAft>
                <a:spcPts val="0"/>
              </a:spcAft>
              <a:buSzPts val="1400"/>
              <a:buNone/>
            </a:pPr>
            <a:endParaRPr lang="en-US" dirty="0">
              <a:solidFill>
                <a:srgbClr val="000000"/>
              </a:solidFill>
              <a:latin typeface="Lato"/>
              <a:ea typeface="Lato"/>
              <a:cs typeface="Lato"/>
              <a:sym typeface="Lato"/>
            </a:endParaRPr>
          </a:p>
          <a:p>
            <a:pPr marL="0" marR="0" lvl="1" indent="0" algn="l" rtl="0">
              <a:lnSpc>
                <a:spcPct val="100000"/>
              </a:lnSpc>
              <a:spcBef>
                <a:spcPts val="0"/>
              </a:spcBef>
              <a:spcAft>
                <a:spcPts val="0"/>
              </a:spcAft>
              <a:buClr>
                <a:srgbClr val="000000"/>
              </a:buClr>
              <a:buSzPts val="1800"/>
              <a:buFont typeface="Arial"/>
              <a:buNone/>
            </a:pPr>
            <a:r>
              <a:rPr lang="en-US" dirty="0">
                <a:latin typeface="Arial"/>
                <a:ea typeface="Arial"/>
                <a:cs typeface="Arial"/>
                <a:sym typeface="Arial"/>
              </a:rPr>
              <a:t>[estimated time: 2 min]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As part of an effort called the Research + Practice Collaboratory funded by the National Science Foundation, a team of researchers and educators have started developing professional learning resources for the development of 3D cognitive assessments and interest- and identity-focused cultural assessments. This is the online, short course mentioned earlier that provides an overview of those resources. </a:t>
            </a:r>
            <a:endParaRPr lang="en-US" dirty="0"/>
          </a:p>
          <a:p>
            <a:pPr marL="457200" marR="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0" marR="0" lvl="1"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[estimated time: 30 sec]</a:t>
            </a:r>
          </a:p>
        </p:txBody>
      </p:sp>
      <p:sp>
        <p:nvSpPr>
          <p:cNvPr id="4" name="Slide Number Placeholder 3"/>
          <p:cNvSpPr>
            <a:spLocks noGrp="1"/>
          </p:cNvSpPr>
          <p:nvPr>
            <p:ph type="sldNum" sz="quarter" idx="10"/>
          </p:nvPr>
        </p:nvSpPr>
        <p:spPr>
          <a:xfrm>
            <a:off x="3898102" y="8829967"/>
            <a:ext cx="2982119" cy="464820"/>
          </a:xfrm>
          <a:prstGeom prst="rect">
            <a:avLst/>
          </a:prstGeom>
        </p:spPr>
        <p:txBody>
          <a:bodyPr lIns="92446" tIns="46223" rIns="92446" bIns="46223"/>
          <a:lstStyle/>
          <a:p>
            <a:fld id="{40029A66-A370-5D47-BC83-7316A9D81240}"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2529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The STEM Teaching Tools site includes a wide range of professional learning resources on 3D assessment, including some of those we used today. </a:t>
            </a:r>
            <a:endParaRPr lang="en-US" dirty="0"/>
          </a:p>
          <a:p>
            <a:pPr marL="457200" marR="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0" marR="0" lvl="1"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[estimated time: 15 sec]</a:t>
            </a:r>
          </a:p>
        </p:txBody>
      </p:sp>
      <p:sp>
        <p:nvSpPr>
          <p:cNvPr id="4" name="Slide Number Placeholder 3"/>
          <p:cNvSpPr>
            <a:spLocks noGrp="1"/>
          </p:cNvSpPr>
          <p:nvPr>
            <p:ph type="sldNum" sz="quarter" idx="10"/>
          </p:nvPr>
        </p:nvSpPr>
        <p:spPr>
          <a:xfrm>
            <a:off x="3898102" y="8829968"/>
            <a:ext cx="2982119" cy="464820"/>
          </a:xfrm>
          <a:prstGeom prst="rect">
            <a:avLst/>
          </a:prstGeom>
        </p:spPr>
        <p:txBody>
          <a:bodyPr lIns="92446" tIns="46223" rIns="92446" bIns="46223"/>
          <a:lstStyle/>
          <a:p>
            <a:pPr>
              <a:defRPr/>
            </a:pPr>
            <a:fld id="{EB41135C-BDA7-D04A-B7CA-A49F4FDB05AE}" type="slidenum">
              <a:rPr lang="en-US" smtClean="0">
                <a:solidFill>
                  <a:prstClr val="black"/>
                </a:solidFill>
              </a:rPr>
              <a:pPr>
                <a:defRPr/>
              </a:pPr>
              <a:t>35</a:t>
            </a:fld>
            <a:endParaRPr lang="en-US" dirty="0">
              <a:solidFill>
                <a:prstClr val="black"/>
              </a:solidFill>
            </a:endParaRPr>
          </a:p>
        </p:txBody>
      </p:sp>
    </p:spTree>
    <p:extLst>
      <p:ext uri="{BB962C8B-B14F-4D97-AF65-F5344CB8AC3E}">
        <p14:creationId xmlns:p14="http://schemas.microsoft.com/office/powerpoint/2010/main" val="28868558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8200" cy="3486150"/>
          </a:xfrm>
        </p:spPr>
      </p:sp>
      <p:sp>
        <p:nvSpPr>
          <p:cNvPr id="3" name="Notes Placeholder 2"/>
          <p:cNvSpPr>
            <a:spLocks noGrp="1"/>
          </p:cNvSpPr>
          <p:nvPr>
            <p:ph type="body" idx="1"/>
          </p:nvPr>
        </p:nvSpPr>
        <p:spPr/>
        <p:txBody>
          <a:bodyPr/>
          <a:lstStyle/>
          <a:p>
            <a:pPr marL="457200" lvl="0" indent="-228600" algn="l" rtl="0">
              <a:lnSpc>
                <a:spcPct val="100000"/>
              </a:lnSpc>
              <a:spcBef>
                <a:spcPts val="0"/>
              </a:spcBef>
              <a:spcAft>
                <a:spcPts val="0"/>
              </a:spcAft>
              <a:buSzPts val="1400"/>
              <a:buNone/>
            </a:pPr>
            <a:r>
              <a:rPr lang="en-US" dirty="0">
                <a:solidFill>
                  <a:schemeClr val="dk1"/>
                </a:solidFill>
                <a:latin typeface="Arial"/>
                <a:ea typeface="Arial"/>
                <a:cs typeface="Arial"/>
                <a:sym typeface="Arial"/>
              </a:rPr>
              <a:t>These tools are all part of a broader collection of resources designed to support implementation of the NRC Framework and NGSS vision. </a:t>
            </a:r>
            <a:endParaRPr lang="en-US" dirty="0"/>
          </a:p>
          <a:p>
            <a:pPr marL="457200" lvl="0" indent="-228600" algn="l" rtl="0">
              <a:lnSpc>
                <a:spcPct val="100000"/>
              </a:lnSpc>
              <a:spcBef>
                <a:spcPts val="0"/>
              </a:spcBef>
              <a:spcAft>
                <a:spcPts val="0"/>
              </a:spcAft>
              <a:buSzPts val="1400"/>
              <a:buNone/>
            </a:pPr>
            <a:endParaRPr lang="en-US" dirty="0">
              <a:solidFill>
                <a:schemeClr val="dk1"/>
              </a:solidFill>
              <a:latin typeface="Arial"/>
              <a:ea typeface="Arial"/>
              <a:cs typeface="Arial"/>
              <a:sym typeface="Arial"/>
            </a:endParaRPr>
          </a:p>
          <a:p>
            <a:pPr marL="0" marR="0" lvl="1"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[estimated time: 15 sec]</a:t>
            </a:r>
          </a:p>
        </p:txBody>
      </p:sp>
      <p:sp>
        <p:nvSpPr>
          <p:cNvPr id="4" name="Slide Number Placeholder 3"/>
          <p:cNvSpPr>
            <a:spLocks noGrp="1"/>
          </p:cNvSpPr>
          <p:nvPr>
            <p:ph type="sldNum" sz="quarter" idx="10"/>
          </p:nvPr>
        </p:nvSpPr>
        <p:spPr>
          <a:xfrm>
            <a:off x="3898102" y="8829967"/>
            <a:ext cx="2982119" cy="464820"/>
          </a:xfrm>
          <a:prstGeom prst="rect">
            <a:avLst/>
          </a:prstGeom>
        </p:spPr>
        <p:txBody>
          <a:bodyPr lIns="92438" tIns="46219" rIns="92438" bIns="46219"/>
          <a:lstStyle/>
          <a:p>
            <a:pPr>
              <a:defRPr/>
            </a:pPr>
            <a:fld id="{EB41135C-BDA7-D04A-B7CA-A49F4FDB05AE}" type="slidenum">
              <a:rPr lang="en-US" smtClean="0">
                <a:solidFill>
                  <a:prstClr val="black"/>
                </a:solidFill>
              </a:rPr>
              <a:pPr>
                <a:defRPr/>
              </a:pPr>
              <a:t>36</a:t>
            </a:fld>
            <a:endParaRPr lang="en-US" dirty="0">
              <a:solidFill>
                <a:prstClr val="black"/>
              </a:solidFill>
            </a:endParaRPr>
          </a:p>
        </p:txBody>
      </p:sp>
    </p:spTree>
    <p:extLst>
      <p:ext uri="{BB962C8B-B14F-4D97-AF65-F5344CB8AC3E}">
        <p14:creationId xmlns:p14="http://schemas.microsoft.com/office/powerpoint/2010/main" val="28868558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panose="020B0604020202020204" pitchFamily="34" charset="0"/>
                <a:cs typeface="Arial" panose="020B0604020202020204" pitchFamily="34" charset="0"/>
              </a:rPr>
              <a:t>((Read and ask participants to complete the survey. Clarify that this is information for the ACESSE team to refine the—and not for you as the facilitator.))</a:t>
            </a:r>
          </a:p>
          <a:p>
            <a:endParaRPr lang="en-US" baseline="0"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[estimated time: 3-5 min]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7379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8182" y="4415790"/>
            <a:ext cx="5505450" cy="4183380"/>
          </a:xfrm>
          <a:prstGeom prst="rect">
            <a:avLst/>
          </a:prstGeom>
        </p:spPr>
        <p:txBody>
          <a:bodyPr lIns="92423" tIns="92423" rIns="92423" bIns="92423" anchor="t" anchorCtr="0">
            <a:noAutofit/>
          </a:bodyPr>
          <a:lstStyle/>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Here are some resources and contact information for the authors of this PD unit. They hope you have found it useful. They welcome any feedback or suggestions on how to improve it. This resource developed with funding from the National Science Foundation. </a:t>
            </a:r>
            <a:endParaRPr lang="en-US" dirty="0"/>
          </a:p>
          <a:p>
            <a:pPr marL="457200" marR="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a:latin typeface="Arial"/>
                <a:ea typeface="Arial"/>
                <a:cs typeface="Arial"/>
                <a:sym typeface="Arial"/>
              </a:rPr>
              <a:t>[estimated time: 30 sec]</a:t>
            </a:r>
            <a:endParaRPr lang="en-US" dirty="0">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lgn="l" rtl="0">
              <a:lnSpc>
                <a:spcPct val="100000"/>
              </a:lnSpc>
              <a:spcBef>
                <a:spcPts val="360"/>
              </a:spcBef>
              <a:spcAft>
                <a:spcPts val="0"/>
              </a:spcAft>
              <a:buSzPts val="1400"/>
              <a:buNone/>
            </a:pPr>
            <a:r>
              <a:rPr lang="en-US" dirty="0">
                <a:latin typeface="Lato"/>
                <a:ea typeface="Lato"/>
                <a:cs typeface="Lato"/>
                <a:sym typeface="Lato"/>
              </a:rPr>
              <a:t>The ACESSE project has an hour-long introduction to formative assessment in science education PD session, shown on the left, that ideally functions as a prerequisite for this session. It provides a shared definition for formative assessment, highlights different kinds of formative assessment, and describes important components and implementation ideas. </a:t>
            </a:r>
            <a:endParaRPr lang="en-US" dirty="0"/>
          </a:p>
          <a:p>
            <a:pPr marL="0" lvl="1" indent="0" algn="l" rtl="0">
              <a:lnSpc>
                <a:spcPct val="100000"/>
              </a:lnSpc>
              <a:spcBef>
                <a:spcPts val="360"/>
              </a:spcBef>
              <a:spcAft>
                <a:spcPts val="0"/>
              </a:spcAft>
              <a:buSzPts val="1400"/>
              <a:buNone/>
            </a:pPr>
            <a:endParaRPr lang="en-US" dirty="0">
              <a:latin typeface="Lato"/>
              <a:ea typeface="Lato"/>
              <a:cs typeface="Lato"/>
              <a:sym typeface="Lato"/>
            </a:endParaRPr>
          </a:p>
          <a:p>
            <a:pPr marL="0" lvl="1" indent="0" algn="l" rtl="0">
              <a:lnSpc>
                <a:spcPct val="100000"/>
              </a:lnSpc>
              <a:spcBef>
                <a:spcPts val="360"/>
              </a:spcBef>
              <a:spcAft>
                <a:spcPts val="0"/>
              </a:spcAft>
              <a:buSzPts val="1400"/>
              <a:buNone/>
            </a:pPr>
            <a:r>
              <a:rPr lang="en-US" dirty="0">
                <a:latin typeface="Lato"/>
                <a:ea typeface="Lato"/>
                <a:cs typeface="Lato"/>
                <a:sym typeface="Lato"/>
              </a:rPr>
              <a:t>As shown on the right, the STEM Teaching Tools site provides an online short course on 3D assessment that goes into significantly more detail about the kind of work we are doing today—and it links off to a set of helpful professional learning resources related to 3D assessment and instruction. </a:t>
            </a:r>
            <a:endParaRPr lang="en-US" dirty="0"/>
          </a:p>
          <a:p>
            <a:pPr marL="0" lvl="1" indent="0" algn="l" rtl="0">
              <a:lnSpc>
                <a:spcPct val="100000"/>
              </a:lnSpc>
              <a:spcBef>
                <a:spcPts val="360"/>
              </a:spcBef>
              <a:spcAft>
                <a:spcPts val="0"/>
              </a:spcAft>
              <a:buSzPts val="1400"/>
              <a:buNone/>
            </a:pPr>
            <a:endParaRPr lang="en-US" dirty="0">
              <a:latin typeface="Lato"/>
              <a:ea typeface="Lato"/>
              <a:cs typeface="Lato"/>
              <a:sym typeface="Lato"/>
            </a:endParaRPr>
          </a:p>
          <a:p>
            <a:pPr marL="0" marR="0" lvl="1" indent="0" algn="l" rtl="0">
              <a:lnSpc>
                <a:spcPct val="100000"/>
              </a:lnSpc>
              <a:spcBef>
                <a:spcPts val="360"/>
              </a:spcBef>
              <a:spcAft>
                <a:spcPts val="0"/>
              </a:spcAft>
              <a:buClr>
                <a:schemeClr val="dk1"/>
              </a:buClr>
              <a:buSzPts val="1200"/>
              <a:buFont typeface="Arial"/>
              <a:buNone/>
            </a:pPr>
            <a:r>
              <a:rPr lang="en-US" dirty="0">
                <a:latin typeface="Arial"/>
                <a:ea typeface="Arial"/>
                <a:cs typeface="Arial"/>
                <a:sym typeface="Arial"/>
              </a:rPr>
              <a:t>[estimated time: 1 min]</a:t>
            </a:r>
          </a:p>
          <a:p>
            <a:pPr marL="0" lvl="1" defTabSz="924372" eaLnBrk="0" fontAlgn="base" hangingPunct="0">
              <a:spcBef>
                <a:spcPct val="30000"/>
              </a:spcBef>
              <a:spcAft>
                <a:spcPct val="0"/>
              </a:spcAf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98102" y="8829967"/>
            <a:ext cx="2982119" cy="464820"/>
          </a:xfrm>
          <a:prstGeom prst="rect">
            <a:avLst/>
          </a:prstGeom>
        </p:spPr>
        <p:txBody>
          <a:bodyPr lIns="92446" tIns="46223" rIns="92446" bIns="46223"/>
          <a:lstStyle/>
          <a:p>
            <a:fld id="{40029A66-A370-5D47-BC83-7316A9D81240}"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5082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031"/>
          <p:cNvSpPr>
            <a:spLocks noGrp="1" noChangeArrowheads="1"/>
          </p:cNvSpPr>
          <p:nvPr>
            <p:ph type="sldNum" sz="quarter" idx="5"/>
          </p:nvPr>
        </p:nvSpPr>
        <p:spPr>
          <a:xfrm>
            <a:off x="3898102" y="8829967"/>
            <a:ext cx="2982119" cy="464820"/>
          </a:xfrm>
          <a:prstGeom prst="rect">
            <a:avLst/>
          </a:prstGeom>
          <a:noFill/>
        </p:spPr>
        <p:txBody>
          <a:bodyPr lIns="92438" tIns="46219" rIns="92438" bIns="46219"/>
          <a:lstStyle/>
          <a:p>
            <a:fld id="{AF85AAFC-F43E-0547-931D-8EA9F3398513}" type="slidenum">
              <a:rPr lang="en-US">
                <a:solidFill>
                  <a:prstClr val="black"/>
                </a:solidFill>
                <a:latin typeface="Lato" panose="020F0502020204030203" pitchFamily="34" charset="0"/>
              </a:rPr>
              <a:pPr/>
              <a:t>5</a:t>
            </a:fld>
            <a:endParaRPr lang="en-US" dirty="0">
              <a:solidFill>
                <a:prstClr val="black"/>
              </a:solidFill>
              <a:latin typeface="Lato" panose="020F0502020204030203" pitchFamily="34" charset="0"/>
            </a:endParaRPr>
          </a:p>
        </p:txBody>
      </p:sp>
      <p:sp>
        <p:nvSpPr>
          <p:cNvPr id="101379" name="Rectangle 2"/>
          <p:cNvSpPr>
            <a:spLocks noGrp="1" noRot="1" noChangeAspect="1" noChangeArrowheads="1" noTextEdit="1"/>
          </p:cNvSpPr>
          <p:nvPr>
            <p:ph type="sldImg"/>
          </p:nvPr>
        </p:nvSpPr>
        <p:spPr>
          <a:xfrm>
            <a:off x="1117600" y="696913"/>
            <a:ext cx="4648200" cy="3486150"/>
          </a:xfrm>
          <a:ln/>
        </p:spPr>
      </p:sp>
      <p:sp>
        <p:nvSpPr>
          <p:cNvPr id="101380" name="Rectangle 3"/>
          <p:cNvSpPr>
            <a:spLocks noGrp="1" noChangeArrowheads="1"/>
          </p:cNvSpPr>
          <p:nvPr>
            <p:ph type="body" idx="1"/>
          </p:nvPr>
        </p:nvSpPr>
        <p:spPr>
          <a:noFill/>
          <a:ln/>
        </p:spPr>
        <p:txBody>
          <a:bodyPr/>
          <a:lstStyle/>
          <a:p>
            <a:pPr marL="0" lvl="1" indent="0" algn="l" rtl="0">
              <a:lnSpc>
                <a:spcPct val="100000"/>
              </a:lnSpc>
              <a:spcBef>
                <a:spcPts val="360"/>
              </a:spcBef>
              <a:spcAft>
                <a:spcPts val="0"/>
              </a:spcAft>
              <a:buSzPts val="1400"/>
              <a:buNone/>
            </a:pPr>
            <a:r>
              <a:rPr lang="en-US" dirty="0">
                <a:latin typeface="Lato"/>
                <a:ea typeface="Lato"/>
                <a:cs typeface="Lato"/>
                <a:sym typeface="Lato"/>
              </a:rPr>
              <a:t>So, let’s dive in…</a:t>
            </a:r>
            <a:endParaRPr lang="en-US" dirty="0"/>
          </a:p>
          <a:p>
            <a:pPr marL="0" lvl="1" indent="0" algn="l" rtl="0">
              <a:lnSpc>
                <a:spcPct val="100000"/>
              </a:lnSpc>
              <a:spcBef>
                <a:spcPts val="360"/>
              </a:spcBef>
              <a:spcAft>
                <a:spcPts val="0"/>
              </a:spcAft>
              <a:buSzPts val="1400"/>
              <a:buNone/>
            </a:pPr>
            <a:endParaRPr lang="en-US" dirty="0">
              <a:latin typeface="Lato"/>
              <a:ea typeface="Lato"/>
              <a:cs typeface="Lato"/>
              <a:sym typeface="Lato"/>
            </a:endParaRPr>
          </a:p>
          <a:p>
            <a:pPr marL="0" marR="0" lvl="1" indent="0" algn="l" rtl="0">
              <a:lnSpc>
                <a:spcPct val="100000"/>
              </a:lnSpc>
              <a:spcBef>
                <a:spcPts val="360"/>
              </a:spcBef>
              <a:spcAft>
                <a:spcPts val="0"/>
              </a:spcAft>
              <a:buClr>
                <a:schemeClr val="dk1"/>
              </a:buClr>
              <a:buSzPts val="1200"/>
              <a:buFont typeface="Arial"/>
              <a:buNone/>
            </a:pPr>
            <a:r>
              <a:rPr lang="en-US" dirty="0">
                <a:latin typeface="Arial"/>
                <a:ea typeface="Arial"/>
                <a:cs typeface="Arial"/>
                <a:sym typeface="Arial"/>
              </a:rPr>
              <a:t>[estimated time: 15 sec]</a:t>
            </a:r>
          </a:p>
          <a:p>
            <a:pPr marL="0" lvl="1" defTabSz="924372" eaLnBrk="0" fontAlgn="base" hangingPunct="0">
              <a:spcBef>
                <a:spcPct val="30000"/>
              </a:spcBef>
              <a:spcAft>
                <a:spcPct val="0"/>
              </a:spcAf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2706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Shape 193"/>
          <p:cNvSpPr txBox="1">
            <a:spLocks noGrp="1"/>
          </p:cNvSpPr>
          <p:nvPr>
            <p:ph type="body" idx="1"/>
          </p:nvPr>
        </p:nvSpPr>
        <p:spPr>
          <a:xfrm>
            <a:off x="688182" y="4415790"/>
            <a:ext cx="5505450" cy="4183380"/>
          </a:xfrm>
          <a:prstGeom prst="rect">
            <a:avLst/>
          </a:prstGeom>
        </p:spPr>
        <p:txBody>
          <a:bodyPr lIns="92423" tIns="92423" rIns="92423" bIns="92423" anchor="t" anchorCtr="0">
            <a:noAutofit/>
          </a:bodyPr>
          <a:lstStyle/>
          <a:p>
            <a:pPr marL="0" lvl="1" indent="0" algn="l" rtl="0">
              <a:lnSpc>
                <a:spcPct val="100000"/>
              </a:lnSpc>
              <a:spcBef>
                <a:spcPts val="360"/>
              </a:spcBef>
              <a:spcAft>
                <a:spcPts val="0"/>
              </a:spcAft>
              <a:buSzPts val="1400"/>
              <a:buNone/>
            </a:pPr>
            <a:r>
              <a:rPr lang="en-US" dirty="0">
                <a:latin typeface="Lato"/>
                <a:ea typeface="Lato"/>
                <a:cs typeface="Lato"/>
                <a:sym typeface="Lato"/>
              </a:rPr>
              <a:t>((Read Slide))</a:t>
            </a:r>
            <a:endParaRPr lang="en-US" dirty="0"/>
          </a:p>
          <a:p>
            <a:pPr marL="0" lvl="1" indent="0" algn="l" rtl="0">
              <a:lnSpc>
                <a:spcPct val="100000"/>
              </a:lnSpc>
              <a:spcBef>
                <a:spcPts val="360"/>
              </a:spcBef>
              <a:spcAft>
                <a:spcPts val="0"/>
              </a:spcAft>
              <a:buSzPts val="1400"/>
              <a:buNone/>
            </a:pPr>
            <a:r>
              <a:rPr lang="en-US" dirty="0">
                <a:latin typeface="Lato"/>
                <a:ea typeface="Lato"/>
                <a:cs typeface="Lato"/>
                <a:sym typeface="Lato"/>
              </a:rPr>
              <a:t>The 3D learning model in the NRC Framework comes from a synthesis of the research literature that studied </a:t>
            </a:r>
            <a:r>
              <a:rPr lang="en-US" sz="1200" dirty="0">
                <a:solidFill>
                  <a:schemeClr val="dk1"/>
                </a:solidFill>
                <a:latin typeface="Arial"/>
                <a:ea typeface="Arial"/>
                <a:cs typeface="Arial"/>
                <a:sym typeface="Arial"/>
              </a:rPr>
              <a:t>how best to support equitable student learning in science (e.g., through powerful instruction), </a:t>
            </a:r>
            <a:r>
              <a:rPr lang="en-US" dirty="0">
                <a:latin typeface="Lato"/>
                <a:ea typeface="Lato"/>
                <a:cs typeface="Lato"/>
                <a:sym typeface="Lato"/>
              </a:rPr>
              <a:t>but educational assessments haven’t </a:t>
            </a:r>
            <a:r>
              <a:rPr lang="en-US" dirty="0">
                <a:solidFill>
                  <a:srgbClr val="FF0000"/>
                </a:solidFill>
                <a:latin typeface="Lato"/>
                <a:ea typeface="Lato"/>
                <a:cs typeface="Lato"/>
                <a:sym typeface="Lato"/>
              </a:rPr>
              <a:t>historically</a:t>
            </a:r>
            <a:r>
              <a:rPr lang="en-US" dirty="0">
                <a:latin typeface="Lato"/>
                <a:ea typeface="Lato"/>
                <a:cs typeface="Lato"/>
                <a:sym typeface="Lato"/>
              </a:rPr>
              <a:t> been developed for a 3D model of learning. New approaches are being developed and studied—like those that we will be exploring today. </a:t>
            </a:r>
            <a:endParaRPr lang="en-US" dirty="0"/>
          </a:p>
          <a:p>
            <a:pPr marL="0" marR="0" lvl="1" indent="0" algn="l" rtl="0">
              <a:lnSpc>
                <a:spcPct val="100000"/>
              </a:lnSpc>
              <a:spcBef>
                <a:spcPts val="360"/>
              </a:spcBef>
              <a:spcAft>
                <a:spcPts val="0"/>
              </a:spcAft>
              <a:buClr>
                <a:schemeClr val="dk1"/>
              </a:buClr>
              <a:buSzPts val="1200"/>
              <a:buFont typeface="Calibri"/>
              <a:buNone/>
            </a:pPr>
            <a:endParaRPr lang="en-US" dirty="0">
              <a:latin typeface="Lato"/>
              <a:ea typeface="Lato"/>
              <a:cs typeface="Lato"/>
              <a:sym typeface="Lato"/>
            </a:endParaRPr>
          </a:p>
          <a:p>
            <a:pPr marL="0" marR="0" lvl="1" indent="0" algn="l" rtl="0">
              <a:lnSpc>
                <a:spcPct val="100000"/>
              </a:lnSpc>
              <a:spcBef>
                <a:spcPts val="360"/>
              </a:spcBef>
              <a:spcAft>
                <a:spcPts val="0"/>
              </a:spcAft>
              <a:buClr>
                <a:schemeClr val="dk1"/>
              </a:buClr>
              <a:buSzPts val="1200"/>
              <a:buFont typeface="Arial"/>
              <a:buNone/>
            </a:pPr>
            <a:r>
              <a:rPr lang="en-US" dirty="0">
                <a:latin typeface="Arial"/>
                <a:ea typeface="Arial"/>
                <a:cs typeface="Arial"/>
                <a:sym typeface="Arial"/>
              </a:rPr>
              <a:t>[estimated time: 30 sec]</a:t>
            </a:r>
          </a:p>
          <a:p>
            <a:pPr marL="0" lvl="1" defTabSz="924372" eaLnBrk="0" fontAlgn="base" hangingPunct="0">
              <a:spcBef>
                <a:spcPct val="30000"/>
              </a:spcBef>
              <a:spcAft>
                <a:spcPct val="0"/>
              </a:spcAft>
              <a:defRPr/>
            </a:pP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8182" y="4415790"/>
            <a:ext cx="5505450" cy="4183380"/>
          </a:xfrm>
          <a:prstGeom prst="rect">
            <a:avLst/>
          </a:prstGeom>
        </p:spPr>
        <p:txBody>
          <a:bodyPr lIns="92423" tIns="92423" rIns="92423" bIns="92423" anchor="t" anchorCtr="0">
            <a:noAutofit/>
          </a:bodyPr>
          <a:lstStyle/>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The National Academy of Science published a consensus report outlining the assessment issues and strategies associated with the 3D learning model in the NRC Framework. </a:t>
            </a:r>
            <a:endParaRPr lang="en-US" dirty="0"/>
          </a:p>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One assessment model they highlight is the use of multi-component tasks—</a:t>
            </a:r>
            <a:r>
              <a:rPr lang="en-US" sz="1100" dirty="0">
                <a:solidFill>
                  <a:schemeClr val="dk1"/>
                </a:solidFill>
                <a:latin typeface="Arial"/>
                <a:ea typeface="Arial"/>
                <a:cs typeface="Arial"/>
                <a:sym typeface="Arial"/>
              </a:rPr>
              <a:t>that is, a set of questions students answer related to a common </a:t>
            </a:r>
            <a:r>
              <a:rPr lang="en-US" dirty="0">
                <a:latin typeface="Arial"/>
                <a:ea typeface="Arial"/>
                <a:cs typeface="Arial"/>
                <a:sym typeface="Arial"/>
              </a:rPr>
              <a:t>scenario or situation.</a:t>
            </a:r>
            <a:endParaRPr lang="en-US" dirty="0"/>
          </a:p>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((Read Slide))</a:t>
            </a:r>
          </a:p>
          <a:p>
            <a:pPr marL="457200" marR="0" lvl="0" indent="-228600" algn="l" rtl="0">
              <a:lnSpc>
                <a:spcPct val="100000"/>
              </a:lnSpc>
              <a:spcBef>
                <a:spcPts val="0"/>
              </a:spcBef>
              <a:spcAft>
                <a:spcPts val="0"/>
              </a:spcAft>
              <a:buSzPts val="1400"/>
              <a:buNone/>
            </a:pPr>
            <a:r>
              <a:rPr lang="en-US" u="sng" dirty="0">
                <a:solidFill>
                  <a:schemeClr val="hlink"/>
                </a:solidFill>
                <a:hlinkClick r:id="rId3"/>
              </a:rPr>
              <a:t>https://nap.nationalacademies.org/catalog/18409/developing-assessments-for-the-next-generation-science-standards</a:t>
            </a:r>
            <a:endParaRPr lang="en-US" dirty="0"/>
          </a:p>
          <a:p>
            <a:pPr marL="457200" marR="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0" marR="0" lvl="1"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[estimated time: 1 min]</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txBox="1">
            <a:spLocks noGrp="1"/>
          </p:cNvSpPr>
          <p:nvPr>
            <p:ph type="sldNum" idx="12"/>
          </p:nvPr>
        </p:nvSpPr>
        <p:spPr>
          <a:xfrm>
            <a:off x="3898102" y="8829967"/>
            <a:ext cx="2982118" cy="464820"/>
          </a:xfrm>
          <a:prstGeom prst="rect">
            <a:avLst/>
          </a:prstGeom>
          <a:noFill/>
          <a:ln>
            <a:noFill/>
          </a:ln>
        </p:spPr>
        <p:txBody>
          <a:bodyPr lIns="92423" tIns="46199" rIns="92423" bIns="46199" anchor="b" anchorCtr="0">
            <a:noAutofit/>
          </a:bodyPr>
          <a:lstStyle/>
          <a:p>
            <a:pPr algn="r">
              <a:buSzPct val="25000"/>
            </a:pPr>
            <a:fld id="{00000000-1234-1234-1234-123412341234}" type="slidenum">
              <a:rPr lang="en" sz="1200">
                <a:latin typeface="Lato" panose="020F0502020204030203" pitchFamily="34" charset="0"/>
                <a:ea typeface="Lato" panose="020F0502020204030203" pitchFamily="34" charset="0"/>
                <a:cs typeface="Lato" panose="020F0502020204030203" pitchFamily="34" charset="0"/>
                <a:sym typeface="Times New Roman"/>
              </a:rPr>
              <a:pPr algn="r">
                <a:buSzPct val="25000"/>
              </a:pPr>
              <a:t>8</a:t>
            </a:fld>
            <a:endParaRPr lang="en" sz="1200" dirty="0">
              <a:latin typeface="Lato" panose="020F0502020204030203" pitchFamily="34" charset="0"/>
              <a:ea typeface="Lato" panose="020F0502020204030203" pitchFamily="34" charset="0"/>
              <a:cs typeface="Lato" panose="020F0502020204030203" pitchFamily="34" charset="0"/>
              <a:sym typeface="Times New Roman"/>
            </a:endParaRPr>
          </a:p>
        </p:txBody>
      </p:sp>
      <p:sp>
        <p:nvSpPr>
          <p:cNvPr id="205" name="Shape 205"/>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6" name="Shape 206"/>
          <p:cNvSpPr txBox="1">
            <a:spLocks noGrp="1"/>
          </p:cNvSpPr>
          <p:nvPr>
            <p:ph type="body" idx="1"/>
          </p:nvPr>
        </p:nvSpPr>
        <p:spPr>
          <a:xfrm>
            <a:off x="688183" y="4415790"/>
            <a:ext cx="5505449" cy="4183380"/>
          </a:xfrm>
          <a:prstGeom prst="rect">
            <a:avLst/>
          </a:prstGeom>
          <a:noFill/>
          <a:ln>
            <a:noFill/>
          </a:ln>
        </p:spPr>
        <p:txBody>
          <a:bodyPr lIns="92423" tIns="46199" rIns="92423" bIns="46199" anchor="t" anchorCtr="0">
            <a:noAutofit/>
          </a:bodyPr>
          <a:lstStyle/>
          <a:p>
            <a:pPr marL="0" lvl="1" indent="0" algn="l" rtl="0">
              <a:lnSpc>
                <a:spcPct val="100000"/>
              </a:lnSpc>
              <a:spcBef>
                <a:spcPts val="0"/>
              </a:spcBef>
              <a:spcAft>
                <a:spcPts val="0"/>
              </a:spcAft>
              <a:buSzPts val="1400"/>
              <a:buNone/>
            </a:pPr>
            <a:r>
              <a:rPr lang="en-US" dirty="0">
                <a:solidFill>
                  <a:schemeClr val="dk1"/>
                </a:solidFill>
                <a:latin typeface="Arial"/>
                <a:ea typeface="Arial"/>
                <a:cs typeface="Arial"/>
                <a:sym typeface="Arial"/>
              </a:rPr>
              <a:t>Just to give you a concrete sense of what this can look like, here’s a sample multi-component formative assessment. It was developed by the UW Institute for Science and Math Education and teachers and staff from Seattle Public Schools as part of a multi-year collaboration focused on implementing the Framework / NGSS vision through curriculum adaptation and assessment design. This image shows the first few items from the first draft of a longer (five-page) assessment focused on NGSS MS-PS1-4, MS-PS3-5, and Common Core State Standards ELA-LITERACY.RST.6-8.7. </a:t>
            </a:r>
            <a:endParaRPr lang="en-US" dirty="0"/>
          </a:p>
          <a:p>
            <a:pPr marL="0" lvl="1" indent="0" algn="l" rtl="0">
              <a:lnSpc>
                <a:spcPct val="100000"/>
              </a:lnSpc>
              <a:spcBef>
                <a:spcPts val="0"/>
              </a:spcBef>
              <a:spcAft>
                <a:spcPts val="0"/>
              </a:spcAft>
              <a:buSzPts val="1400"/>
              <a:buNone/>
            </a:pPr>
            <a:endParaRPr lang="en-US" dirty="0">
              <a:solidFill>
                <a:schemeClr val="dk1"/>
              </a:solidFill>
              <a:latin typeface="Arial"/>
              <a:ea typeface="Arial"/>
              <a:cs typeface="Arial"/>
              <a:sym typeface="Arial"/>
            </a:endParaRPr>
          </a:p>
          <a:p>
            <a:pPr marL="0" lvl="1" indent="0" algn="l" rtl="0">
              <a:lnSpc>
                <a:spcPct val="100000"/>
              </a:lnSpc>
              <a:spcBef>
                <a:spcPts val="0"/>
              </a:spcBef>
              <a:spcAft>
                <a:spcPts val="0"/>
              </a:spcAft>
              <a:buSzPts val="1400"/>
              <a:buNone/>
            </a:pPr>
            <a:r>
              <a:rPr lang="en-US" dirty="0">
                <a:solidFill>
                  <a:schemeClr val="dk1"/>
                </a:solidFill>
                <a:latin typeface="Arial"/>
                <a:ea typeface="Arial"/>
                <a:cs typeface="Arial"/>
                <a:sym typeface="Arial"/>
              </a:rPr>
              <a:t>((BACKGROUND: People can learn more about the UW-Seattle partnership here: http://</a:t>
            </a:r>
            <a:r>
              <a:rPr lang="en-US" dirty="0" err="1">
                <a:solidFill>
                  <a:schemeClr val="dk1"/>
                </a:solidFill>
                <a:latin typeface="Arial"/>
                <a:ea typeface="Arial"/>
                <a:cs typeface="Arial"/>
                <a:sym typeface="Arial"/>
              </a:rPr>
              <a:t>researchandpractice.org</a:t>
            </a:r>
            <a:r>
              <a:rPr lang="en-US" dirty="0">
                <a:solidFill>
                  <a:schemeClr val="dk1"/>
                </a:solidFill>
                <a:latin typeface="Arial"/>
                <a:ea typeface="Arial"/>
                <a:cs typeface="Arial"/>
                <a:sym typeface="Arial"/>
              </a:rPr>
              <a:t>/</a:t>
            </a:r>
            <a:r>
              <a:rPr lang="en-US" dirty="0" err="1">
                <a:solidFill>
                  <a:schemeClr val="dk1"/>
                </a:solidFill>
                <a:latin typeface="Arial"/>
                <a:ea typeface="Arial"/>
                <a:cs typeface="Arial"/>
                <a:sym typeface="Arial"/>
              </a:rPr>
              <a:t>rpp_anatomy</a:t>
            </a:r>
            <a:r>
              <a:rPr lang="en-US" dirty="0">
                <a:solidFill>
                  <a:schemeClr val="dk1"/>
                </a:solidFill>
                <a:latin typeface="Arial"/>
                <a:ea typeface="Arial"/>
                <a:cs typeface="Arial"/>
                <a:sym typeface="Arial"/>
              </a:rPr>
              <a:t>/ ))</a:t>
            </a:r>
            <a:endParaRPr lang="en-US" dirty="0"/>
          </a:p>
          <a:p>
            <a:pPr marL="0" lvl="1" indent="0" algn="l" rtl="0">
              <a:lnSpc>
                <a:spcPct val="100000"/>
              </a:lnSpc>
              <a:spcBef>
                <a:spcPts val="0"/>
              </a:spcBef>
              <a:spcAft>
                <a:spcPts val="0"/>
              </a:spcAft>
              <a:buSzPts val="1400"/>
              <a:buNone/>
            </a:pPr>
            <a:endParaRPr lang="en-US" dirty="0">
              <a:solidFill>
                <a:schemeClr val="dk1"/>
              </a:solidFill>
              <a:latin typeface="Arial"/>
              <a:ea typeface="Arial"/>
              <a:cs typeface="Arial"/>
              <a:sym typeface="Arial"/>
            </a:endParaRPr>
          </a:p>
          <a:p>
            <a:pPr marL="0" marR="0" lvl="1"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[estimated time: 2 min]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8200" cy="3486150"/>
          </a:xfrm>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SzPts val="1400"/>
              <a:buNone/>
            </a:pPr>
            <a:r>
              <a:rPr lang="en-US" dirty="0">
                <a:latin typeface="Arial"/>
                <a:ea typeface="Arial"/>
                <a:cs typeface="Arial"/>
                <a:sym typeface="Arial"/>
              </a:rPr>
              <a:t>This is a refined version of the same assessment after teachers improved it to better support </a:t>
            </a:r>
            <a:r>
              <a:rPr lang="en-US" dirty="0"/>
              <a:t>Multilingual Learners</a:t>
            </a:r>
            <a:r>
              <a:rPr lang="en-US" dirty="0">
                <a:latin typeface="Arial"/>
                <a:ea typeface="Arial"/>
                <a:cs typeface="Arial"/>
                <a:sym typeface="Arial"/>
              </a:rPr>
              <a:t> in responding to the items by streamlining language and adding word banks to the modeling items. Here you see a few different student responses. We will be learning about and applying assessment design strategies for </a:t>
            </a:r>
            <a:r>
              <a:rPr lang="en-US" dirty="0"/>
              <a:t>multilingual learners</a:t>
            </a:r>
            <a:r>
              <a:rPr lang="en-US" dirty="0">
                <a:latin typeface="Arial"/>
                <a:ea typeface="Arial"/>
                <a:cs typeface="Arial"/>
                <a:sym typeface="Arial"/>
              </a:rPr>
              <a:t> later in the session. </a:t>
            </a:r>
            <a:endParaRPr lang="en-US" dirty="0"/>
          </a:p>
          <a:p>
            <a:pPr marL="457200" marR="0" lvl="0" indent="-228600" algn="l" rtl="0">
              <a:lnSpc>
                <a:spcPct val="100000"/>
              </a:lnSpc>
              <a:spcBef>
                <a:spcPts val="0"/>
              </a:spcBef>
              <a:spcAft>
                <a:spcPts val="0"/>
              </a:spcAft>
              <a:buSzPts val="1400"/>
              <a:buNone/>
            </a:pPr>
            <a:endParaRPr lang="en-US" dirty="0">
              <a:latin typeface="Arial"/>
              <a:ea typeface="Arial"/>
              <a:cs typeface="Arial"/>
              <a:sym typeface="Arial"/>
            </a:endParaRPr>
          </a:p>
          <a:p>
            <a:pPr marL="0" marR="0" lvl="1"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[estimated time: 30 sec]</a:t>
            </a:r>
          </a:p>
        </p:txBody>
      </p:sp>
    </p:spTree>
    <p:extLst>
      <p:ext uri="{BB962C8B-B14F-4D97-AF65-F5344CB8AC3E}">
        <p14:creationId xmlns:p14="http://schemas.microsoft.com/office/powerpoint/2010/main" val="2352203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Section Header">
    <p:bg>
      <p:bgRef idx="1001">
        <a:schemeClr val="bg2"/>
      </p:bgRef>
    </p:bg>
    <p:spTree>
      <p:nvGrpSpPr>
        <p:cNvPr id="1" name="Shape 13"/>
        <p:cNvGrpSpPr/>
        <p:nvPr/>
      </p:nvGrpSpPr>
      <p:grpSpPr>
        <a:xfrm>
          <a:off x="0" y="0"/>
          <a:ext cx="0" cy="0"/>
          <a:chOff x="0" y="0"/>
          <a:chExt cx="0" cy="0"/>
        </a:xfrm>
      </p:grpSpPr>
      <p:sp>
        <p:nvSpPr>
          <p:cNvPr id="14" name="Google Shape;14;p6"/>
          <p:cNvSpPr/>
          <p:nvPr userDrawn="1"/>
        </p:nvSpPr>
        <p:spPr>
          <a:xfrm>
            <a:off x="0" y="0"/>
            <a:ext cx="9248588" cy="550544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2"/>
              </a:solidFill>
              <a:latin typeface="Arial" panose="020B0604020202020204" pitchFamily="34" charset="0"/>
              <a:ea typeface="Calibri"/>
              <a:cs typeface="Arial" panose="020B0604020202020204" pitchFamily="34" charset="0"/>
              <a:sym typeface="Calibri"/>
            </a:endParaRPr>
          </a:p>
        </p:txBody>
      </p:sp>
      <p:sp>
        <p:nvSpPr>
          <p:cNvPr id="15" name="Google Shape;15;p6"/>
          <p:cNvSpPr txBox="1">
            <a:spLocks noGrp="1"/>
          </p:cNvSpPr>
          <p:nvPr>
            <p:ph type="ctrTitle"/>
          </p:nvPr>
        </p:nvSpPr>
        <p:spPr>
          <a:xfrm>
            <a:off x="685800" y="243681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Lato"/>
              <a:buNone/>
              <a:defRPr sz="6000" b="0" i="0">
                <a:solidFill>
                  <a:schemeClr val="lt1"/>
                </a:solidFill>
                <a:latin typeface="Lato" panose="020F0502020204030203" pitchFamily="34" charset="0"/>
                <a:ea typeface="Lato" panose="020F0502020204030203" pitchFamily="34" charset="0"/>
                <a:cs typeface="Lato"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
        <p:nvSpPr>
          <p:cNvPr id="13" name="Google Shape;39;p10">
            <a:extLst>
              <a:ext uri="{FF2B5EF4-FFF2-40B4-BE49-F238E27FC236}">
                <a16:creationId xmlns:a16="http://schemas.microsoft.com/office/drawing/2014/main" id="{A76A7905-C662-F14B-90DB-3BF829B2A3B7}"/>
              </a:ext>
            </a:extLst>
          </p:cNvPr>
          <p:cNvSpPr/>
          <p:nvPr userDrawn="1"/>
        </p:nvSpPr>
        <p:spPr>
          <a:xfrm>
            <a:off x="-57056" y="0"/>
            <a:ext cx="9248588" cy="551638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dirty="0">
              <a:solidFill>
                <a:schemeClr val="dk2"/>
              </a:solidFill>
              <a:latin typeface="Arial" panose="020B0604020202020204" pitchFamily="34" charset="0"/>
              <a:ea typeface="Calibri"/>
              <a:cs typeface="Arial" panose="020B0604020202020204" pitchFamily="34" charset="0"/>
              <a:sym typeface="Calibri"/>
            </a:endParaRPr>
          </a:p>
        </p:txBody>
      </p:sp>
      <p:sp>
        <p:nvSpPr>
          <p:cNvPr id="18" name="Google Shape;40;p10">
            <a:extLst>
              <a:ext uri="{FF2B5EF4-FFF2-40B4-BE49-F238E27FC236}">
                <a16:creationId xmlns:a16="http://schemas.microsoft.com/office/drawing/2014/main" id="{050B5FB3-7A4F-114F-BD4D-938E03FEC0B4}"/>
              </a:ext>
            </a:extLst>
          </p:cNvPr>
          <p:cNvSpPr txBox="1">
            <a:spLocks noGrp="1"/>
          </p:cNvSpPr>
          <p:nvPr>
            <p:ph type="body" idx="1"/>
          </p:nvPr>
        </p:nvSpPr>
        <p:spPr>
          <a:xfrm>
            <a:off x="628650" y="3086659"/>
            <a:ext cx="7886700" cy="198736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4400" b="0" i="0">
                <a:solidFill>
                  <a:schemeClr val="bg1"/>
                </a:solidFill>
                <a:latin typeface="Lato" panose="020F0502020204030203" pitchFamily="34" charset="0"/>
                <a:ea typeface="Lato" panose="020F0502020204030203" pitchFamily="34" charset="0"/>
                <a:cs typeface="Lato" panose="020F0502020204030203" pitchFamily="34" charset="0"/>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pPr lvl="0"/>
            <a:r>
              <a:rPr lang="en-US" dirty="0"/>
              <a:t>Click to edit Master text styles</a:t>
            </a:r>
          </a:p>
        </p:txBody>
      </p:sp>
    </p:spTree>
    <p:extLst>
      <p:ext uri="{BB962C8B-B14F-4D97-AF65-F5344CB8AC3E}">
        <p14:creationId xmlns:p14="http://schemas.microsoft.com/office/powerpoint/2010/main" val="4137253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bg>
      <p:bgRef idx="1001">
        <a:schemeClr val="bg2"/>
      </p:bgRef>
    </p:bg>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Lato"/>
              <a:buNone/>
              <a:defRPr b="0" i="0">
                <a:solidFill>
                  <a:schemeClr val="tx1"/>
                </a:solidFill>
                <a:latin typeface="Lato" panose="020F0502020204030203" pitchFamily="34" charset="0"/>
                <a:ea typeface="Lato" panose="020F0502020204030203" pitchFamily="34" charset="0"/>
                <a:cs typeface="Lato"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
        <p:nvSpPr>
          <p:cNvPr id="6" name="Google Shape;25;p7">
            <a:extLst>
              <a:ext uri="{FF2B5EF4-FFF2-40B4-BE49-F238E27FC236}">
                <a16:creationId xmlns:a16="http://schemas.microsoft.com/office/drawing/2014/main" id="{EB4C449B-F999-EF45-A818-44D2B3166E0F}"/>
              </a:ext>
            </a:extLst>
          </p:cNvPr>
          <p:cNvSpPr txBox="1">
            <a:spLocks noGrp="1"/>
          </p:cNvSpPr>
          <p:nvPr>
            <p:ph type="body" idx="14"/>
          </p:nvPr>
        </p:nvSpPr>
        <p:spPr>
          <a:xfrm>
            <a:off x="1329009" y="5515218"/>
            <a:ext cx="2410620" cy="1696384"/>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600" b="0" i="0">
                <a:solidFill>
                  <a:schemeClr val="tx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pic>
        <p:nvPicPr>
          <p:cNvPr id="13" name="Google Shape;19;p6" descr="National Science Foudnation Logo">
            <a:extLst>
              <a:ext uri="{FF2B5EF4-FFF2-40B4-BE49-F238E27FC236}">
                <a16:creationId xmlns:a16="http://schemas.microsoft.com/office/drawing/2014/main" id="{0C7B6DA6-8E19-E641-8AEE-6E0297C75EEE}"/>
              </a:ext>
            </a:extLst>
          </p:cNvPr>
          <p:cNvPicPr preferRelativeResize="0"/>
          <p:nvPr userDrawn="1"/>
        </p:nvPicPr>
        <p:blipFill rotWithShape="1">
          <a:blip r:embed="rId2">
            <a:alphaModFix/>
          </a:blip>
          <a:srcRect/>
          <a:stretch/>
        </p:blipFill>
        <p:spPr>
          <a:xfrm>
            <a:off x="189846" y="5814786"/>
            <a:ext cx="948266" cy="901700"/>
          </a:xfrm>
          <a:prstGeom prst="rect">
            <a:avLst/>
          </a:prstGeom>
          <a:noFill/>
          <a:ln>
            <a:noFill/>
          </a:ln>
        </p:spPr>
      </p:pic>
      <p:sp>
        <p:nvSpPr>
          <p:cNvPr id="5" name="Google Shape;25;p7">
            <a:extLst>
              <a:ext uri="{FF2B5EF4-FFF2-40B4-BE49-F238E27FC236}">
                <a16:creationId xmlns:a16="http://schemas.microsoft.com/office/drawing/2014/main" id="{937CBD80-2C65-394E-A684-D2601942FAE2}"/>
              </a:ext>
            </a:extLst>
          </p:cNvPr>
          <p:cNvSpPr txBox="1">
            <a:spLocks noGrp="1"/>
          </p:cNvSpPr>
          <p:nvPr>
            <p:ph type="body" idx="13"/>
          </p:nvPr>
        </p:nvSpPr>
        <p:spPr>
          <a:xfrm>
            <a:off x="3141696" y="2173041"/>
            <a:ext cx="3967994" cy="1148196"/>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800" b="0" i="0">
                <a:solidFill>
                  <a:schemeClr val="tx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pic>
        <p:nvPicPr>
          <p:cNvPr id="15" name="Google Shape;35;p9">
            <a:extLst>
              <a:ext uri="{FF2B5EF4-FFF2-40B4-BE49-F238E27FC236}">
                <a16:creationId xmlns:a16="http://schemas.microsoft.com/office/drawing/2014/main" id="{89EFAF31-E26B-6C46-9F55-5E6BC23F1686}"/>
              </a:ext>
            </a:extLst>
          </p:cNvPr>
          <p:cNvPicPr preferRelativeResize="0"/>
          <p:nvPr userDrawn="1"/>
        </p:nvPicPr>
        <p:blipFill rotWithShape="1">
          <a:blip r:embed="rId3">
            <a:alphaModFix/>
          </a:blip>
          <a:srcRect/>
          <a:stretch/>
        </p:blipFill>
        <p:spPr>
          <a:xfrm>
            <a:off x="5125693" y="5618848"/>
            <a:ext cx="3998720" cy="858318"/>
          </a:xfrm>
          <a:prstGeom prst="rect">
            <a:avLst/>
          </a:prstGeom>
          <a:noFill/>
          <a:ln>
            <a:noFill/>
          </a:ln>
        </p:spPr>
      </p:pic>
    </p:spTree>
    <p:extLst>
      <p:ext uri="{BB962C8B-B14F-4D97-AF65-F5344CB8AC3E}">
        <p14:creationId xmlns:p14="http://schemas.microsoft.com/office/powerpoint/2010/main" val="3239826075"/>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reserve="1">
  <p:cSld name="1_Title and Content">
    <p:bg>
      <p:bgRef idx="1001">
        <a:schemeClr val="bg2"/>
      </p:bgRef>
    </p:bg>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Lato"/>
              <a:buNone/>
              <a:defRPr b="0" i="0">
                <a:solidFill>
                  <a:schemeClr val="tx1"/>
                </a:solidFill>
                <a:latin typeface="Lato" panose="020F0502020204030203" pitchFamily="34" charset="0"/>
                <a:ea typeface="Lato" panose="020F0502020204030203" pitchFamily="34" charset="0"/>
                <a:cs typeface="Lato"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
        <p:nvSpPr>
          <p:cNvPr id="25" name="Google Shape;25;p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solidFill>
                  <a:schemeClr val="tx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26" name="Google Shape;26;p7"/>
          <p:cNvSpPr txBox="1">
            <a:spLocks noGrp="1"/>
          </p:cNvSpPr>
          <p:nvPr>
            <p:ph type="sldNum" idx="12"/>
          </p:nvPr>
        </p:nvSpPr>
        <p:spPr>
          <a:xfrm>
            <a:off x="628650" y="6252460"/>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a:solidFill>
                  <a:schemeClr val="tx1"/>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58574527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reserve="1">
  <p:cSld name="1_Title and Content">
    <p:bg>
      <p:bgRef idx="1001">
        <a:schemeClr val="bg2"/>
      </p:bgRef>
    </p:bg>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Lato"/>
              <a:buNone/>
              <a:defRPr b="0" i="0">
                <a:solidFill>
                  <a:schemeClr val="tx1"/>
                </a:solidFill>
                <a:latin typeface="Lato" panose="020F0502020204030203" pitchFamily="34" charset="0"/>
                <a:ea typeface="Lato" panose="020F0502020204030203" pitchFamily="34" charset="0"/>
                <a:cs typeface="Lato"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
        <p:nvSpPr>
          <p:cNvPr id="25" name="Google Shape;25;p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solidFill>
                  <a:schemeClr val="tx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26" name="Google Shape;26;p7"/>
          <p:cNvSpPr txBox="1">
            <a:spLocks noGrp="1"/>
          </p:cNvSpPr>
          <p:nvPr>
            <p:ph type="sldNum" idx="12"/>
          </p:nvPr>
        </p:nvSpPr>
        <p:spPr>
          <a:xfrm>
            <a:off x="628650" y="6252460"/>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a:solidFill>
                  <a:schemeClr val="tx1"/>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31392923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Formative Assessment">
    <p:bg>
      <p:bgRef idx="1001">
        <a:schemeClr val="bg2"/>
      </p:bgRef>
    </p:bg>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Lato"/>
              <a:buNone/>
              <a:defRPr b="0" i="0">
                <a:latin typeface="Lato" panose="020F0502020204030203" pitchFamily="34" charset="0"/>
                <a:ea typeface="Lato" panose="020F0502020204030203" pitchFamily="34" charset="0"/>
                <a:cs typeface="Lato"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
        <p:nvSpPr>
          <p:cNvPr id="25" name="Google Shape;25;p7"/>
          <p:cNvSpPr txBox="1">
            <a:spLocks noGrp="1"/>
          </p:cNvSpPr>
          <p:nvPr>
            <p:ph type="body" idx="1"/>
          </p:nvPr>
        </p:nvSpPr>
        <p:spPr>
          <a:xfrm>
            <a:off x="628651" y="1825625"/>
            <a:ext cx="3074658" cy="21547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26" name="Google Shape;26;p7"/>
          <p:cNvSpPr txBox="1">
            <a:spLocks noGrp="1"/>
          </p:cNvSpPr>
          <p:nvPr>
            <p:ph type="sldNum" idx="12"/>
          </p:nvPr>
        </p:nvSpPr>
        <p:spPr>
          <a:xfrm>
            <a:off x="628650" y="6252460"/>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5" name="Google Shape;25;p7">
            <a:extLst>
              <a:ext uri="{FF2B5EF4-FFF2-40B4-BE49-F238E27FC236}">
                <a16:creationId xmlns:a16="http://schemas.microsoft.com/office/drawing/2014/main" id="{937CBD80-2C65-394E-A684-D2601942FAE2}"/>
              </a:ext>
            </a:extLst>
          </p:cNvPr>
          <p:cNvSpPr txBox="1">
            <a:spLocks noGrp="1"/>
          </p:cNvSpPr>
          <p:nvPr>
            <p:ph type="body" idx="13"/>
          </p:nvPr>
        </p:nvSpPr>
        <p:spPr>
          <a:xfrm>
            <a:off x="3703309" y="4154137"/>
            <a:ext cx="2592730" cy="2154704"/>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800"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6" name="Google Shape;25;p7">
            <a:extLst>
              <a:ext uri="{FF2B5EF4-FFF2-40B4-BE49-F238E27FC236}">
                <a16:creationId xmlns:a16="http://schemas.microsoft.com/office/drawing/2014/main" id="{EB4C449B-F999-EF45-A818-44D2B3166E0F}"/>
              </a:ext>
            </a:extLst>
          </p:cNvPr>
          <p:cNvSpPr txBox="1">
            <a:spLocks noGrp="1"/>
          </p:cNvSpPr>
          <p:nvPr>
            <p:ph type="body" idx="14"/>
          </p:nvPr>
        </p:nvSpPr>
        <p:spPr>
          <a:xfrm>
            <a:off x="3703309" y="2228593"/>
            <a:ext cx="2410620" cy="1696384"/>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800"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7" name="Google Shape;25;p7">
            <a:extLst>
              <a:ext uri="{FF2B5EF4-FFF2-40B4-BE49-F238E27FC236}">
                <a16:creationId xmlns:a16="http://schemas.microsoft.com/office/drawing/2014/main" id="{6A508201-A66A-894F-BB74-75433533E75A}"/>
              </a:ext>
            </a:extLst>
          </p:cNvPr>
          <p:cNvSpPr txBox="1">
            <a:spLocks noGrp="1"/>
          </p:cNvSpPr>
          <p:nvPr>
            <p:ph type="body" idx="15"/>
          </p:nvPr>
        </p:nvSpPr>
        <p:spPr>
          <a:xfrm>
            <a:off x="6296039" y="2228593"/>
            <a:ext cx="2945416" cy="1625078"/>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800"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8" name="Google Shape;25;p7">
            <a:extLst>
              <a:ext uri="{FF2B5EF4-FFF2-40B4-BE49-F238E27FC236}">
                <a16:creationId xmlns:a16="http://schemas.microsoft.com/office/drawing/2014/main" id="{B29D70AB-74D5-A842-B55C-C0C682372CC6}"/>
              </a:ext>
            </a:extLst>
          </p:cNvPr>
          <p:cNvSpPr txBox="1">
            <a:spLocks noGrp="1"/>
          </p:cNvSpPr>
          <p:nvPr>
            <p:ph type="body" idx="16"/>
          </p:nvPr>
        </p:nvSpPr>
        <p:spPr>
          <a:xfrm>
            <a:off x="6472381" y="4154137"/>
            <a:ext cx="2119746" cy="1169530"/>
          </a:xfrm>
          <a:prstGeom prst="rect">
            <a:avLst/>
          </a:prstGeom>
          <a:noFill/>
          <a:ln>
            <a:noFill/>
          </a:ln>
        </p:spPr>
        <p:txBody>
          <a:bodyPr spcFirstLastPara="1" wrap="square" lIns="91425" tIns="45700" rIns="91425" bIns="45700" anchor="t" anchorCtr="0">
            <a:noAutofit/>
          </a:bodyPr>
          <a:lstStyle>
            <a:lvl1pPr marL="114300" lvl="0" indent="0" algn="l">
              <a:lnSpc>
                <a:spcPct val="90000"/>
              </a:lnSpc>
              <a:spcBef>
                <a:spcPts val="1000"/>
              </a:spcBef>
              <a:spcAft>
                <a:spcPts val="0"/>
              </a:spcAft>
              <a:buClr>
                <a:schemeClr val="dk1"/>
              </a:buClr>
              <a:buSzPts val="1800"/>
              <a:buNone/>
              <a:defRPr sz="1800"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Tree>
    <p:extLst>
      <p:ext uri="{BB962C8B-B14F-4D97-AF65-F5344CB8AC3E}">
        <p14:creationId xmlns:p14="http://schemas.microsoft.com/office/powerpoint/2010/main" val="154420768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bg>
      <p:bgRef idx="1001">
        <a:schemeClr val="bg2"/>
      </p:bgRef>
    </p:bg>
    <p:spTree>
      <p:nvGrpSpPr>
        <p:cNvPr id="1" name="Shape 63"/>
        <p:cNvGrpSpPr/>
        <p:nvPr/>
      </p:nvGrpSpPr>
      <p:grpSpPr>
        <a:xfrm>
          <a:off x="0" y="0"/>
          <a:ext cx="0" cy="0"/>
          <a:chOff x="0" y="0"/>
          <a:chExt cx="0" cy="0"/>
        </a:xfrm>
      </p:grpSpPr>
      <p:sp>
        <p:nvSpPr>
          <p:cNvPr id="64" name="Google Shape;64;p1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1800"/>
              <a:buNone/>
              <a:defRPr b="0" i="0">
                <a:latin typeface="Lato" panose="020F0502020204030203" pitchFamily="34" charset="0"/>
                <a:ea typeface="Lato" panose="020F0502020204030203" pitchFamily="34" charset="0"/>
                <a:cs typeface="Lato"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
        <p:nvSpPr>
          <p:cNvPr id="65" name="Google Shape;65;p16"/>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66" name="Google Shape;66;p16"/>
          <p:cNvSpPr txBox="1">
            <a:spLocks noGrp="1"/>
          </p:cNvSpPr>
          <p:nvPr>
            <p:ph type="sldNum" idx="12"/>
          </p:nvPr>
        </p:nvSpPr>
        <p:spPr>
          <a:xfrm>
            <a:off x="628650" y="6252460"/>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28806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bg>
      <p:bgRef idx="1001">
        <a:schemeClr val="bg2"/>
      </p:bgRef>
    </p:bg>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1800"/>
              <a:buNone/>
              <a:defRPr b="0" i="0">
                <a:latin typeface="Lato" panose="020F0502020204030203" pitchFamily="34" charset="0"/>
                <a:ea typeface="Lato" panose="020F0502020204030203" pitchFamily="34" charset="0"/>
                <a:cs typeface="Lato"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
        <p:nvSpPr>
          <p:cNvPr id="69" name="Google Shape;69;p17"/>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70" name="Google Shape;70;p17"/>
          <p:cNvSpPr txBox="1">
            <a:spLocks noGrp="1"/>
          </p:cNvSpPr>
          <p:nvPr>
            <p:ph type="sldNum" idx="12"/>
          </p:nvPr>
        </p:nvSpPr>
        <p:spPr>
          <a:xfrm>
            <a:off x="628650" y="6252460"/>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76628145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3"/>
          <p:cNvSpPr/>
          <p:nvPr userDrawn="1"/>
        </p:nvSpPr>
        <p:spPr>
          <a:xfrm>
            <a:off x="-57056" y="0"/>
            <a:ext cx="9201056" cy="697042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dirty="0">
              <a:solidFill>
                <a:schemeClr val="dk2"/>
              </a:solidFill>
              <a:latin typeface="Arial" panose="020B0604020202020204" pitchFamily="34" charset="0"/>
              <a:ea typeface="Calibri"/>
              <a:cs typeface="Arial" panose="020B0604020202020204" pitchFamily="34" charset="0"/>
              <a:sym typeface="Calibri"/>
            </a:endParaRPr>
          </a:p>
        </p:txBody>
      </p:sp>
      <p:sp>
        <p:nvSpPr>
          <p:cNvPr id="54" name="Google Shape;54;p13"/>
          <p:cNvSpPr txBox="1">
            <a:spLocks noGrp="1"/>
          </p:cNvSpPr>
          <p:nvPr>
            <p:ph type="sldNum" idx="12"/>
          </p:nvPr>
        </p:nvSpPr>
        <p:spPr>
          <a:xfrm>
            <a:off x="628650" y="6252460"/>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a:solidFill>
                  <a:schemeClr val="lt1"/>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l" rtl="0">
              <a:spcBef>
                <a:spcPts val="0"/>
              </a:spcBef>
              <a:buNone/>
              <a:defRPr sz="1800">
                <a:solidFill>
                  <a:schemeClr val="lt1"/>
                </a:solidFill>
                <a:latin typeface="Calibri"/>
                <a:ea typeface="Calibri"/>
                <a:cs typeface="Calibri"/>
                <a:sym typeface="Calibri"/>
              </a:defRPr>
            </a:lvl2pPr>
            <a:lvl3pPr marL="0" marR="0" lvl="2" indent="0" algn="l" rtl="0">
              <a:spcBef>
                <a:spcPts val="0"/>
              </a:spcBef>
              <a:buNone/>
              <a:defRPr sz="1800">
                <a:solidFill>
                  <a:schemeClr val="lt1"/>
                </a:solidFill>
                <a:latin typeface="Calibri"/>
                <a:ea typeface="Calibri"/>
                <a:cs typeface="Calibri"/>
                <a:sym typeface="Calibri"/>
              </a:defRPr>
            </a:lvl3pPr>
            <a:lvl4pPr marL="0" marR="0" lvl="3" indent="0" algn="l" rtl="0">
              <a:spcBef>
                <a:spcPts val="0"/>
              </a:spcBef>
              <a:buNone/>
              <a:defRPr sz="1800">
                <a:solidFill>
                  <a:schemeClr val="lt1"/>
                </a:solidFill>
                <a:latin typeface="Calibri"/>
                <a:ea typeface="Calibri"/>
                <a:cs typeface="Calibri"/>
                <a:sym typeface="Calibri"/>
              </a:defRPr>
            </a:lvl4pPr>
            <a:lvl5pPr marL="0" marR="0" lvl="4" indent="0" algn="l" rtl="0">
              <a:spcBef>
                <a:spcPts val="0"/>
              </a:spcBef>
              <a:buNone/>
              <a:defRPr sz="1800">
                <a:solidFill>
                  <a:schemeClr val="lt1"/>
                </a:solidFill>
                <a:latin typeface="Calibri"/>
                <a:ea typeface="Calibri"/>
                <a:cs typeface="Calibri"/>
                <a:sym typeface="Calibri"/>
              </a:defRPr>
            </a:lvl5pPr>
            <a:lvl6pPr marL="0" marR="0" lvl="5" indent="0" algn="l" rtl="0">
              <a:spcBef>
                <a:spcPts val="0"/>
              </a:spcBef>
              <a:buNone/>
              <a:defRPr sz="1800">
                <a:solidFill>
                  <a:schemeClr val="lt1"/>
                </a:solidFill>
                <a:latin typeface="Calibri"/>
                <a:ea typeface="Calibri"/>
                <a:cs typeface="Calibri"/>
                <a:sym typeface="Calibri"/>
              </a:defRPr>
            </a:lvl6pPr>
            <a:lvl7pPr marL="0" marR="0" lvl="6" indent="0" algn="l" rtl="0">
              <a:spcBef>
                <a:spcPts val="0"/>
              </a:spcBef>
              <a:buNone/>
              <a:defRPr sz="1800">
                <a:solidFill>
                  <a:schemeClr val="lt1"/>
                </a:solidFill>
                <a:latin typeface="Calibri"/>
                <a:ea typeface="Calibri"/>
                <a:cs typeface="Calibri"/>
                <a:sym typeface="Calibri"/>
              </a:defRPr>
            </a:lvl7pPr>
            <a:lvl8pPr marL="0" marR="0" lvl="7" indent="0" algn="l" rtl="0">
              <a:spcBef>
                <a:spcPts val="0"/>
              </a:spcBef>
              <a:buNone/>
              <a:defRPr sz="1800">
                <a:solidFill>
                  <a:schemeClr val="lt1"/>
                </a:solidFill>
                <a:latin typeface="Calibri"/>
                <a:ea typeface="Calibri"/>
                <a:cs typeface="Calibri"/>
                <a:sym typeface="Calibri"/>
              </a:defRPr>
            </a:lvl8pPr>
            <a:lvl9pPr marL="0" marR="0" lvl="8" indent="0" algn="l" rtl="0">
              <a:spcBef>
                <a:spcPts val="0"/>
              </a:spcBef>
              <a:buNone/>
              <a:defRPr sz="1800">
                <a:solidFill>
                  <a:schemeClr val="lt1"/>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370490360"/>
      </p:ext>
    </p:extLst>
  </p:cSld>
  <p:clrMapOvr>
    <a:masterClrMapping/>
  </p:clrMapOvr>
  <p:transition spd="slow">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bg>
      <p:bgRef idx="1001">
        <a:schemeClr val="bg2"/>
      </p:bgRef>
    </p:bg>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Lato"/>
              <a:buNone/>
              <a:defRPr b="0" i="0">
                <a:solidFill>
                  <a:schemeClr val="tx1"/>
                </a:solidFill>
                <a:latin typeface="Lato" panose="020F0502020204030203" pitchFamily="34" charset="0"/>
                <a:ea typeface="Lato" panose="020F0502020204030203" pitchFamily="34" charset="0"/>
                <a:cs typeface="Lato"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
        <p:nvSpPr>
          <p:cNvPr id="26" name="Google Shape;26;p7"/>
          <p:cNvSpPr txBox="1">
            <a:spLocks noGrp="1"/>
          </p:cNvSpPr>
          <p:nvPr>
            <p:ph type="sldNum" idx="12"/>
          </p:nvPr>
        </p:nvSpPr>
        <p:spPr>
          <a:xfrm>
            <a:off x="628650" y="6252460"/>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6" name="Google Shape;25;p7">
            <a:extLst>
              <a:ext uri="{FF2B5EF4-FFF2-40B4-BE49-F238E27FC236}">
                <a16:creationId xmlns:a16="http://schemas.microsoft.com/office/drawing/2014/main" id="{EB4C449B-F999-EF45-A818-44D2B3166E0F}"/>
              </a:ext>
            </a:extLst>
          </p:cNvPr>
          <p:cNvSpPr txBox="1">
            <a:spLocks noGrp="1"/>
          </p:cNvSpPr>
          <p:nvPr>
            <p:ph type="body" idx="14"/>
          </p:nvPr>
        </p:nvSpPr>
        <p:spPr>
          <a:xfrm>
            <a:off x="628650" y="1898947"/>
            <a:ext cx="2410620" cy="1696384"/>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600" b="0" i="0">
                <a:solidFill>
                  <a:schemeClr val="tx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7" name="Google Shape;25;p7">
            <a:extLst>
              <a:ext uri="{FF2B5EF4-FFF2-40B4-BE49-F238E27FC236}">
                <a16:creationId xmlns:a16="http://schemas.microsoft.com/office/drawing/2014/main" id="{6A508201-A66A-894F-BB74-75433533E75A}"/>
              </a:ext>
            </a:extLst>
          </p:cNvPr>
          <p:cNvSpPr txBox="1">
            <a:spLocks noGrp="1"/>
          </p:cNvSpPr>
          <p:nvPr>
            <p:ph type="body" idx="15"/>
          </p:nvPr>
        </p:nvSpPr>
        <p:spPr>
          <a:xfrm>
            <a:off x="3233581" y="1801088"/>
            <a:ext cx="2945416" cy="1625078"/>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600" b="0" i="0">
                <a:solidFill>
                  <a:schemeClr val="tx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5" name="Google Shape;25;p7">
            <a:extLst>
              <a:ext uri="{FF2B5EF4-FFF2-40B4-BE49-F238E27FC236}">
                <a16:creationId xmlns:a16="http://schemas.microsoft.com/office/drawing/2014/main" id="{937CBD80-2C65-394E-A684-D2601942FAE2}"/>
              </a:ext>
            </a:extLst>
          </p:cNvPr>
          <p:cNvSpPr txBox="1">
            <a:spLocks noGrp="1"/>
          </p:cNvSpPr>
          <p:nvPr>
            <p:ph type="body" idx="13"/>
          </p:nvPr>
        </p:nvSpPr>
        <p:spPr>
          <a:xfrm>
            <a:off x="7589240" y="2277418"/>
            <a:ext cx="1535173" cy="1823650"/>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800" b="0" i="0">
                <a:solidFill>
                  <a:schemeClr val="tx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8" name="Google Shape;25;p7">
            <a:extLst>
              <a:ext uri="{FF2B5EF4-FFF2-40B4-BE49-F238E27FC236}">
                <a16:creationId xmlns:a16="http://schemas.microsoft.com/office/drawing/2014/main" id="{B29D70AB-74D5-A842-B55C-C0C682372CC6}"/>
              </a:ext>
            </a:extLst>
          </p:cNvPr>
          <p:cNvSpPr txBox="1">
            <a:spLocks noGrp="1"/>
          </p:cNvSpPr>
          <p:nvPr>
            <p:ph type="body" idx="16"/>
          </p:nvPr>
        </p:nvSpPr>
        <p:spPr>
          <a:xfrm>
            <a:off x="1524130" y="6252460"/>
            <a:ext cx="3858716" cy="553621"/>
          </a:xfrm>
          <a:prstGeom prst="rect">
            <a:avLst/>
          </a:prstGeom>
          <a:noFill/>
          <a:ln>
            <a:noFill/>
          </a:ln>
        </p:spPr>
        <p:txBody>
          <a:bodyPr spcFirstLastPara="1" wrap="square" lIns="91425" tIns="45700" rIns="91425" bIns="45700" anchor="t" anchorCtr="0">
            <a:noAutofit/>
          </a:bodyPr>
          <a:lstStyle>
            <a:lvl1pPr marL="114300" lvl="0" indent="0" algn="l">
              <a:lnSpc>
                <a:spcPct val="90000"/>
              </a:lnSpc>
              <a:spcBef>
                <a:spcPts val="1000"/>
              </a:spcBef>
              <a:spcAft>
                <a:spcPts val="0"/>
              </a:spcAft>
              <a:buClr>
                <a:schemeClr val="dk1"/>
              </a:buClr>
              <a:buSzPts val="1800"/>
              <a:buNone/>
              <a:defRPr sz="1200" b="0" i="0">
                <a:solidFill>
                  <a:schemeClr val="bg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17" name="Google Shape;25;p7">
            <a:extLst>
              <a:ext uri="{FF2B5EF4-FFF2-40B4-BE49-F238E27FC236}">
                <a16:creationId xmlns:a16="http://schemas.microsoft.com/office/drawing/2014/main" id="{E51DB8EF-402C-3146-9C43-44A07E475E63}"/>
              </a:ext>
            </a:extLst>
          </p:cNvPr>
          <p:cNvSpPr txBox="1">
            <a:spLocks noGrp="1"/>
          </p:cNvSpPr>
          <p:nvPr>
            <p:ph type="body" idx="17"/>
          </p:nvPr>
        </p:nvSpPr>
        <p:spPr>
          <a:xfrm>
            <a:off x="4706289" y="2046413"/>
            <a:ext cx="2945416" cy="1625078"/>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600" b="0" i="0">
                <a:solidFill>
                  <a:schemeClr val="tx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25" name="Google Shape;25;p7"/>
          <p:cNvSpPr txBox="1">
            <a:spLocks noGrp="1"/>
          </p:cNvSpPr>
          <p:nvPr>
            <p:ph type="body" idx="1"/>
          </p:nvPr>
        </p:nvSpPr>
        <p:spPr>
          <a:xfrm>
            <a:off x="209433" y="5113111"/>
            <a:ext cx="4784855" cy="1603375"/>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600" b="0" i="0">
                <a:solidFill>
                  <a:schemeClr val="bg2"/>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Tree>
    <p:extLst>
      <p:ext uri="{BB962C8B-B14F-4D97-AF65-F5344CB8AC3E}">
        <p14:creationId xmlns:p14="http://schemas.microsoft.com/office/powerpoint/2010/main" val="1112836667"/>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31"/>
        <p:cNvGrpSpPr/>
        <p:nvPr/>
      </p:nvGrpSpPr>
      <p:grpSpPr>
        <a:xfrm>
          <a:off x="0" y="0"/>
          <a:ext cx="0" cy="0"/>
          <a:chOff x="0" y="0"/>
          <a:chExt cx="0" cy="0"/>
        </a:xfrm>
      </p:grpSpPr>
      <p:sp>
        <p:nvSpPr>
          <p:cNvPr id="32" name="Google Shape;32;p9"/>
          <p:cNvSpPr/>
          <p:nvPr userDrawn="1"/>
        </p:nvSpPr>
        <p:spPr>
          <a:xfrm>
            <a:off x="-57056" y="0"/>
            <a:ext cx="9201056" cy="697042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dirty="0">
              <a:solidFill>
                <a:schemeClr val="dk2"/>
              </a:solidFill>
              <a:latin typeface="Arial" panose="020B0604020202020204" pitchFamily="34" charset="0"/>
              <a:ea typeface="Calibri"/>
              <a:cs typeface="Arial" panose="020B0604020202020204" pitchFamily="34" charset="0"/>
              <a:sym typeface="Calibri"/>
            </a:endParaRPr>
          </a:p>
        </p:txBody>
      </p:sp>
      <p:sp>
        <p:nvSpPr>
          <p:cNvPr id="33" name="Google Shape;33;p9"/>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lt1"/>
              </a:buClr>
              <a:buSzPts val="4400"/>
              <a:buFont typeface="Lato"/>
              <a:buNone/>
              <a:defRPr b="0" i="0">
                <a:solidFill>
                  <a:schemeClr val="lt1"/>
                </a:solidFill>
                <a:latin typeface="Lato" panose="020F0502020204030203" pitchFamily="34" charset="0"/>
                <a:ea typeface="Lato" panose="020F0502020204030203" pitchFamily="34" charset="0"/>
                <a:cs typeface="Lato"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
        <p:nvSpPr>
          <p:cNvPr id="34" name="Google Shape;34;p9"/>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406400" algn="l">
              <a:lnSpc>
                <a:spcPct val="90000"/>
              </a:lnSpc>
              <a:spcBef>
                <a:spcPts val="0"/>
              </a:spcBef>
              <a:spcAft>
                <a:spcPts val="0"/>
              </a:spcAft>
              <a:buClr>
                <a:schemeClr val="lt1"/>
              </a:buClr>
              <a:buSzPts val="2800"/>
              <a:buChar char="•"/>
              <a:defRPr b="0" i="0">
                <a:solidFill>
                  <a:schemeClr val="lt1"/>
                </a:solidFill>
                <a:latin typeface="Lato" panose="020F0502020204030203" pitchFamily="34" charset="0"/>
                <a:ea typeface="Lato" panose="020F0502020204030203" pitchFamily="34" charset="0"/>
                <a:cs typeface="Lato" panose="020F0502020204030203" pitchFamily="34" charset="0"/>
              </a:defRPr>
            </a:lvl1pPr>
            <a:lvl2pPr marL="914400" lvl="1" indent="-381000" algn="l">
              <a:lnSpc>
                <a:spcPct val="90000"/>
              </a:lnSpc>
              <a:spcBef>
                <a:spcPts val="0"/>
              </a:spcBef>
              <a:spcAft>
                <a:spcPts val="0"/>
              </a:spcAft>
              <a:buClr>
                <a:schemeClr val="lt1"/>
              </a:buClr>
              <a:buSzPts val="2400"/>
              <a:buChar char="•"/>
              <a:defRPr>
                <a:solidFill>
                  <a:schemeClr val="lt1"/>
                </a:solidFill>
              </a:defRPr>
            </a:lvl2pPr>
            <a:lvl3pPr marL="1371600" lvl="2" indent="-355600" algn="l">
              <a:lnSpc>
                <a:spcPct val="90000"/>
              </a:lnSpc>
              <a:spcBef>
                <a:spcPts val="0"/>
              </a:spcBef>
              <a:spcAft>
                <a:spcPts val="0"/>
              </a:spcAft>
              <a:buClr>
                <a:schemeClr val="lt1"/>
              </a:buClr>
              <a:buSzPts val="2000"/>
              <a:buChar char="•"/>
              <a:defRPr>
                <a:solidFill>
                  <a:schemeClr val="lt1"/>
                </a:solidFill>
              </a:defRPr>
            </a:lvl3pPr>
            <a:lvl4pPr marL="1828800" lvl="3" indent="-342900" algn="l">
              <a:lnSpc>
                <a:spcPct val="90000"/>
              </a:lnSpc>
              <a:spcBef>
                <a:spcPts val="0"/>
              </a:spcBef>
              <a:spcAft>
                <a:spcPts val="0"/>
              </a:spcAft>
              <a:buClr>
                <a:schemeClr val="lt1"/>
              </a:buClr>
              <a:buSzPts val="1800"/>
              <a:buChar char="•"/>
              <a:defRPr>
                <a:solidFill>
                  <a:schemeClr val="lt1"/>
                </a:solidFill>
              </a:defRPr>
            </a:lvl4pPr>
            <a:lvl5pPr marL="2286000" lvl="4" indent="-342900" algn="l">
              <a:lnSpc>
                <a:spcPct val="90000"/>
              </a:lnSpc>
              <a:spcBef>
                <a:spcPts val="0"/>
              </a:spcBef>
              <a:spcAft>
                <a:spcPts val="0"/>
              </a:spcAft>
              <a:buClr>
                <a:schemeClr val="lt1"/>
              </a:buClr>
              <a:buSzPts val="1800"/>
              <a:buChar char="•"/>
              <a:defRPr>
                <a:solidFill>
                  <a:schemeClr val="lt1"/>
                </a:solidFill>
              </a:defRPr>
            </a:lvl5pPr>
            <a:lvl6pPr marL="2743200" lvl="5" indent="-342900" algn="l">
              <a:lnSpc>
                <a:spcPct val="90000"/>
              </a:lnSpc>
              <a:spcBef>
                <a:spcPts val="0"/>
              </a:spcBef>
              <a:spcAft>
                <a:spcPts val="0"/>
              </a:spcAft>
              <a:buClr>
                <a:schemeClr val="lt1"/>
              </a:buClr>
              <a:buSzPts val="1800"/>
              <a:buChar char="•"/>
              <a:defRPr>
                <a:solidFill>
                  <a:schemeClr val="lt1"/>
                </a:solidFill>
              </a:defRPr>
            </a:lvl6pPr>
            <a:lvl7pPr marL="3200400" lvl="6" indent="-342900" algn="l">
              <a:lnSpc>
                <a:spcPct val="90000"/>
              </a:lnSpc>
              <a:spcBef>
                <a:spcPts val="0"/>
              </a:spcBef>
              <a:spcAft>
                <a:spcPts val="0"/>
              </a:spcAft>
              <a:buClr>
                <a:schemeClr val="lt1"/>
              </a:buClr>
              <a:buSzPts val="1800"/>
              <a:buChar char="•"/>
              <a:defRPr>
                <a:solidFill>
                  <a:schemeClr val="lt1"/>
                </a:solidFill>
              </a:defRPr>
            </a:lvl7pPr>
            <a:lvl8pPr marL="3657600" lvl="7" indent="-342900" algn="l">
              <a:lnSpc>
                <a:spcPct val="90000"/>
              </a:lnSpc>
              <a:spcBef>
                <a:spcPts val="0"/>
              </a:spcBef>
              <a:spcAft>
                <a:spcPts val="0"/>
              </a:spcAft>
              <a:buClr>
                <a:schemeClr val="lt1"/>
              </a:buClr>
              <a:buSzPts val="1800"/>
              <a:buChar char="•"/>
              <a:defRPr>
                <a:solidFill>
                  <a:schemeClr val="lt1"/>
                </a:solidFill>
              </a:defRPr>
            </a:lvl8pPr>
            <a:lvl9pPr marL="4114800" lvl="8" indent="-342900" algn="l">
              <a:lnSpc>
                <a:spcPct val="90000"/>
              </a:lnSpc>
              <a:spcBef>
                <a:spcPts val="0"/>
              </a:spcBef>
              <a:spcAft>
                <a:spcPts val="0"/>
              </a:spcAft>
              <a:buClr>
                <a:schemeClr val="lt1"/>
              </a:buClr>
              <a:buSzPts val="1800"/>
              <a:buChar char="•"/>
              <a:defRPr>
                <a:solidFill>
                  <a:schemeClr val="lt1"/>
                </a:solidFill>
              </a:defRPr>
            </a:lvl9pPr>
          </a:lstStyle>
          <a:p>
            <a:pPr lvl="0"/>
            <a:r>
              <a:rPr lang="en-US" dirty="0"/>
              <a:t>Click to edit Master text styles</a:t>
            </a:r>
          </a:p>
        </p:txBody>
      </p:sp>
      <p:pic>
        <p:nvPicPr>
          <p:cNvPr id="35" name="Google Shape;35;p9"/>
          <p:cNvPicPr preferRelativeResize="0"/>
          <p:nvPr/>
        </p:nvPicPr>
        <p:blipFill rotWithShape="1">
          <a:blip r:embed="rId2">
            <a:alphaModFix/>
          </a:blip>
          <a:srcRect/>
          <a:stretch/>
        </p:blipFill>
        <p:spPr>
          <a:xfrm>
            <a:off x="5006897" y="5815528"/>
            <a:ext cx="3998720" cy="858318"/>
          </a:xfrm>
          <a:prstGeom prst="rect">
            <a:avLst/>
          </a:prstGeom>
          <a:noFill/>
          <a:ln>
            <a:noFill/>
          </a:ln>
        </p:spPr>
      </p:pic>
      <p:pic>
        <p:nvPicPr>
          <p:cNvPr id="36" name="Google Shape;36;p9" descr="National Science Foundation Logo"/>
          <p:cNvPicPr preferRelativeResize="0"/>
          <p:nvPr/>
        </p:nvPicPr>
        <p:blipFill rotWithShape="1">
          <a:blip r:embed="rId3">
            <a:alphaModFix/>
          </a:blip>
          <a:srcRect/>
          <a:stretch/>
        </p:blipFill>
        <p:spPr>
          <a:xfrm>
            <a:off x="62883" y="5778130"/>
            <a:ext cx="948266" cy="901700"/>
          </a:xfrm>
          <a:prstGeom prst="rect">
            <a:avLst/>
          </a:prstGeom>
          <a:noFill/>
          <a:ln>
            <a:noFill/>
          </a:ln>
        </p:spPr>
      </p:pic>
      <p:sp>
        <p:nvSpPr>
          <p:cNvPr id="12" name="Google Shape;34;p9">
            <a:extLst>
              <a:ext uri="{FF2B5EF4-FFF2-40B4-BE49-F238E27FC236}">
                <a16:creationId xmlns:a16="http://schemas.microsoft.com/office/drawing/2014/main" id="{44DD9E75-1759-5F4E-8B2E-4B8E076BC413}"/>
              </a:ext>
            </a:extLst>
          </p:cNvPr>
          <p:cNvSpPr txBox="1">
            <a:spLocks noGrp="1"/>
          </p:cNvSpPr>
          <p:nvPr>
            <p:ph type="body" idx="10"/>
          </p:nvPr>
        </p:nvSpPr>
        <p:spPr>
          <a:xfrm>
            <a:off x="429526" y="3043767"/>
            <a:ext cx="8520600" cy="4555200"/>
          </a:xfrm>
          <a:prstGeom prst="rect">
            <a:avLst/>
          </a:prstGeom>
          <a:noFill/>
          <a:ln>
            <a:noFill/>
          </a:ln>
        </p:spPr>
        <p:txBody>
          <a:bodyPr spcFirstLastPara="1" wrap="square" lIns="91425" tIns="91425" rIns="91425" bIns="91425" anchor="t" anchorCtr="0">
            <a:normAutofit/>
          </a:bodyPr>
          <a:lstStyle>
            <a:lvl1pPr marL="457200" lvl="0" indent="-406400" algn="l">
              <a:lnSpc>
                <a:spcPct val="90000"/>
              </a:lnSpc>
              <a:spcBef>
                <a:spcPts val="0"/>
              </a:spcBef>
              <a:spcAft>
                <a:spcPts val="0"/>
              </a:spcAft>
              <a:buClr>
                <a:schemeClr val="lt1"/>
              </a:buClr>
              <a:buSzPts val="2800"/>
              <a:buChar char="•"/>
              <a:defRPr b="0" i="0">
                <a:solidFill>
                  <a:schemeClr val="lt1"/>
                </a:solidFill>
                <a:latin typeface="Lato" panose="020F0502020204030203" pitchFamily="34" charset="0"/>
                <a:ea typeface="Lato" panose="020F0502020204030203" pitchFamily="34" charset="0"/>
                <a:cs typeface="Lato" panose="020F0502020204030203" pitchFamily="34" charset="0"/>
              </a:defRPr>
            </a:lvl1pPr>
            <a:lvl2pPr marL="914400" lvl="1" indent="-381000" algn="l">
              <a:lnSpc>
                <a:spcPct val="90000"/>
              </a:lnSpc>
              <a:spcBef>
                <a:spcPts val="0"/>
              </a:spcBef>
              <a:spcAft>
                <a:spcPts val="0"/>
              </a:spcAft>
              <a:buClr>
                <a:schemeClr val="lt1"/>
              </a:buClr>
              <a:buSzPts val="2400"/>
              <a:buChar char="•"/>
              <a:defRPr>
                <a:solidFill>
                  <a:schemeClr val="lt1"/>
                </a:solidFill>
              </a:defRPr>
            </a:lvl2pPr>
            <a:lvl3pPr marL="1371600" lvl="2" indent="-355600" algn="l">
              <a:lnSpc>
                <a:spcPct val="90000"/>
              </a:lnSpc>
              <a:spcBef>
                <a:spcPts val="0"/>
              </a:spcBef>
              <a:spcAft>
                <a:spcPts val="0"/>
              </a:spcAft>
              <a:buClr>
                <a:schemeClr val="lt1"/>
              </a:buClr>
              <a:buSzPts val="2000"/>
              <a:buChar char="•"/>
              <a:defRPr>
                <a:solidFill>
                  <a:schemeClr val="lt1"/>
                </a:solidFill>
              </a:defRPr>
            </a:lvl3pPr>
            <a:lvl4pPr marL="1828800" lvl="3" indent="-342900" algn="l">
              <a:lnSpc>
                <a:spcPct val="90000"/>
              </a:lnSpc>
              <a:spcBef>
                <a:spcPts val="0"/>
              </a:spcBef>
              <a:spcAft>
                <a:spcPts val="0"/>
              </a:spcAft>
              <a:buClr>
                <a:schemeClr val="lt1"/>
              </a:buClr>
              <a:buSzPts val="1800"/>
              <a:buChar char="•"/>
              <a:defRPr>
                <a:solidFill>
                  <a:schemeClr val="lt1"/>
                </a:solidFill>
              </a:defRPr>
            </a:lvl4pPr>
            <a:lvl5pPr marL="2286000" lvl="4" indent="-342900" algn="l">
              <a:lnSpc>
                <a:spcPct val="90000"/>
              </a:lnSpc>
              <a:spcBef>
                <a:spcPts val="0"/>
              </a:spcBef>
              <a:spcAft>
                <a:spcPts val="0"/>
              </a:spcAft>
              <a:buClr>
                <a:schemeClr val="lt1"/>
              </a:buClr>
              <a:buSzPts val="1800"/>
              <a:buChar char="•"/>
              <a:defRPr>
                <a:solidFill>
                  <a:schemeClr val="lt1"/>
                </a:solidFill>
              </a:defRPr>
            </a:lvl5pPr>
            <a:lvl6pPr marL="2743200" lvl="5" indent="-342900" algn="l">
              <a:lnSpc>
                <a:spcPct val="90000"/>
              </a:lnSpc>
              <a:spcBef>
                <a:spcPts val="0"/>
              </a:spcBef>
              <a:spcAft>
                <a:spcPts val="0"/>
              </a:spcAft>
              <a:buClr>
                <a:schemeClr val="lt1"/>
              </a:buClr>
              <a:buSzPts val="1800"/>
              <a:buChar char="•"/>
              <a:defRPr>
                <a:solidFill>
                  <a:schemeClr val="lt1"/>
                </a:solidFill>
              </a:defRPr>
            </a:lvl6pPr>
            <a:lvl7pPr marL="3200400" lvl="6" indent="-342900" algn="l">
              <a:lnSpc>
                <a:spcPct val="90000"/>
              </a:lnSpc>
              <a:spcBef>
                <a:spcPts val="0"/>
              </a:spcBef>
              <a:spcAft>
                <a:spcPts val="0"/>
              </a:spcAft>
              <a:buClr>
                <a:schemeClr val="lt1"/>
              </a:buClr>
              <a:buSzPts val="1800"/>
              <a:buChar char="•"/>
              <a:defRPr>
                <a:solidFill>
                  <a:schemeClr val="lt1"/>
                </a:solidFill>
              </a:defRPr>
            </a:lvl7pPr>
            <a:lvl8pPr marL="3657600" lvl="7" indent="-342900" algn="l">
              <a:lnSpc>
                <a:spcPct val="90000"/>
              </a:lnSpc>
              <a:spcBef>
                <a:spcPts val="0"/>
              </a:spcBef>
              <a:spcAft>
                <a:spcPts val="0"/>
              </a:spcAft>
              <a:buClr>
                <a:schemeClr val="lt1"/>
              </a:buClr>
              <a:buSzPts val="1800"/>
              <a:buChar char="•"/>
              <a:defRPr>
                <a:solidFill>
                  <a:schemeClr val="lt1"/>
                </a:solidFill>
              </a:defRPr>
            </a:lvl8pPr>
            <a:lvl9pPr marL="4114800" lvl="8" indent="-342900" algn="l">
              <a:lnSpc>
                <a:spcPct val="90000"/>
              </a:lnSpc>
              <a:spcBef>
                <a:spcPts val="0"/>
              </a:spcBef>
              <a:spcAft>
                <a:spcPts val="0"/>
              </a:spcAft>
              <a:buClr>
                <a:schemeClr val="lt1"/>
              </a:buClr>
              <a:buSzPts val="1800"/>
              <a:buChar char="•"/>
              <a:defRPr>
                <a:solidFill>
                  <a:schemeClr val="lt1"/>
                </a:solidFill>
              </a:defRPr>
            </a:lvl9pPr>
          </a:lstStyle>
          <a:p>
            <a:pPr lvl="0"/>
            <a:r>
              <a:rPr lang="en-US" dirty="0"/>
              <a:t>Click to edit Master text styles</a:t>
            </a:r>
          </a:p>
        </p:txBody>
      </p:sp>
    </p:spTree>
    <p:extLst>
      <p:ext uri="{BB962C8B-B14F-4D97-AF65-F5344CB8AC3E}">
        <p14:creationId xmlns:p14="http://schemas.microsoft.com/office/powerpoint/2010/main" val="3241058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8000"/>
          </a:schemeClr>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2"/>
              </a:buClr>
              <a:buSzPts val="4400"/>
              <a:buFont typeface="Lato"/>
              <a:buNone/>
              <a:defRPr sz="4400" b="1" i="0" u="none" strike="noStrike" cap="none">
                <a:solidFill>
                  <a:schemeClr val="dk2"/>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pic>
        <p:nvPicPr>
          <p:cNvPr id="12" name="Google Shape;12;p5"/>
          <p:cNvPicPr preferRelativeResize="0"/>
          <p:nvPr/>
        </p:nvPicPr>
        <p:blipFill rotWithShape="1">
          <a:blip r:embed="rId12">
            <a:alphaModFix/>
          </a:blip>
          <a:srcRect/>
          <a:stretch/>
        </p:blipFill>
        <p:spPr>
          <a:xfrm>
            <a:off x="7978622" y="5690552"/>
            <a:ext cx="1010190" cy="1030923"/>
          </a:xfrm>
          <a:prstGeom prst="rect">
            <a:avLst/>
          </a:prstGeom>
          <a:noFill/>
          <a:ln>
            <a:noFill/>
          </a:ln>
        </p:spPr>
      </p:pic>
    </p:spTree>
    <p:extLst>
      <p:ext uri="{BB962C8B-B14F-4D97-AF65-F5344CB8AC3E}">
        <p14:creationId xmlns:p14="http://schemas.microsoft.com/office/powerpoint/2010/main" val="3599479763"/>
      </p:ext>
    </p:extLst>
  </p:cSld>
  <p:clrMap bg1="dk1" tx1="lt1" bg2="dk2" tx2="lt2" accent1="accent1" accent2="accent2" accent3="accent3" accent4="accent4" accent5="accent5" accent6="accent6" hlink="hlink" folHlink="folHlink"/>
  <p:sldLayoutIdLst>
    <p:sldLayoutId id="2147483680" r:id="rId1"/>
    <p:sldLayoutId id="2147483675" r:id="rId2"/>
    <p:sldLayoutId id="2147483681" r:id="rId3"/>
    <p:sldLayoutId id="2147483676" r:id="rId4"/>
    <p:sldLayoutId id="2147483672" r:id="rId5"/>
    <p:sldLayoutId id="2147483673" r:id="rId6"/>
    <p:sldLayoutId id="2147483679" r:id="rId7"/>
    <p:sldLayoutId id="2147483682" r:id="rId8"/>
    <p:sldLayoutId id="2147483678" r:id="rId9"/>
    <p:sldLayoutId id="2147483683" r:id="rId1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temteachingtools.org/brief/30" TargetMode="External"/><Relationship Id="rId7" Type="http://schemas.openxmlformats.org/officeDocument/2006/relationships/hyperlink" Target="http://stemteachingtools.org/brief/29"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temteachingtools.org/brief/26" TargetMode="External"/><Relationship Id="rId5" Type="http://schemas.openxmlformats.org/officeDocument/2006/relationships/hyperlink" Target="http://stemteachingtools.org/brief/33" TargetMode="External"/><Relationship Id="rId4" Type="http://schemas.openxmlformats.org/officeDocument/2006/relationships/hyperlink" Target="http://stemteachingtools.org/brief/41"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stemteachingtools.org/pd"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hyperlink" Target="https://stemteachingtools.org/pd/SessionD"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www.stemteachingtools.org/brief/3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stemteachingtools.org/assets/landscapes/STEM-Teaching-Tool-30-Task-Formats-for-3D-Assessment-Design-v2.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www.STEMteachingtools.org/brief/41"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www.STEMteachingtools.org/brief/41"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TEMteachingtools.org/brief/33"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hyperlink" Target="http://stemteachingtools.org/brief/29"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hyperlink" Target="http://stemteachingtools.org/brief/83"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stemteachingtools.org/assets/landscapes/STEM-Teaching-Tool-30-Task-Formats-for-3D-Assessment-Design-v2.pdf" TargetMode="External"/><Relationship Id="rId7" Type="http://schemas.openxmlformats.org/officeDocument/2006/relationships/hyperlink" Target="https://stemteachingtools.org/brief/29"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hyperlink" Target="https://stemteachingtools.org/brief/83" TargetMode="External"/><Relationship Id="rId5" Type="http://schemas.openxmlformats.org/officeDocument/2006/relationships/hyperlink" Target="https://stemteachingtools.org/brief/33" TargetMode="External"/><Relationship Id="rId4" Type="http://schemas.openxmlformats.org/officeDocument/2006/relationships/hyperlink" Target="https://stemteachingtools.org/assets/landscapes/STEM-Teaching-Tool-41-Cross-Cutting-Concepts-Promptsv2_2021-10-07-214154.pdf"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tinyurl.com/3Dassessmentdevelopment"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hyperlink" Target="https://stemteachingtools.org/tgs/Assessment"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pbell@uw.edu" TargetMode="External"/><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hyperlink" Target="http://stemteachingtools.org/pd/sessiona" TargetMode="External"/><Relationship Id="rId4" Type="http://schemas.openxmlformats.org/officeDocument/2006/relationships/hyperlink" Target="http://tinyurl.com/3Dassessmentdevelopment"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19;p6" descr="National Science Foudnation Logo">
            <a:extLst>
              <a:ext uri="{FF2B5EF4-FFF2-40B4-BE49-F238E27FC236}">
                <a16:creationId xmlns:a16="http://schemas.microsoft.com/office/drawing/2014/main" id="{1A31C71E-5EAB-4246-8DDF-A31B1265CCB3}"/>
              </a:ext>
            </a:extLst>
          </p:cNvPr>
          <p:cNvPicPr preferRelativeResize="0"/>
          <p:nvPr/>
        </p:nvPicPr>
        <p:blipFill rotWithShape="1">
          <a:blip r:embed="rId3">
            <a:alphaModFix/>
          </a:blip>
          <a:srcRect/>
          <a:stretch/>
        </p:blipFill>
        <p:spPr>
          <a:xfrm>
            <a:off x="7957804" y="3814491"/>
            <a:ext cx="948266" cy="901700"/>
          </a:xfrm>
          <a:prstGeom prst="rect">
            <a:avLst/>
          </a:prstGeom>
          <a:noFill/>
          <a:ln>
            <a:noFill/>
          </a:ln>
        </p:spPr>
      </p:pic>
      <p:pic>
        <p:nvPicPr>
          <p:cNvPr id="12" name="Picture 11" descr="Logo for ACESSE, Advancing Coherent and Equitable Systems of Science Education">
            <a:extLst>
              <a:ext uri="{FF2B5EF4-FFF2-40B4-BE49-F238E27FC236}">
                <a16:creationId xmlns:a16="http://schemas.microsoft.com/office/drawing/2014/main" id="{3B605371-64ED-0B48-90AD-0F0DE4E2AC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4921987"/>
            <a:ext cx="9144000" cy="1962742"/>
          </a:xfrm>
          <a:prstGeom prst="rect">
            <a:avLst/>
          </a:prstGeom>
        </p:spPr>
      </p:pic>
      <p:pic>
        <p:nvPicPr>
          <p:cNvPr id="13" name="Google Shape;17;p6" descr="Creative Commons Attribution-ShareAlike 4.0 International Logo">
            <a:extLst>
              <a:ext uri="{FF2B5EF4-FFF2-40B4-BE49-F238E27FC236}">
                <a16:creationId xmlns:a16="http://schemas.microsoft.com/office/drawing/2014/main" id="{DF8E7091-A1B0-D34F-83F7-999592F5E513}"/>
              </a:ext>
            </a:extLst>
          </p:cNvPr>
          <p:cNvPicPr preferRelativeResize="0"/>
          <p:nvPr/>
        </p:nvPicPr>
        <p:blipFill rotWithShape="1">
          <a:blip r:embed="rId5">
            <a:alphaModFix/>
          </a:blip>
          <a:srcRect/>
          <a:stretch/>
        </p:blipFill>
        <p:spPr>
          <a:xfrm>
            <a:off x="358721" y="6345656"/>
            <a:ext cx="901292" cy="317500"/>
          </a:xfrm>
          <a:prstGeom prst="rect">
            <a:avLst/>
          </a:prstGeom>
          <a:noFill/>
          <a:ln>
            <a:noFill/>
          </a:ln>
        </p:spPr>
      </p:pic>
      <p:sp>
        <p:nvSpPr>
          <p:cNvPr id="17" name="Text Placeholder 16">
            <a:extLst>
              <a:ext uri="{FF2B5EF4-FFF2-40B4-BE49-F238E27FC236}">
                <a16:creationId xmlns:a16="http://schemas.microsoft.com/office/drawing/2014/main" id="{8CF1102F-2884-874C-8116-2B9599BAD243}"/>
              </a:ext>
            </a:extLst>
          </p:cNvPr>
          <p:cNvSpPr>
            <a:spLocks noGrp="1"/>
          </p:cNvSpPr>
          <p:nvPr>
            <p:ph type="body" idx="16"/>
          </p:nvPr>
        </p:nvSpPr>
        <p:spPr>
          <a:xfrm>
            <a:off x="1318859" y="6159155"/>
            <a:ext cx="5604458" cy="553621"/>
          </a:xfrm>
        </p:spPr>
        <p:txBody>
          <a:bodyPr/>
          <a:lstStyle/>
          <a:p>
            <a:r>
              <a:rPr lang="en-US" sz="1050" dirty="0"/>
              <a:t>This work is licensed under a Creative Commons Attribution-</a:t>
            </a:r>
            <a:r>
              <a:rPr lang="en-US" sz="1050" dirty="0" err="1"/>
              <a:t>ShareAlike</a:t>
            </a:r>
            <a:r>
              <a:rPr lang="en-US" sz="1050" dirty="0"/>
              <a:t> 4.0 </a:t>
            </a:r>
            <a:r>
              <a:rPr lang="en-US" sz="1050" dirty="0" err="1"/>
              <a:t>Unported</a:t>
            </a:r>
            <a:r>
              <a:rPr lang="en-US" sz="1050" dirty="0"/>
              <a:t> License. Educators and others may use or adapt. If modified, please attribute and re-title. CC BY-SA license details are at https://</a:t>
            </a:r>
            <a:r>
              <a:rPr lang="en-US" sz="1050" dirty="0" err="1"/>
              <a:t>creativecommons.org</a:t>
            </a:r>
            <a:r>
              <a:rPr lang="en-US" sz="1050" dirty="0"/>
              <a:t>/licenses/by-</a:t>
            </a:r>
            <a:r>
              <a:rPr lang="en-US" sz="1050" dirty="0" err="1"/>
              <a:t>sa</a:t>
            </a:r>
            <a:r>
              <a:rPr lang="en-US" sz="1050" dirty="0"/>
              <a:t>/4.0/</a:t>
            </a:r>
          </a:p>
        </p:txBody>
      </p:sp>
      <p:sp>
        <p:nvSpPr>
          <p:cNvPr id="9" name="Text Placeholder 8">
            <a:extLst>
              <a:ext uri="{FF2B5EF4-FFF2-40B4-BE49-F238E27FC236}">
                <a16:creationId xmlns:a16="http://schemas.microsoft.com/office/drawing/2014/main" id="{11EC54DF-C46A-154D-9F1B-FEDE55198367}"/>
              </a:ext>
            </a:extLst>
          </p:cNvPr>
          <p:cNvSpPr>
            <a:spLocks noGrp="1"/>
          </p:cNvSpPr>
          <p:nvPr>
            <p:ph type="body" idx="1"/>
          </p:nvPr>
        </p:nvSpPr>
        <p:spPr>
          <a:xfrm>
            <a:off x="228095" y="5103909"/>
            <a:ext cx="4784855" cy="553622"/>
          </a:xfrm>
        </p:spPr>
        <p:txBody>
          <a:bodyPr/>
          <a:lstStyle/>
          <a:p>
            <a:r>
              <a:rPr lang="en-US" dirty="0"/>
              <a:t>January 2017 </a:t>
            </a:r>
            <a:r>
              <a:rPr lang="en-US" kern="1200" dirty="0">
                <a:solidFill>
                  <a:srgbClr val="2E6240"/>
                </a:solidFill>
                <a:latin typeface="Lato Regular"/>
                <a:cs typeface="Lato Regular"/>
              </a:rPr>
              <a:t>• Resource B</a:t>
            </a:r>
            <a:endParaRPr lang="en-US" dirty="0"/>
          </a:p>
        </p:txBody>
      </p:sp>
      <p:sp>
        <p:nvSpPr>
          <p:cNvPr id="11" name="Text Placeholder 10">
            <a:extLst>
              <a:ext uri="{FF2B5EF4-FFF2-40B4-BE49-F238E27FC236}">
                <a16:creationId xmlns:a16="http://schemas.microsoft.com/office/drawing/2014/main" id="{AA6EFC8D-9C37-4644-AA0A-9340964C4AB6}"/>
              </a:ext>
            </a:extLst>
          </p:cNvPr>
          <p:cNvSpPr>
            <a:spLocks noGrp="1"/>
          </p:cNvSpPr>
          <p:nvPr>
            <p:ph type="body" idx="14"/>
          </p:nvPr>
        </p:nvSpPr>
        <p:spPr>
          <a:xfrm>
            <a:off x="6044707" y="2362219"/>
            <a:ext cx="2945416" cy="1696384"/>
          </a:xfrm>
        </p:spPr>
        <p:txBody>
          <a:bodyPr>
            <a:normAutofit/>
          </a:bodyPr>
          <a:lstStyle/>
          <a:p>
            <a:pPr algn="ctr">
              <a:lnSpc>
                <a:spcPct val="100000"/>
              </a:lnSpc>
              <a:spcBef>
                <a:spcPts val="0"/>
              </a:spcBef>
            </a:pPr>
            <a:r>
              <a:rPr lang="en-US" sz="2000" dirty="0"/>
              <a:t>Katie Van Horne </a:t>
            </a:r>
          </a:p>
          <a:p>
            <a:pPr algn="ctr">
              <a:lnSpc>
                <a:spcPct val="100000"/>
              </a:lnSpc>
              <a:spcBef>
                <a:spcPts val="0"/>
              </a:spcBef>
            </a:pPr>
            <a:r>
              <a:rPr lang="en-US" sz="2000" dirty="0"/>
              <a:t>Bill Penuel </a:t>
            </a:r>
          </a:p>
          <a:p>
            <a:pPr algn="ctr">
              <a:lnSpc>
                <a:spcPct val="100000"/>
              </a:lnSpc>
              <a:spcBef>
                <a:spcPts val="0"/>
              </a:spcBef>
            </a:pPr>
            <a:endParaRPr lang="en-US" dirty="0"/>
          </a:p>
          <a:p>
            <a:pPr algn="ctr">
              <a:lnSpc>
                <a:spcPct val="100000"/>
              </a:lnSpc>
              <a:spcBef>
                <a:spcPts val="0"/>
              </a:spcBef>
            </a:pPr>
            <a:r>
              <a:rPr lang="en-US" dirty="0"/>
              <a:t>University of Colorado Boulder</a:t>
            </a:r>
          </a:p>
        </p:txBody>
      </p:sp>
      <p:sp>
        <p:nvSpPr>
          <p:cNvPr id="16" name="Text Placeholder 15">
            <a:extLst>
              <a:ext uri="{FF2B5EF4-FFF2-40B4-BE49-F238E27FC236}">
                <a16:creationId xmlns:a16="http://schemas.microsoft.com/office/drawing/2014/main" id="{2E88033A-A57C-6642-BB72-28A988161D31}"/>
              </a:ext>
            </a:extLst>
          </p:cNvPr>
          <p:cNvSpPr>
            <a:spLocks noGrp="1"/>
          </p:cNvSpPr>
          <p:nvPr>
            <p:ph type="body" idx="15"/>
          </p:nvPr>
        </p:nvSpPr>
        <p:spPr>
          <a:xfrm>
            <a:off x="3099291" y="2362219"/>
            <a:ext cx="2945416" cy="1625078"/>
          </a:xfrm>
        </p:spPr>
        <p:txBody>
          <a:bodyPr>
            <a:normAutofit/>
          </a:bodyPr>
          <a:lstStyle/>
          <a:p>
            <a:pPr algn="ctr" defTabSz="457200">
              <a:lnSpc>
                <a:spcPct val="100000"/>
              </a:lnSpc>
              <a:spcBef>
                <a:spcPts val="0"/>
              </a:spcBef>
            </a:pPr>
            <a:r>
              <a:rPr lang="en-US" sz="2000" dirty="0"/>
              <a:t>Tiffany Neill</a:t>
            </a:r>
          </a:p>
          <a:p>
            <a:pPr algn="ctr" defTabSz="457200">
              <a:lnSpc>
                <a:spcPct val="100000"/>
              </a:lnSpc>
              <a:spcBef>
                <a:spcPts val="0"/>
              </a:spcBef>
            </a:pPr>
            <a:r>
              <a:rPr lang="en-US" sz="2000" dirty="0"/>
              <a:t>Sam Shaw</a:t>
            </a:r>
          </a:p>
          <a:p>
            <a:pPr algn="ctr" defTabSz="457200">
              <a:lnSpc>
                <a:spcPct val="100000"/>
              </a:lnSpc>
              <a:spcBef>
                <a:spcPts val="0"/>
              </a:spcBef>
            </a:pPr>
            <a:endParaRPr lang="en-US" dirty="0"/>
          </a:p>
          <a:p>
            <a:pPr algn="ctr" defTabSz="457200">
              <a:lnSpc>
                <a:spcPct val="100000"/>
              </a:lnSpc>
              <a:spcBef>
                <a:spcPts val="0"/>
              </a:spcBef>
            </a:pPr>
            <a:r>
              <a:rPr lang="en-US" dirty="0"/>
              <a:t>Council of State Science Supervisors</a:t>
            </a:r>
          </a:p>
        </p:txBody>
      </p:sp>
      <p:sp>
        <p:nvSpPr>
          <p:cNvPr id="15" name="Text Placeholder 14">
            <a:extLst>
              <a:ext uri="{FF2B5EF4-FFF2-40B4-BE49-F238E27FC236}">
                <a16:creationId xmlns:a16="http://schemas.microsoft.com/office/drawing/2014/main" id="{5F2A308F-5EA1-1B49-BD19-6695F9C30236}"/>
              </a:ext>
            </a:extLst>
          </p:cNvPr>
          <p:cNvSpPr>
            <a:spLocks noGrp="1"/>
          </p:cNvSpPr>
          <p:nvPr>
            <p:ph type="body" idx="13"/>
          </p:nvPr>
        </p:nvSpPr>
        <p:spPr>
          <a:xfrm>
            <a:off x="228095" y="2410212"/>
            <a:ext cx="2695310" cy="1823650"/>
          </a:xfrm>
        </p:spPr>
        <p:txBody>
          <a:bodyPr>
            <a:normAutofit/>
          </a:bodyPr>
          <a:lstStyle/>
          <a:p>
            <a:pPr algn="ctr" defTabSz="457200">
              <a:lnSpc>
                <a:spcPct val="100000"/>
              </a:lnSpc>
              <a:spcBef>
                <a:spcPts val="0"/>
              </a:spcBef>
              <a:tabLst>
                <a:tab pos="2286000" algn="ctr"/>
                <a:tab pos="6630988" algn="ctr"/>
              </a:tabLst>
            </a:pPr>
            <a:r>
              <a:rPr lang="en-US" sz="2000" dirty="0"/>
              <a:t>Shelley </a:t>
            </a:r>
            <a:r>
              <a:rPr lang="en-US" sz="2000" dirty="0" err="1"/>
              <a:t>Stromholt</a:t>
            </a:r>
            <a:endParaRPr lang="en-US" sz="2000" dirty="0"/>
          </a:p>
          <a:p>
            <a:pPr algn="ctr" defTabSz="457200">
              <a:lnSpc>
                <a:spcPct val="100000"/>
              </a:lnSpc>
              <a:spcBef>
                <a:spcPts val="0"/>
              </a:spcBef>
              <a:tabLst>
                <a:tab pos="2286000" algn="ctr"/>
                <a:tab pos="6630988" algn="ctr"/>
              </a:tabLst>
            </a:pPr>
            <a:r>
              <a:rPr lang="en-US" sz="2000" dirty="0"/>
              <a:t>Philip Bell</a:t>
            </a:r>
          </a:p>
          <a:p>
            <a:pPr algn="ctr" defTabSz="457200">
              <a:lnSpc>
                <a:spcPct val="100000"/>
              </a:lnSpc>
              <a:spcBef>
                <a:spcPts val="0"/>
              </a:spcBef>
              <a:tabLst>
                <a:tab pos="2286000" algn="ctr"/>
                <a:tab pos="6630988" algn="ctr"/>
              </a:tabLst>
            </a:pPr>
            <a:endParaRPr lang="en-US" dirty="0"/>
          </a:p>
          <a:p>
            <a:pPr algn="ctr" defTabSz="457200">
              <a:lnSpc>
                <a:spcPct val="100000"/>
              </a:lnSpc>
              <a:spcBef>
                <a:spcPts val="0"/>
              </a:spcBef>
              <a:tabLst>
                <a:tab pos="2286000" algn="ctr"/>
                <a:tab pos="6630988" algn="ctr"/>
              </a:tabLst>
            </a:pPr>
            <a:r>
              <a:rPr lang="en-US" dirty="0"/>
              <a:t>University of Washington</a:t>
            </a:r>
          </a:p>
        </p:txBody>
      </p:sp>
      <p:sp>
        <p:nvSpPr>
          <p:cNvPr id="8" name="Title 7">
            <a:extLst>
              <a:ext uri="{FF2B5EF4-FFF2-40B4-BE49-F238E27FC236}">
                <a16:creationId xmlns:a16="http://schemas.microsoft.com/office/drawing/2014/main" id="{E0ACD630-CDF8-9C4E-9D36-A1868F3067B4}"/>
              </a:ext>
            </a:extLst>
          </p:cNvPr>
          <p:cNvSpPr>
            <a:spLocks noGrp="1"/>
          </p:cNvSpPr>
          <p:nvPr>
            <p:ph type="title"/>
          </p:nvPr>
        </p:nvSpPr>
        <p:spPr>
          <a:xfrm>
            <a:off x="628650" y="612027"/>
            <a:ext cx="7886700" cy="1325563"/>
          </a:xfrm>
        </p:spPr>
        <p:txBody>
          <a:bodyPr>
            <a:noAutofit/>
          </a:bodyPr>
          <a:lstStyle/>
          <a:p>
            <a:r>
              <a:rPr lang="en-US" sz="3200" b="1" dirty="0"/>
              <a:t>How to Assess Three-Dimensional Learning in Your Classroom: </a:t>
            </a:r>
            <a:br>
              <a:rPr lang="en-US" sz="3200" b="1" dirty="0"/>
            </a:br>
            <a:r>
              <a:rPr lang="en-US" sz="3200" b="1" dirty="0"/>
              <a:t>Building Assessment Tasks that Work</a:t>
            </a:r>
          </a:p>
        </p:txBody>
      </p:sp>
    </p:spTree>
    <p:extLst>
      <p:ext uri="{BB962C8B-B14F-4D97-AF65-F5344CB8AC3E}">
        <p14:creationId xmlns:p14="http://schemas.microsoft.com/office/powerpoint/2010/main" val="2727718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that shows one concept being broken down into multiple parts. The graphic starts with &quot;performance expectation&quot; block on the left, which is then broken down into &quot;item cluster.&quot; That is then broken into &quot;Scenario: Stimulus&quot; at the top, supported by multiple blocks labeled &quot;Item (SR or TEI)&quot;s. The &quot;Item (SR or TEI)&quot; blocks are then further broken down into combinations of &quot;DCI and SEP&quot;, &quot;DCI and CCC&quot;, &quot;SEP and CCC&quot;, and &quot;DCI, SEP, and CCC.&quot;"/>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7190" y="1283127"/>
            <a:ext cx="8916267" cy="5456583"/>
          </a:xfrm>
          <a:prstGeom prst="rect">
            <a:avLst/>
          </a:prstGeom>
        </p:spPr>
      </p:pic>
      <p:sp>
        <p:nvSpPr>
          <p:cNvPr id="2" name="Title 1">
            <a:extLst>
              <a:ext uri="{FF2B5EF4-FFF2-40B4-BE49-F238E27FC236}">
                <a16:creationId xmlns:a16="http://schemas.microsoft.com/office/drawing/2014/main" id="{F2B738AE-F3A0-A547-AAE5-FAEFF633569A}"/>
              </a:ext>
            </a:extLst>
          </p:cNvPr>
          <p:cNvSpPr>
            <a:spLocks noGrp="1"/>
          </p:cNvSpPr>
          <p:nvPr>
            <p:ph type="title"/>
          </p:nvPr>
        </p:nvSpPr>
        <p:spPr>
          <a:xfrm>
            <a:off x="628650" y="6509"/>
            <a:ext cx="7886700" cy="1325563"/>
          </a:xfrm>
        </p:spPr>
        <p:txBody>
          <a:bodyPr>
            <a:normAutofit/>
          </a:bodyPr>
          <a:lstStyle/>
          <a:p>
            <a:r>
              <a:rPr lang="en-US" sz="3600" dirty="0"/>
              <a:t>Designing Multi-Component Tasks</a:t>
            </a:r>
          </a:p>
        </p:txBody>
      </p:sp>
      <p:sp>
        <p:nvSpPr>
          <p:cNvPr id="3" name="Text Placeholder 2">
            <a:extLst>
              <a:ext uri="{FF2B5EF4-FFF2-40B4-BE49-F238E27FC236}">
                <a16:creationId xmlns:a16="http://schemas.microsoft.com/office/drawing/2014/main" id="{46E94CF4-796B-194E-BBA4-3FCEF197C34F}"/>
              </a:ext>
            </a:extLst>
          </p:cNvPr>
          <p:cNvSpPr>
            <a:spLocks noGrp="1"/>
          </p:cNvSpPr>
          <p:nvPr>
            <p:ph type="body" idx="1"/>
          </p:nvPr>
        </p:nvSpPr>
        <p:spPr>
          <a:xfrm>
            <a:off x="628650" y="1262093"/>
            <a:ext cx="3074658" cy="2154704"/>
          </a:xfrm>
        </p:spPr>
        <p:txBody>
          <a:bodyPr>
            <a:normAutofit/>
          </a:bodyPr>
          <a:lstStyle/>
          <a:p>
            <a:pPr marL="114300" lvl="0" indent="0">
              <a:buSzPts val="2536"/>
              <a:buNone/>
            </a:pPr>
            <a:r>
              <a:rPr lang="en-US" sz="2000" dirty="0"/>
              <a:t>Focus on 3D learning performance (“claim”) related to a bundle of science, literacy &amp; </a:t>
            </a:r>
            <a:br>
              <a:rPr lang="en-US" sz="2000" dirty="0"/>
            </a:br>
            <a:r>
              <a:rPr lang="en-US" sz="2000" dirty="0"/>
              <a:t>math standards</a:t>
            </a:r>
          </a:p>
        </p:txBody>
      </p:sp>
    </p:spTree>
    <p:extLst>
      <p:ext uri="{BB962C8B-B14F-4D97-AF65-F5344CB8AC3E}">
        <p14:creationId xmlns:p14="http://schemas.microsoft.com/office/powerpoint/2010/main" val="242570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noAutofit/>
          </a:bodyPr>
          <a:lstStyle/>
          <a:p>
            <a:pPr eaLnBrk="1" hangingPunct="1"/>
            <a:r>
              <a:rPr lang="en-US" sz="3200" b="0" dirty="0">
                <a:latin typeface="Lato" panose="020F0502020204030203" pitchFamily="34" charset="0"/>
                <a:ea typeface="ＭＳ Ｐゴシック" charset="-128"/>
                <a:cs typeface="Lato Heavy"/>
              </a:rPr>
              <a:t>Equity &amp; Diversity </a:t>
            </a:r>
            <a:br>
              <a:rPr lang="en-US" sz="3200" b="0" dirty="0">
                <a:latin typeface="Lato" panose="020F0502020204030203" pitchFamily="34" charset="0"/>
                <a:ea typeface="ＭＳ Ｐゴシック" charset="-128"/>
                <a:cs typeface="Lato Heavy"/>
              </a:rPr>
            </a:br>
            <a:r>
              <a:rPr lang="en-US" sz="2900" b="0" dirty="0">
                <a:latin typeface="Lato" panose="020F0502020204030203" pitchFamily="34" charset="0"/>
                <a:ea typeface="ＭＳ Ｐゴシック" charset="-128"/>
                <a:cs typeface="Lato Heavy"/>
              </a:rPr>
              <a:t>(NRC Framework Chapter 11)</a:t>
            </a:r>
          </a:p>
        </p:txBody>
      </p:sp>
      <p:sp>
        <p:nvSpPr>
          <p:cNvPr id="2" name="Text Placeholder 1">
            <a:extLst>
              <a:ext uri="{FF2B5EF4-FFF2-40B4-BE49-F238E27FC236}">
                <a16:creationId xmlns:a16="http://schemas.microsoft.com/office/drawing/2014/main" id="{8FD6D0CB-8C03-E44C-A97B-DF6F9582DBB7}"/>
              </a:ext>
            </a:extLst>
          </p:cNvPr>
          <p:cNvSpPr>
            <a:spLocks noGrp="1"/>
          </p:cNvSpPr>
          <p:nvPr>
            <p:ph type="body" idx="1"/>
          </p:nvPr>
        </p:nvSpPr>
        <p:spPr>
          <a:xfrm>
            <a:off x="628651" y="1690688"/>
            <a:ext cx="4899314" cy="5167312"/>
          </a:xfrm>
        </p:spPr>
        <p:txBody>
          <a:bodyPr>
            <a:normAutofit/>
          </a:bodyPr>
          <a:lstStyle/>
          <a:p>
            <a:pPr marL="396875" lvl="0" indent="-420688">
              <a:lnSpc>
                <a:spcPct val="100000"/>
              </a:lnSpc>
              <a:spcBef>
                <a:spcPts val="0"/>
              </a:spcBef>
              <a:buSzPts val="2200"/>
            </a:pPr>
            <a:r>
              <a:rPr lang="en-US" sz="2400" dirty="0"/>
              <a:t>Equalizing opportunities to learn</a:t>
            </a:r>
          </a:p>
          <a:p>
            <a:pPr marL="396875" lvl="0" indent="-420688">
              <a:lnSpc>
                <a:spcPct val="100000"/>
              </a:lnSpc>
              <a:spcBef>
                <a:spcPts val="0"/>
              </a:spcBef>
              <a:buSzPts val="2200"/>
            </a:pPr>
            <a:r>
              <a:rPr lang="en-US" sz="2400" dirty="0"/>
              <a:t>Inclusive science instruction</a:t>
            </a:r>
          </a:p>
          <a:p>
            <a:pPr marL="796925" lvl="1" indent="-420688">
              <a:lnSpc>
                <a:spcPct val="100000"/>
              </a:lnSpc>
              <a:spcBef>
                <a:spcPts val="0"/>
              </a:spcBef>
              <a:buSzPts val="2200"/>
            </a:pPr>
            <a:r>
              <a:rPr lang="en-US" sz="2000" dirty="0">
                <a:solidFill>
                  <a:schemeClr val="tx1"/>
                </a:solidFill>
              </a:rPr>
              <a:t>Science Learning as Cultural Accomplishment</a:t>
            </a:r>
          </a:p>
          <a:p>
            <a:pPr marL="796925" lvl="1" indent="-420688">
              <a:lnSpc>
                <a:spcPct val="100000"/>
              </a:lnSpc>
              <a:spcBef>
                <a:spcPts val="0"/>
              </a:spcBef>
              <a:buSzPts val="2200"/>
            </a:pPr>
            <a:r>
              <a:rPr lang="en-US" sz="2000" dirty="0">
                <a:solidFill>
                  <a:schemeClr val="tx1"/>
                </a:solidFill>
              </a:rPr>
              <a:t>Relating Youth Discourses to </a:t>
            </a:r>
            <a:br>
              <a:rPr lang="en-US" sz="2000" dirty="0">
                <a:solidFill>
                  <a:schemeClr val="tx1"/>
                </a:solidFill>
              </a:rPr>
            </a:br>
            <a:r>
              <a:rPr lang="en-US" sz="2000" dirty="0">
                <a:solidFill>
                  <a:schemeClr val="tx1"/>
                </a:solidFill>
              </a:rPr>
              <a:t>Scientific Discourses</a:t>
            </a:r>
          </a:p>
          <a:p>
            <a:pPr marL="796925" lvl="1" indent="-420688">
              <a:lnSpc>
                <a:spcPct val="100000"/>
              </a:lnSpc>
              <a:spcBef>
                <a:spcPts val="0"/>
              </a:spcBef>
              <a:buSzPts val="2200"/>
            </a:pPr>
            <a:r>
              <a:rPr lang="en-US" sz="2000" dirty="0">
                <a:solidFill>
                  <a:schemeClr val="tx1"/>
                </a:solidFill>
              </a:rPr>
              <a:t>Building on Prior Interest &amp; Identity</a:t>
            </a:r>
          </a:p>
          <a:p>
            <a:pPr marL="796925" lvl="1" indent="-420688">
              <a:lnSpc>
                <a:spcPct val="100000"/>
              </a:lnSpc>
              <a:spcBef>
                <a:spcPts val="0"/>
              </a:spcBef>
              <a:buSzPts val="2200"/>
            </a:pPr>
            <a:r>
              <a:rPr lang="en-US" sz="2000" dirty="0">
                <a:solidFill>
                  <a:schemeClr val="tx1"/>
                </a:solidFill>
              </a:rPr>
              <a:t>Leveraging Students’ Cultural </a:t>
            </a:r>
            <a:br>
              <a:rPr lang="en-US" sz="2000" dirty="0">
                <a:solidFill>
                  <a:schemeClr val="tx1"/>
                </a:solidFill>
              </a:rPr>
            </a:br>
            <a:r>
              <a:rPr lang="en-US" sz="2000" dirty="0">
                <a:solidFill>
                  <a:schemeClr val="tx1"/>
                </a:solidFill>
              </a:rPr>
              <a:t>Funds of Knowledge</a:t>
            </a:r>
          </a:p>
          <a:p>
            <a:pPr marL="396875" lvl="0" indent="-420688">
              <a:lnSpc>
                <a:spcPct val="100000"/>
              </a:lnSpc>
              <a:spcBef>
                <a:spcPts val="0"/>
              </a:spcBef>
              <a:buSzPts val="2200"/>
            </a:pPr>
            <a:r>
              <a:rPr lang="en-US" sz="2400" dirty="0"/>
              <a:t>Making diversity visible</a:t>
            </a:r>
          </a:p>
          <a:p>
            <a:pPr marL="396875" lvl="0" indent="-420688">
              <a:lnSpc>
                <a:spcPct val="100000"/>
              </a:lnSpc>
              <a:spcBef>
                <a:spcPts val="0"/>
              </a:spcBef>
              <a:buSzPts val="2200"/>
            </a:pPr>
            <a:r>
              <a:rPr lang="en-US" sz="2400" dirty="0"/>
              <a:t>Value multiple modes of expression </a:t>
            </a:r>
          </a:p>
        </p:txBody>
      </p:sp>
      <p:pic>
        <p:nvPicPr>
          <p:cNvPr id="8" name="Picture 1" descr="Cover of the book A Framework for K-12 Science Education"/>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74955" y="1758157"/>
            <a:ext cx="2327385" cy="2819087"/>
          </a:xfrm>
          <a:prstGeom prst="rect">
            <a:avLst/>
          </a:prstGeom>
          <a:noFill/>
          <a:ln w="9525">
            <a:noFill/>
            <a:miter lim="800000"/>
            <a:headEnd/>
            <a:tailEnd/>
          </a:ln>
        </p:spPr>
      </p:pic>
      <p:pic>
        <p:nvPicPr>
          <p:cNvPr id="3" name="Picture 2" descr="Child with medium dark skin and dark brown hair in a ponytail digging in the sand on a beach"/>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83551" y="4644712"/>
            <a:ext cx="2910194" cy="2113502"/>
          </a:xfrm>
          <a:prstGeom prst="rect">
            <a:avLst/>
          </a:prstGeom>
        </p:spPr>
      </p:pic>
    </p:spTree>
    <p:extLst>
      <p:ext uri="{BB962C8B-B14F-4D97-AF65-F5344CB8AC3E}">
        <p14:creationId xmlns:p14="http://schemas.microsoft.com/office/powerpoint/2010/main" val="2931062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noAutofit/>
          </a:bodyPr>
          <a:lstStyle/>
          <a:p>
            <a:pPr eaLnBrk="1" hangingPunct="1"/>
            <a:r>
              <a:rPr lang="en-US" sz="3200" b="0" dirty="0">
                <a:latin typeface="Lato" panose="020F0502020204030203" pitchFamily="34" charset="0"/>
                <a:ea typeface="ＭＳ Ｐゴシック" charset="-128"/>
                <a:cs typeface="Lato Heavy"/>
              </a:rPr>
              <a:t>Equity &amp; Diversity in Today’s Session</a:t>
            </a:r>
            <a:br>
              <a:rPr lang="en-US" sz="3200" b="0" dirty="0">
                <a:latin typeface="Lato" panose="020F0502020204030203" pitchFamily="34" charset="0"/>
                <a:ea typeface="ＭＳ Ｐゴシック" charset="-128"/>
                <a:cs typeface="Lato Heavy"/>
              </a:rPr>
            </a:br>
            <a:r>
              <a:rPr lang="en-US" sz="2900" b="0" dirty="0">
                <a:latin typeface="Lato" panose="020F0502020204030203" pitchFamily="34" charset="0"/>
                <a:ea typeface="ＭＳ Ｐゴシック" charset="-128"/>
                <a:cs typeface="Lato Heavy"/>
              </a:rPr>
              <a:t>(NRC Framework Chapter 11)</a:t>
            </a:r>
          </a:p>
        </p:txBody>
      </p:sp>
      <p:sp>
        <p:nvSpPr>
          <p:cNvPr id="2" name="Text Placeholder 1">
            <a:extLst>
              <a:ext uri="{FF2B5EF4-FFF2-40B4-BE49-F238E27FC236}">
                <a16:creationId xmlns:a16="http://schemas.microsoft.com/office/drawing/2014/main" id="{8FD6D0CB-8C03-E44C-A97B-DF6F9582DBB7}"/>
              </a:ext>
            </a:extLst>
          </p:cNvPr>
          <p:cNvSpPr>
            <a:spLocks noGrp="1"/>
          </p:cNvSpPr>
          <p:nvPr>
            <p:ph type="body" idx="1"/>
          </p:nvPr>
        </p:nvSpPr>
        <p:spPr>
          <a:xfrm>
            <a:off x="628651" y="1690688"/>
            <a:ext cx="4899314" cy="5167312"/>
          </a:xfrm>
        </p:spPr>
        <p:txBody>
          <a:bodyPr>
            <a:normAutofit/>
          </a:bodyPr>
          <a:lstStyle/>
          <a:p>
            <a:pPr marL="396875" lvl="0" indent="-420688">
              <a:lnSpc>
                <a:spcPct val="100000"/>
              </a:lnSpc>
              <a:spcBef>
                <a:spcPts val="0"/>
              </a:spcBef>
              <a:buSzPts val="2200"/>
            </a:pPr>
            <a:r>
              <a:rPr lang="en-US" sz="2400" dirty="0">
                <a:solidFill>
                  <a:schemeClr val="tx2"/>
                </a:solidFill>
              </a:rPr>
              <a:t>Equalizing opportunities to learn</a:t>
            </a:r>
          </a:p>
          <a:p>
            <a:pPr marL="396875" lvl="0" indent="-420688">
              <a:lnSpc>
                <a:spcPct val="100000"/>
              </a:lnSpc>
              <a:spcBef>
                <a:spcPts val="0"/>
              </a:spcBef>
              <a:buSzPts val="2200"/>
            </a:pPr>
            <a:r>
              <a:rPr lang="en-US" sz="2400" dirty="0">
                <a:solidFill>
                  <a:schemeClr val="tx2"/>
                </a:solidFill>
              </a:rPr>
              <a:t>Inclusive science instruction</a:t>
            </a:r>
          </a:p>
          <a:p>
            <a:pPr marL="796925" lvl="1" indent="-420688">
              <a:lnSpc>
                <a:spcPct val="100000"/>
              </a:lnSpc>
              <a:spcBef>
                <a:spcPts val="0"/>
              </a:spcBef>
              <a:buSzPts val="2200"/>
            </a:pPr>
            <a:r>
              <a:rPr lang="en-US" sz="2000" dirty="0"/>
              <a:t>Science Learning as Cultural Accomplishment</a:t>
            </a:r>
          </a:p>
          <a:p>
            <a:pPr marL="796925" lvl="1" indent="-420688">
              <a:lnSpc>
                <a:spcPct val="100000"/>
              </a:lnSpc>
              <a:spcBef>
                <a:spcPts val="0"/>
              </a:spcBef>
              <a:buSzPts val="2200"/>
            </a:pPr>
            <a:r>
              <a:rPr lang="en-US" sz="2000" dirty="0">
                <a:solidFill>
                  <a:schemeClr val="tx2"/>
                </a:solidFill>
              </a:rPr>
              <a:t>Relating Youth Discourses to </a:t>
            </a:r>
            <a:br>
              <a:rPr lang="en-US" sz="2000" dirty="0">
                <a:solidFill>
                  <a:schemeClr val="tx2"/>
                </a:solidFill>
              </a:rPr>
            </a:br>
            <a:r>
              <a:rPr lang="en-US" sz="2000" dirty="0">
                <a:solidFill>
                  <a:schemeClr val="tx2"/>
                </a:solidFill>
              </a:rPr>
              <a:t>Scientific Discourses</a:t>
            </a:r>
          </a:p>
          <a:p>
            <a:pPr marL="796925" lvl="1" indent="-420688">
              <a:lnSpc>
                <a:spcPct val="100000"/>
              </a:lnSpc>
              <a:spcBef>
                <a:spcPts val="0"/>
              </a:spcBef>
              <a:buSzPts val="2200"/>
            </a:pPr>
            <a:r>
              <a:rPr lang="en-US" sz="2000" dirty="0"/>
              <a:t>Building on Prior Interest &amp; Identity</a:t>
            </a:r>
          </a:p>
          <a:p>
            <a:pPr marL="796925" lvl="1" indent="-420688">
              <a:lnSpc>
                <a:spcPct val="100000"/>
              </a:lnSpc>
              <a:spcBef>
                <a:spcPts val="0"/>
              </a:spcBef>
              <a:buSzPts val="2200"/>
            </a:pPr>
            <a:r>
              <a:rPr lang="en-US" sz="2000" dirty="0"/>
              <a:t>Leveraging Students’ Cultural </a:t>
            </a:r>
            <a:br>
              <a:rPr lang="en-US" sz="2000" dirty="0"/>
            </a:br>
            <a:r>
              <a:rPr lang="en-US" sz="2000" dirty="0"/>
              <a:t>Funds of Knowledge</a:t>
            </a:r>
          </a:p>
          <a:p>
            <a:pPr marL="396875" lvl="0" indent="-420688">
              <a:lnSpc>
                <a:spcPct val="100000"/>
              </a:lnSpc>
              <a:spcBef>
                <a:spcPts val="0"/>
              </a:spcBef>
              <a:buSzPts val="2200"/>
            </a:pPr>
            <a:r>
              <a:rPr lang="en-US" sz="2400" dirty="0"/>
              <a:t>Making diversity visible</a:t>
            </a:r>
          </a:p>
          <a:p>
            <a:pPr marL="396875" lvl="0" indent="-420688">
              <a:lnSpc>
                <a:spcPct val="100000"/>
              </a:lnSpc>
              <a:spcBef>
                <a:spcPts val="0"/>
              </a:spcBef>
              <a:buSzPts val="2200"/>
            </a:pPr>
            <a:r>
              <a:rPr lang="en-US" sz="2400" dirty="0">
                <a:solidFill>
                  <a:schemeClr val="tx2"/>
                </a:solidFill>
              </a:rPr>
              <a:t>Value multiple modes of expression </a:t>
            </a:r>
          </a:p>
        </p:txBody>
      </p:sp>
      <p:pic>
        <p:nvPicPr>
          <p:cNvPr id="8" name="Picture 1" descr="Cover of the book A Framework for K-12 Science Education"/>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74955" y="1758157"/>
            <a:ext cx="2327385" cy="2819087"/>
          </a:xfrm>
          <a:prstGeom prst="rect">
            <a:avLst/>
          </a:prstGeom>
          <a:noFill/>
          <a:ln w="9525">
            <a:noFill/>
            <a:miter lim="800000"/>
            <a:headEnd/>
            <a:tailEnd/>
          </a:ln>
        </p:spPr>
      </p:pic>
      <p:pic>
        <p:nvPicPr>
          <p:cNvPr id="3" name="Picture 2" descr="Child with medium dark skin and dark brown hair in a ponytail digging in the sand on a beach"/>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83551" y="4644712"/>
            <a:ext cx="2910194" cy="2113502"/>
          </a:xfrm>
          <a:prstGeom prst="rect">
            <a:avLst/>
          </a:prstGeom>
        </p:spPr>
      </p:pic>
      <p:sp>
        <p:nvSpPr>
          <p:cNvPr id="4" name="Google Shape;231;p39" descr="Arrow pointing at &quot;equalizing opportunities to learn&quot;">
            <a:extLst>
              <a:ext uri="{FF2B5EF4-FFF2-40B4-BE49-F238E27FC236}">
                <a16:creationId xmlns:a16="http://schemas.microsoft.com/office/drawing/2014/main" id="{24E11786-B35D-D2FC-881A-151FFFA4E6BE}"/>
              </a:ext>
            </a:extLst>
          </p:cNvPr>
          <p:cNvSpPr/>
          <p:nvPr/>
        </p:nvSpPr>
        <p:spPr>
          <a:xfrm>
            <a:off x="4888498" y="1794015"/>
            <a:ext cx="1164900" cy="274800"/>
          </a:xfrm>
          <a:prstGeom prst="lef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dk2"/>
              </a:highlight>
            </a:endParaRPr>
          </a:p>
        </p:txBody>
      </p:sp>
      <p:sp>
        <p:nvSpPr>
          <p:cNvPr id="5" name="Google Shape;231;p39" descr="Arrow pointing at &quot;Inclusive science instruction&quot;">
            <a:extLst>
              <a:ext uri="{FF2B5EF4-FFF2-40B4-BE49-F238E27FC236}">
                <a16:creationId xmlns:a16="http://schemas.microsoft.com/office/drawing/2014/main" id="{A3C9CB64-C7F3-5BD4-D16B-4898374F8B52}"/>
              </a:ext>
            </a:extLst>
          </p:cNvPr>
          <p:cNvSpPr/>
          <p:nvPr/>
        </p:nvSpPr>
        <p:spPr>
          <a:xfrm>
            <a:off x="5049277" y="2556015"/>
            <a:ext cx="1164900" cy="274800"/>
          </a:xfrm>
          <a:prstGeom prst="lef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dk2"/>
              </a:highlight>
            </a:endParaRPr>
          </a:p>
        </p:txBody>
      </p:sp>
      <p:sp>
        <p:nvSpPr>
          <p:cNvPr id="6" name="Google Shape;231;p39" descr="Arrow pointing at &quot;relating youth discourses to scientific discourses&quot;">
            <a:extLst>
              <a:ext uri="{FF2B5EF4-FFF2-40B4-BE49-F238E27FC236}">
                <a16:creationId xmlns:a16="http://schemas.microsoft.com/office/drawing/2014/main" id="{3D12D894-962F-D5EF-940E-84AAEC472AD0}"/>
              </a:ext>
            </a:extLst>
          </p:cNvPr>
          <p:cNvSpPr/>
          <p:nvPr/>
        </p:nvSpPr>
        <p:spPr>
          <a:xfrm>
            <a:off x="4918651" y="3462963"/>
            <a:ext cx="1164900" cy="274800"/>
          </a:xfrm>
          <a:prstGeom prst="lef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dk2"/>
              </a:highlight>
            </a:endParaRPr>
          </a:p>
        </p:txBody>
      </p:sp>
      <p:sp>
        <p:nvSpPr>
          <p:cNvPr id="7" name="Google Shape;231;p39" descr="Arrow pointing at &quot;value multiple models of expression&quot;">
            <a:extLst>
              <a:ext uri="{FF2B5EF4-FFF2-40B4-BE49-F238E27FC236}">
                <a16:creationId xmlns:a16="http://schemas.microsoft.com/office/drawing/2014/main" id="{A3164421-16BF-3126-B2E4-7EDC40417205}"/>
              </a:ext>
            </a:extLst>
          </p:cNvPr>
          <p:cNvSpPr/>
          <p:nvPr/>
        </p:nvSpPr>
        <p:spPr>
          <a:xfrm>
            <a:off x="4625782" y="5674234"/>
            <a:ext cx="1164900" cy="274800"/>
          </a:xfrm>
          <a:prstGeom prst="lef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dk2"/>
              </a:highlight>
            </a:endParaRPr>
          </a:p>
        </p:txBody>
      </p:sp>
    </p:spTree>
    <p:extLst>
      <p:ext uri="{BB962C8B-B14F-4D97-AF65-F5344CB8AC3E}">
        <p14:creationId xmlns:p14="http://schemas.microsoft.com/office/powerpoint/2010/main" val="1447501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2999-0338-954D-9633-71DE6CB310E0}"/>
              </a:ext>
            </a:extLst>
          </p:cNvPr>
          <p:cNvSpPr>
            <a:spLocks noGrp="1"/>
          </p:cNvSpPr>
          <p:nvPr>
            <p:ph type="ctrTitle"/>
          </p:nvPr>
        </p:nvSpPr>
        <p:spPr>
          <a:xfrm>
            <a:off x="685800" y="2809527"/>
            <a:ext cx="7772400" cy="2387600"/>
          </a:xfrm>
        </p:spPr>
        <p:txBody>
          <a:bodyPr>
            <a:normAutofit fontScale="90000"/>
          </a:bodyPr>
          <a:lstStyle/>
          <a:p>
            <a:r>
              <a:rPr lang="en-US" dirty="0"/>
              <a:t>Activity: Analysis of Assessment Tasks + Debrief</a:t>
            </a:r>
          </a:p>
        </p:txBody>
      </p:sp>
    </p:spTree>
    <p:extLst>
      <p:ext uri="{BB962C8B-B14F-4D97-AF65-F5344CB8AC3E}">
        <p14:creationId xmlns:p14="http://schemas.microsoft.com/office/powerpoint/2010/main" val="1678836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prstGeom prst="rect">
            <a:avLst/>
          </a:prstGeom>
        </p:spPr>
        <p:txBody>
          <a:bodyPr lIns="91425" tIns="91425" rIns="91425" bIns="91425" anchor="t" anchorCtr="0">
            <a:noAutofit/>
          </a:bodyPr>
          <a:lstStyle/>
          <a:p>
            <a:pPr lvl="0" rtl="0">
              <a:spcBef>
                <a:spcPts val="0"/>
              </a:spcBef>
              <a:buClr>
                <a:schemeClr val="dk1"/>
              </a:buClr>
              <a:buSzPct val="39285"/>
              <a:buFont typeface="Arial"/>
              <a:buNone/>
            </a:pPr>
            <a:r>
              <a:rPr lang="en-US" sz="3000" dirty="0">
                <a:cs typeface="Lato Heavy"/>
                <a:sym typeface="Lato"/>
              </a:rPr>
              <a:t>Activity: Assessment Tasks Analysis</a:t>
            </a:r>
            <a:endParaRPr sz="3000" dirty="0">
              <a:cs typeface="Lato Heavy"/>
            </a:endParaRPr>
          </a:p>
        </p:txBody>
      </p:sp>
      <p:pic>
        <p:nvPicPr>
          <p:cNvPr id="4" name="Picture 3" descr="Screenshot of a performance expectation: 5-LS2-1 Ecosystems: Interactions, Energy, and Dynamics. This includes the overall performance expectation and supporting science and engineering practices, disciplinary core ideas, and crosscutting concept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5375" y="1082901"/>
            <a:ext cx="5813249" cy="5409973"/>
          </a:xfrm>
          <a:prstGeom prst="rect">
            <a:avLst/>
          </a:prstGeom>
          <a:ln w="12700" cmpd="sng">
            <a:noFill/>
          </a:ln>
        </p:spPr>
      </p:pic>
    </p:spTree>
    <p:extLst>
      <p:ext uri="{BB962C8B-B14F-4D97-AF65-F5344CB8AC3E}">
        <p14:creationId xmlns:p14="http://schemas.microsoft.com/office/powerpoint/2010/main" val="198033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2040-3998-5B45-80D6-C716185AE513}"/>
              </a:ext>
            </a:extLst>
          </p:cNvPr>
          <p:cNvSpPr>
            <a:spLocks noGrp="1"/>
          </p:cNvSpPr>
          <p:nvPr>
            <p:ph type="title"/>
          </p:nvPr>
        </p:nvSpPr>
        <p:spPr>
          <a:xfrm>
            <a:off x="628649" y="2551734"/>
            <a:ext cx="7886700" cy="1325563"/>
          </a:xfrm>
        </p:spPr>
        <p:txBody>
          <a:bodyPr>
            <a:normAutofit/>
          </a:bodyPr>
          <a:lstStyle/>
          <a:p>
            <a:r>
              <a:rPr lang="en-US" sz="1800" dirty="0">
                <a:solidFill>
                  <a:schemeClr val="bg1"/>
                </a:solidFill>
              </a:rPr>
              <a:t>Image of NGSS Evidence Statement</a:t>
            </a:r>
          </a:p>
        </p:txBody>
      </p:sp>
      <p:pic>
        <p:nvPicPr>
          <p:cNvPr id="4" name="Picture 3" descr="Screenshot of the table of Observable features of the student performed by the end of the grade. These are broken down into 1 Supported claims, 2 identifying scientific evidence, 3 evaluating and critiquing evidence and 4 reasoning and synthesi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0039" y="193800"/>
            <a:ext cx="8063921" cy="6470399"/>
          </a:xfrm>
          <a:prstGeom prst="rect">
            <a:avLst/>
          </a:prstGeom>
          <a:ln w="3175" cmpd="sng">
            <a:solidFill>
              <a:schemeClr val="tx1"/>
            </a:solidFill>
          </a:ln>
        </p:spPr>
      </p:pic>
    </p:spTree>
    <p:extLst>
      <p:ext uri="{BB962C8B-B14F-4D97-AF65-F5344CB8AC3E}">
        <p14:creationId xmlns:p14="http://schemas.microsoft.com/office/powerpoint/2010/main" val="245480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628650" y="564381"/>
            <a:ext cx="7886700" cy="860559"/>
          </a:xfrm>
          <a:prstGeom prst="rect">
            <a:avLst/>
          </a:prstGeom>
        </p:spPr>
        <p:txBody>
          <a:bodyPr lIns="91425" tIns="91425" rIns="91425" bIns="91425" anchor="t" anchorCtr="0">
            <a:noAutofit/>
          </a:bodyPr>
          <a:lstStyle/>
          <a:p>
            <a:pPr lvl="0" rtl="0">
              <a:spcBef>
                <a:spcPts val="0"/>
              </a:spcBef>
              <a:buClr>
                <a:schemeClr val="dk1"/>
              </a:buClr>
              <a:buSzPct val="39285"/>
              <a:buFont typeface="Arial"/>
              <a:buNone/>
            </a:pPr>
            <a:r>
              <a:rPr lang="en-US" sz="3600" dirty="0"/>
              <a:t>Activity: Assessment Task Analysis</a:t>
            </a:r>
            <a:endParaRPr lang="en" sz="3600" dirty="0"/>
          </a:p>
        </p:txBody>
      </p:sp>
      <p:sp>
        <p:nvSpPr>
          <p:cNvPr id="226" name="Shape 226"/>
          <p:cNvSpPr txBox="1">
            <a:spLocks noGrp="1"/>
          </p:cNvSpPr>
          <p:nvPr>
            <p:ph type="body" idx="1"/>
          </p:nvPr>
        </p:nvSpPr>
        <p:spPr>
          <a:xfrm>
            <a:off x="628649" y="1512001"/>
            <a:ext cx="8174691" cy="4351338"/>
          </a:xfrm>
          <a:prstGeom prst="rect">
            <a:avLst/>
          </a:prstGeom>
        </p:spPr>
        <p:txBody>
          <a:bodyPr lIns="91425" tIns="91425" rIns="91425" bIns="91425" anchor="t" anchorCtr="0">
            <a:noAutofit/>
          </a:bodyPr>
          <a:lstStyle/>
          <a:p>
            <a:pPr lvl="0" indent="-381000">
              <a:spcBef>
                <a:spcPts val="700"/>
              </a:spcBef>
              <a:buClr>
                <a:srgbClr val="262626"/>
              </a:buClr>
              <a:buSzPts val="2000"/>
              <a:buFont typeface="Lato"/>
              <a:buAutoNum type="arabicPeriod"/>
            </a:pPr>
            <a:r>
              <a:rPr lang="en-US" sz="2000" b="1" dirty="0">
                <a:solidFill>
                  <a:srgbClr val="262626"/>
                </a:solidFill>
              </a:rPr>
              <a:t>In breakout groups review and discuss</a:t>
            </a:r>
            <a:r>
              <a:rPr lang="en-US" sz="2000" dirty="0">
                <a:solidFill>
                  <a:srgbClr val="262626"/>
                </a:solidFill>
              </a:rPr>
              <a:t> the sample assessment tasks provided, all of which aim to assess the Performance Expectation. </a:t>
            </a:r>
          </a:p>
          <a:p>
            <a:pPr marL="857250" lvl="1" indent="-381000">
              <a:spcBef>
                <a:spcPts val="700"/>
              </a:spcBef>
              <a:buClr>
                <a:srgbClr val="262626"/>
              </a:buClr>
            </a:pPr>
            <a:r>
              <a:rPr lang="en-US" sz="2000" dirty="0">
                <a:solidFill>
                  <a:srgbClr val="262626"/>
                </a:solidFill>
              </a:rPr>
              <a:t>A well-designed formative assessment </a:t>
            </a:r>
            <a:r>
              <a:rPr lang="en-US" sz="2000" b="1" dirty="0">
                <a:solidFill>
                  <a:srgbClr val="262626"/>
                </a:solidFill>
              </a:rPr>
              <a:t>will focus </a:t>
            </a:r>
            <a:r>
              <a:rPr lang="en-US" sz="2000" dirty="0">
                <a:solidFill>
                  <a:srgbClr val="262626"/>
                </a:solidFill>
              </a:rPr>
              <a:t>on a small number of pieces of a Disciplinary Core Idea, Science and Engineering Practice, or Cross-cutting Concept. </a:t>
            </a:r>
            <a:endParaRPr lang="en-US" dirty="0"/>
          </a:p>
          <a:p>
            <a:pPr marL="857250" lvl="1" indent="-381000">
              <a:spcBef>
                <a:spcPts val="700"/>
              </a:spcBef>
              <a:buClr>
                <a:srgbClr val="262626"/>
              </a:buClr>
            </a:pPr>
            <a:r>
              <a:rPr lang="en-US" sz="2000" dirty="0">
                <a:solidFill>
                  <a:srgbClr val="262626"/>
                </a:solidFill>
              </a:rPr>
              <a:t>Try to identify those dimensions and see if they fit with the PE. </a:t>
            </a:r>
          </a:p>
          <a:p>
            <a:pPr lvl="0" indent="-381000">
              <a:spcBef>
                <a:spcPts val="700"/>
              </a:spcBef>
              <a:buClr>
                <a:srgbClr val="262626"/>
              </a:buClr>
              <a:buSzPts val="2000"/>
              <a:buFont typeface="Lato"/>
              <a:buAutoNum type="arabicPeriod"/>
            </a:pPr>
            <a:r>
              <a:rPr lang="en-US" sz="2000" b="1" dirty="0">
                <a:solidFill>
                  <a:srgbClr val="262626"/>
                </a:solidFill>
              </a:rPr>
              <a:t>Rate each task</a:t>
            </a:r>
            <a:r>
              <a:rPr lang="en-US" sz="2000" dirty="0">
                <a:solidFill>
                  <a:srgbClr val="262626"/>
                </a:solidFill>
              </a:rPr>
              <a:t> in terms of how well you think it assesses the three dimensions integrated in the performance expectation </a:t>
            </a:r>
            <a:br>
              <a:rPr lang="en-US" sz="2000" dirty="0">
                <a:solidFill>
                  <a:srgbClr val="262626"/>
                </a:solidFill>
              </a:rPr>
            </a:br>
            <a:r>
              <a:rPr lang="en-US" sz="2000" dirty="0">
                <a:solidFill>
                  <a:srgbClr val="262626"/>
                </a:solidFill>
              </a:rPr>
              <a:t>(1 = not at all effective, 5 = highly effective)</a:t>
            </a:r>
            <a:endParaRPr lang="en-US" dirty="0"/>
          </a:p>
          <a:p>
            <a:pPr lvl="0" indent="-355600">
              <a:spcBef>
                <a:spcPts val="700"/>
              </a:spcBef>
              <a:buClr>
                <a:srgbClr val="262626"/>
              </a:buClr>
              <a:buSzPts val="2000"/>
              <a:buFont typeface="Lato"/>
              <a:buAutoNum type="arabicPeriod"/>
            </a:pPr>
            <a:r>
              <a:rPr lang="en-US" sz="2000" b="1" dirty="0">
                <a:solidFill>
                  <a:srgbClr val="262626"/>
                </a:solidFill>
              </a:rPr>
              <a:t>Enter your ratings and explanations</a:t>
            </a:r>
            <a:r>
              <a:rPr lang="en-US" sz="2000" dirty="0">
                <a:solidFill>
                  <a:srgbClr val="262626"/>
                </a:solidFill>
              </a:rPr>
              <a:t> into this form.</a:t>
            </a:r>
          </a:p>
          <a:p>
            <a:pPr marL="914400" lvl="0" indent="457200">
              <a:spcBef>
                <a:spcPts val="700"/>
              </a:spcBef>
              <a:buNone/>
            </a:pPr>
            <a:r>
              <a:rPr lang="en-US" sz="2000" dirty="0">
                <a:solidFill>
                  <a:srgbClr val="0020FF"/>
                </a:solidFill>
              </a:rPr>
              <a:t>INSERT-YOUR-TASK-ANALYSIS -LINK-HERE</a:t>
            </a:r>
            <a:endParaRPr lang="en-US" dirty="0">
              <a:solidFill>
                <a:srgbClr val="0020FF"/>
              </a:solidFill>
            </a:endParaRPr>
          </a:p>
          <a:p>
            <a:pPr lvl="0" indent="-381000">
              <a:spcBef>
                <a:spcPts val="700"/>
              </a:spcBef>
              <a:buClr>
                <a:srgbClr val="262626"/>
              </a:buClr>
              <a:buSzPts val="2000"/>
              <a:buFont typeface="Lato"/>
              <a:buAutoNum type="arabicPeriod"/>
            </a:pPr>
            <a:r>
              <a:rPr lang="en-US" sz="2000" dirty="0">
                <a:solidFill>
                  <a:srgbClr val="262626"/>
                </a:solidFill>
              </a:rPr>
              <a:t>Prepare to </a:t>
            </a:r>
            <a:r>
              <a:rPr lang="en-US" sz="2000" b="1" dirty="0">
                <a:solidFill>
                  <a:srgbClr val="262626"/>
                </a:solidFill>
              </a:rPr>
              <a:t>share your process, thoughts, and criteria</a:t>
            </a:r>
            <a:r>
              <a:rPr lang="en-US" sz="2000" dirty="0">
                <a:solidFill>
                  <a:srgbClr val="262626"/>
                </a:solidFill>
              </a:rPr>
              <a:t> you applied </a:t>
            </a:r>
          </a:p>
          <a:p>
            <a:pPr marL="450850" lvl="0" indent="-385763">
              <a:spcBef>
                <a:spcPts val="0"/>
              </a:spcBef>
              <a:buClr>
                <a:srgbClr val="262626"/>
              </a:buClr>
              <a:buSzPts val="2000"/>
              <a:buNone/>
            </a:pPr>
            <a:r>
              <a:rPr lang="en-US" sz="2000" dirty="0">
                <a:solidFill>
                  <a:srgbClr val="262626"/>
                </a:solidFill>
              </a:rPr>
              <a:t>        for rankings with the whole group. </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prstGeom prst="rect">
            <a:avLst/>
          </a:prstGeom>
        </p:spPr>
        <p:txBody>
          <a:bodyPr lIns="91425" tIns="91425" rIns="91425" bIns="91425" anchor="t" anchorCtr="0">
            <a:noAutofit/>
          </a:bodyPr>
          <a:lstStyle/>
          <a:p>
            <a:pPr lvl="0" rtl="0">
              <a:spcBef>
                <a:spcPts val="0"/>
              </a:spcBef>
              <a:buClr>
                <a:schemeClr val="dk1"/>
              </a:buClr>
              <a:buSzPct val="39285"/>
              <a:buFont typeface="Arial"/>
              <a:buNone/>
            </a:pPr>
            <a:r>
              <a:rPr lang="en-US" sz="4000" b="1" dirty="0">
                <a:cs typeface="Lato Heavy"/>
                <a:sym typeface="Lato"/>
              </a:rPr>
              <a:t>Whole Group Discussion: </a:t>
            </a:r>
            <a:br>
              <a:rPr lang="en-US" sz="4000" b="1" dirty="0">
                <a:cs typeface="Lato Heavy"/>
                <a:sym typeface="Lato"/>
              </a:rPr>
            </a:br>
            <a:r>
              <a:rPr lang="en-US" sz="4000" b="1" dirty="0">
                <a:cs typeface="Lato Heavy"/>
                <a:sym typeface="Lato"/>
              </a:rPr>
              <a:t>Assessment Task Analysis</a:t>
            </a:r>
            <a:endParaRPr lang="en" sz="4000" b="1" dirty="0">
              <a:cs typeface="Lato Heavy"/>
              <a:sym typeface="Lato"/>
            </a:endParaRPr>
          </a:p>
        </p:txBody>
      </p:sp>
      <p:sp>
        <p:nvSpPr>
          <p:cNvPr id="232" name="Shape 232"/>
          <p:cNvSpPr txBox="1">
            <a:spLocks noGrp="1"/>
          </p:cNvSpPr>
          <p:nvPr>
            <p:ph type="body" idx="1"/>
          </p:nvPr>
        </p:nvSpPr>
        <p:spPr>
          <a:xfrm>
            <a:off x="628650" y="2334637"/>
            <a:ext cx="7886700" cy="3842325"/>
          </a:xfrm>
          <a:prstGeom prst="rect">
            <a:avLst/>
          </a:prstGeom>
        </p:spPr>
        <p:txBody>
          <a:bodyPr lIns="91425" tIns="91425" rIns="91425" bIns="91425" anchor="t" anchorCtr="0">
            <a:noAutofit/>
          </a:bodyPr>
          <a:lstStyle/>
          <a:p>
            <a:pPr marL="0" lvl="0" indent="0" algn="ctr">
              <a:spcBef>
                <a:spcPts val="700"/>
              </a:spcBef>
              <a:buSzPts val="1571"/>
              <a:buNone/>
            </a:pPr>
            <a:r>
              <a:rPr lang="en-US" sz="4000" dirty="0"/>
              <a:t>How did our ratings compare? (review the data)</a:t>
            </a:r>
          </a:p>
          <a:p>
            <a:pPr marL="0" lvl="0" indent="0" algn="ctr">
              <a:buSzPts val="1571"/>
              <a:buNone/>
            </a:pPr>
            <a:endParaRPr lang="en-US" sz="4000" dirty="0"/>
          </a:p>
          <a:p>
            <a:pPr marL="0" lvl="0" indent="0" algn="ctr">
              <a:buSzPts val="1571"/>
              <a:buNone/>
            </a:pPr>
            <a:r>
              <a:rPr lang="en-US" sz="4000" dirty="0"/>
              <a:t>What are some criteria for deciding when a task is 3D?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68B99C-5822-8044-815C-24BB3D11A73A}"/>
              </a:ext>
            </a:extLst>
          </p:cNvPr>
          <p:cNvSpPr>
            <a:spLocks noGrp="1"/>
          </p:cNvSpPr>
          <p:nvPr>
            <p:ph type="ctrTitle"/>
          </p:nvPr>
        </p:nvSpPr>
        <p:spPr>
          <a:xfrm>
            <a:off x="685800" y="2816412"/>
            <a:ext cx="7772400" cy="2387600"/>
          </a:xfrm>
        </p:spPr>
        <p:txBody>
          <a:bodyPr>
            <a:normAutofit/>
          </a:bodyPr>
          <a:lstStyle/>
          <a:p>
            <a:r>
              <a:rPr lang="en-US" dirty="0">
                <a:solidFill>
                  <a:srgbClr val="FFFFFF"/>
                </a:solidFill>
              </a:rPr>
              <a:t>Steps to Designing </a:t>
            </a:r>
            <a:br>
              <a:rPr lang="en-US" dirty="0">
                <a:solidFill>
                  <a:srgbClr val="FFFFFF"/>
                </a:solidFill>
              </a:rPr>
            </a:br>
            <a:r>
              <a:rPr lang="en-US" dirty="0">
                <a:solidFill>
                  <a:srgbClr val="FFFFFF"/>
                </a:solidFill>
              </a:rPr>
              <a:t>3D Assessments</a:t>
            </a:r>
            <a:endParaRPr lang="en-US" dirty="0"/>
          </a:p>
        </p:txBody>
      </p:sp>
    </p:spTree>
    <p:extLst>
      <p:ext uri="{BB962C8B-B14F-4D97-AF65-F5344CB8AC3E}">
        <p14:creationId xmlns:p14="http://schemas.microsoft.com/office/powerpoint/2010/main" val="1618899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sz="2800" dirty="0">
                <a:cs typeface="Lato Heavy"/>
                <a:sym typeface="Lato"/>
              </a:rPr>
              <a:t>S</a:t>
            </a:r>
            <a:r>
              <a:rPr lang="en-US" sz="2800" dirty="0" err="1">
                <a:cs typeface="Lato Heavy"/>
                <a:sym typeface="Lato"/>
              </a:rPr>
              <a:t>teps</a:t>
            </a:r>
            <a:r>
              <a:rPr lang="en-US" sz="2800" dirty="0">
                <a:cs typeface="Lato Heavy"/>
                <a:sym typeface="Lato"/>
              </a:rPr>
              <a:t> to Designing (Adapting) 3D Assessments</a:t>
            </a:r>
            <a:endParaRPr lang="en" sz="2800" dirty="0">
              <a:cs typeface="Lato Heavy"/>
              <a:sym typeface="Lato"/>
            </a:endParaRPr>
          </a:p>
        </p:txBody>
      </p:sp>
      <p:sp>
        <p:nvSpPr>
          <p:cNvPr id="238" name="Shape 238"/>
          <p:cNvSpPr txBox="1">
            <a:spLocks noGrp="1"/>
          </p:cNvSpPr>
          <p:nvPr>
            <p:ph type="body" idx="1"/>
          </p:nvPr>
        </p:nvSpPr>
        <p:spPr>
          <a:xfrm>
            <a:off x="628650" y="2062619"/>
            <a:ext cx="7886700" cy="3665003"/>
          </a:xfrm>
          <a:prstGeom prst="rect">
            <a:avLst/>
          </a:prstGeom>
        </p:spPr>
        <p:txBody>
          <a:bodyPr lIns="91425" tIns="91425" rIns="91425" bIns="91425" anchor="t" anchorCtr="0">
            <a:noAutofit/>
          </a:bodyPr>
          <a:lstStyle/>
          <a:p>
            <a:pPr lvl="0" indent="-355600">
              <a:lnSpc>
                <a:spcPct val="100000"/>
              </a:lnSpc>
              <a:spcBef>
                <a:spcPts val="0"/>
              </a:spcBef>
              <a:buSzPts val="2000"/>
              <a:buChar char="❏"/>
            </a:pPr>
            <a:r>
              <a:rPr lang="en-US" sz="2200" b="1" dirty="0">
                <a:solidFill>
                  <a:schemeClr val="dk1"/>
                </a:solidFill>
              </a:rPr>
              <a:t>Step 1: Define what you will assess </a:t>
            </a:r>
            <a:r>
              <a:rPr lang="en-US" sz="2200" dirty="0">
                <a:solidFill>
                  <a:schemeClr val="dk1"/>
                </a:solidFill>
              </a:rPr>
              <a:t>by analyzing relevant sections of A Framework for K-12 Science Education and NGSS and then crafting 3D learning performances (claims).</a:t>
            </a:r>
            <a:endParaRPr lang="en-US" sz="2200" dirty="0"/>
          </a:p>
          <a:p>
            <a:pPr lvl="0" indent="-355600">
              <a:lnSpc>
                <a:spcPct val="100000"/>
              </a:lnSpc>
              <a:spcBef>
                <a:spcPts val="0"/>
              </a:spcBef>
              <a:buSzPts val="2000"/>
              <a:buChar char="❏"/>
            </a:pPr>
            <a:r>
              <a:rPr lang="en-US" sz="2200" b="1" dirty="0">
                <a:solidFill>
                  <a:schemeClr val="dk1"/>
                </a:solidFill>
              </a:rPr>
              <a:t>Step 2: Brainstorm Possible Scenarios </a:t>
            </a:r>
            <a:r>
              <a:rPr lang="en-US" sz="2200" dirty="0">
                <a:solidFill>
                  <a:schemeClr val="dk1"/>
                </a:solidFill>
              </a:rPr>
              <a:t>for Eliciting Student Understanding. </a:t>
            </a:r>
            <a:endParaRPr lang="en-US" sz="2200" dirty="0"/>
          </a:p>
          <a:p>
            <a:pPr lvl="0" indent="-355600">
              <a:lnSpc>
                <a:spcPct val="100000"/>
              </a:lnSpc>
              <a:spcBef>
                <a:spcPts val="0"/>
              </a:spcBef>
              <a:buSzPts val="2000"/>
              <a:buChar char="❏"/>
            </a:pPr>
            <a:r>
              <a:rPr lang="en-US" sz="2200" b="1" dirty="0"/>
              <a:t>Step 3: Write a Range of Student Questions </a:t>
            </a:r>
            <a:r>
              <a:rPr lang="en-US" sz="2200" dirty="0"/>
              <a:t>using Task Formats for Practices and Prompts for Crosscutting Concepts to construct questions to engage students with the scenario. </a:t>
            </a:r>
          </a:p>
          <a:p>
            <a:pPr lvl="0" indent="-355600">
              <a:lnSpc>
                <a:spcPct val="100000"/>
              </a:lnSpc>
              <a:spcBef>
                <a:spcPts val="0"/>
              </a:spcBef>
              <a:buSzPts val="2000"/>
              <a:buChar char="❏"/>
            </a:pPr>
            <a:r>
              <a:rPr lang="en-US" sz="2200" b="1" dirty="0">
                <a:solidFill>
                  <a:schemeClr val="dk1"/>
                </a:solidFill>
              </a:rPr>
              <a:t>Step 4: Imagine the Range of Possible Student Responses </a:t>
            </a:r>
            <a:r>
              <a:rPr lang="en-US" sz="2200" dirty="0">
                <a:solidFill>
                  <a:schemeClr val="dk1"/>
                </a:solidFill>
              </a:rPr>
              <a:t>to the Questions. </a:t>
            </a:r>
            <a:endParaRPr lang="en-US" sz="2200" dirty="0"/>
          </a:p>
          <a:p>
            <a:pPr lvl="0" indent="-355600">
              <a:lnSpc>
                <a:spcPct val="100000"/>
              </a:lnSpc>
              <a:spcBef>
                <a:spcPts val="0"/>
              </a:spcBef>
              <a:buSzPts val="2000"/>
              <a:buChar char="❏"/>
            </a:pPr>
            <a:r>
              <a:rPr lang="en-US" sz="2200" b="1" dirty="0">
                <a:solidFill>
                  <a:schemeClr val="dk1"/>
                </a:solidFill>
              </a:rPr>
              <a:t>Step 5: Share, Review, and Revise. </a:t>
            </a:r>
            <a:endParaRPr lang="en-US" sz="2200" dirty="0"/>
          </a:p>
        </p:txBody>
      </p:sp>
      <p:pic>
        <p:nvPicPr>
          <p:cNvPr id="239" name="Shape 239" descr="Graphic from STEM Teaching Tool 29 showing the flow of steps to designing (adapting) 3D assessments which are, from left to right: claims, scenarios, questions (using task formats), and hypothetical/actual student responses."/>
          <p:cNvPicPr preferRelativeResize="0"/>
          <p:nvPr/>
        </p:nvPicPr>
        <p:blipFill>
          <a:blip r:embed="rId3">
            <a:alphaModFix/>
          </a:blip>
          <a:stretch>
            <a:fillRect/>
          </a:stretch>
        </p:blipFill>
        <p:spPr>
          <a:xfrm>
            <a:off x="1185858" y="997858"/>
            <a:ext cx="6772275" cy="990600"/>
          </a:xfrm>
          <a:prstGeom prst="rect">
            <a:avLst/>
          </a:prstGeom>
          <a:noFill/>
          <a:ln>
            <a:noFill/>
          </a:ln>
        </p:spPr>
      </p:pic>
      <p:sp>
        <p:nvSpPr>
          <p:cNvPr id="2" name="Google Shape;286;p47" descr="Arrow pointing at &quot;step 3: write a range of student questions using task formats for practices and prompts for crosscutting concepts to construct questions to engage students with the scenario&quot;">
            <a:extLst>
              <a:ext uri="{FF2B5EF4-FFF2-40B4-BE49-F238E27FC236}">
                <a16:creationId xmlns:a16="http://schemas.microsoft.com/office/drawing/2014/main" id="{F4963CAB-3577-B168-5CDF-60500E4B2417}"/>
              </a:ext>
            </a:extLst>
          </p:cNvPr>
          <p:cNvSpPr/>
          <p:nvPr/>
        </p:nvSpPr>
        <p:spPr>
          <a:xfrm rot="-10798409">
            <a:off x="465731" y="4117332"/>
            <a:ext cx="648300" cy="475800"/>
          </a:xfrm>
          <a:prstGeom prst="lef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dk2"/>
              </a:highlight>
            </a:endParaRPr>
          </a:p>
        </p:txBody>
      </p:sp>
    </p:spTree>
    <p:extLst>
      <p:ext uri="{BB962C8B-B14F-4D97-AF65-F5344CB8AC3E}">
        <p14:creationId xmlns:p14="http://schemas.microsoft.com/office/powerpoint/2010/main" val="143914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0054D9-E024-AF4C-8BB3-710285EBEF38}"/>
              </a:ext>
            </a:extLst>
          </p:cNvPr>
          <p:cNvSpPr>
            <a:spLocks noGrp="1"/>
          </p:cNvSpPr>
          <p:nvPr>
            <p:ph type="title"/>
          </p:nvPr>
        </p:nvSpPr>
        <p:spPr>
          <a:xfrm>
            <a:off x="628650" y="0"/>
            <a:ext cx="7886700" cy="1325563"/>
          </a:xfrm>
        </p:spPr>
        <p:txBody>
          <a:bodyPr/>
          <a:lstStyle/>
          <a:p>
            <a:r>
              <a:rPr lang="en-US" dirty="0"/>
              <a:t>Overview of the Session</a:t>
            </a:r>
          </a:p>
        </p:txBody>
      </p:sp>
      <p:sp>
        <p:nvSpPr>
          <p:cNvPr id="4" name="Text Placeholder 3">
            <a:extLst>
              <a:ext uri="{FF2B5EF4-FFF2-40B4-BE49-F238E27FC236}">
                <a16:creationId xmlns:a16="http://schemas.microsoft.com/office/drawing/2014/main" id="{403E581A-4AD4-0445-8866-3921F65F224B}"/>
              </a:ext>
            </a:extLst>
          </p:cNvPr>
          <p:cNvSpPr>
            <a:spLocks noGrp="1"/>
          </p:cNvSpPr>
          <p:nvPr>
            <p:ph type="body" idx="1"/>
          </p:nvPr>
        </p:nvSpPr>
        <p:spPr>
          <a:xfrm>
            <a:off x="628650" y="1113183"/>
            <a:ext cx="7886700" cy="5063780"/>
          </a:xfrm>
        </p:spPr>
        <p:txBody>
          <a:bodyPr>
            <a:normAutofit/>
          </a:bodyPr>
          <a:lstStyle/>
          <a:p>
            <a:pPr marL="457200" lvl="0" indent="-381000" algn="l" rtl="0">
              <a:lnSpc>
                <a:spcPct val="115000"/>
              </a:lnSpc>
              <a:spcBef>
                <a:spcPts val="0"/>
              </a:spcBef>
              <a:spcAft>
                <a:spcPts val="0"/>
              </a:spcAft>
              <a:buClr>
                <a:srgbClr val="000000"/>
              </a:buClr>
              <a:buSzPts val="2400"/>
              <a:buFont typeface="Lato"/>
              <a:buAutoNum type="arabicPeriod"/>
            </a:pPr>
            <a:r>
              <a:rPr lang="en-US" sz="2800" dirty="0">
                <a:solidFill>
                  <a:srgbClr val="000000"/>
                </a:solidFill>
                <a:latin typeface="Lato"/>
                <a:ea typeface="Lato"/>
                <a:cs typeface="Lato"/>
                <a:sym typeface="Lato"/>
              </a:rPr>
              <a:t>Develop a shared understanding of the 3D Assessment Design Challenge</a:t>
            </a:r>
            <a:endParaRPr lang="en-US" sz="2800" dirty="0"/>
          </a:p>
          <a:p>
            <a:pPr marL="457200" lvl="0" indent="-381000" algn="l" rtl="0">
              <a:lnSpc>
                <a:spcPct val="115000"/>
              </a:lnSpc>
              <a:spcBef>
                <a:spcPts val="0"/>
              </a:spcBef>
              <a:spcAft>
                <a:spcPts val="0"/>
              </a:spcAft>
              <a:buClr>
                <a:srgbClr val="000000"/>
              </a:buClr>
              <a:buSzPts val="2400"/>
              <a:buFont typeface="Lato"/>
              <a:buAutoNum type="arabicPeriod"/>
            </a:pPr>
            <a:r>
              <a:rPr lang="en-US" sz="2800" dirty="0">
                <a:solidFill>
                  <a:srgbClr val="000000"/>
                </a:solidFill>
                <a:latin typeface="Lato"/>
                <a:ea typeface="Lato"/>
                <a:cs typeface="Lato"/>
                <a:sym typeface="Lato"/>
              </a:rPr>
              <a:t>Analyze assessment tasks for “3D-ness”</a:t>
            </a:r>
          </a:p>
          <a:p>
            <a:pPr marL="457200" lvl="0" indent="-381000" algn="l" rtl="0">
              <a:lnSpc>
                <a:spcPct val="115000"/>
              </a:lnSpc>
              <a:spcBef>
                <a:spcPts val="0"/>
              </a:spcBef>
              <a:spcAft>
                <a:spcPts val="0"/>
              </a:spcAft>
              <a:buClr>
                <a:srgbClr val="000000"/>
              </a:buClr>
              <a:buSzPts val="2400"/>
              <a:buFont typeface="Lato"/>
              <a:buAutoNum type="arabicPeriod"/>
            </a:pPr>
            <a:r>
              <a:rPr lang="en-US" sz="2800" dirty="0">
                <a:solidFill>
                  <a:srgbClr val="000000"/>
                </a:solidFill>
                <a:latin typeface="Lato"/>
                <a:ea typeface="Lato"/>
                <a:cs typeface="Lato"/>
                <a:sym typeface="Lato"/>
              </a:rPr>
              <a:t>Explore tools for designing 3D assessments</a:t>
            </a:r>
          </a:p>
          <a:p>
            <a:pPr marL="858838" lvl="5" indent="-387350" algn="l" rtl="0">
              <a:lnSpc>
                <a:spcPct val="115000"/>
              </a:lnSpc>
              <a:spcBef>
                <a:spcPts val="0"/>
              </a:spcBef>
              <a:spcAft>
                <a:spcPts val="0"/>
              </a:spcAft>
              <a:buSzPts val="2400"/>
              <a:buChar char="•"/>
            </a:pPr>
            <a:r>
              <a:rPr lang="en-US" sz="2400" u="sng" dirty="0">
                <a:solidFill>
                  <a:srgbClr val="0020FF"/>
                </a:solidFill>
                <a:latin typeface="Lato"/>
                <a:ea typeface="Lato"/>
                <a:cs typeface="Lato"/>
                <a:sym typeface="Lato"/>
                <a:hlinkClick r:id="rId3">
                  <a:extLst>
                    <a:ext uri="{A12FA001-AC4F-418D-AE19-62706E023703}">
                      <ahyp:hlinkClr xmlns:ahyp="http://schemas.microsoft.com/office/drawing/2018/hyperlinkcolor" val="tx"/>
                    </a:ext>
                  </a:extLst>
                </a:hlinkClick>
              </a:rPr>
              <a:t>Task Formats for Science &amp; Engineering Practices</a:t>
            </a:r>
            <a:endParaRPr lang="en-US" sz="2400" dirty="0">
              <a:solidFill>
                <a:srgbClr val="0020FF"/>
              </a:solidFill>
              <a:latin typeface="Lato"/>
              <a:ea typeface="Lato"/>
              <a:cs typeface="Lato"/>
              <a:sym typeface="Lato"/>
            </a:endParaRPr>
          </a:p>
          <a:p>
            <a:pPr marL="858838" lvl="5" indent="-387350" algn="l" rtl="0">
              <a:lnSpc>
                <a:spcPct val="115000"/>
              </a:lnSpc>
              <a:spcBef>
                <a:spcPts val="0"/>
              </a:spcBef>
              <a:spcAft>
                <a:spcPts val="0"/>
              </a:spcAft>
              <a:buSzPts val="2400"/>
              <a:buChar char="•"/>
            </a:pPr>
            <a:r>
              <a:rPr lang="en-US" sz="2400" u="sng" dirty="0">
                <a:solidFill>
                  <a:srgbClr val="0020FF"/>
                </a:solidFill>
                <a:latin typeface="Lato"/>
                <a:ea typeface="Lato"/>
                <a:cs typeface="Lato"/>
                <a:sym typeface="Lato"/>
                <a:hlinkClick r:id="rId4">
                  <a:extLst>
                    <a:ext uri="{A12FA001-AC4F-418D-AE19-62706E023703}">
                      <ahyp:hlinkClr xmlns:ahyp="http://schemas.microsoft.com/office/drawing/2018/hyperlinkcolor" val="tx"/>
                    </a:ext>
                  </a:extLst>
                </a:hlinkClick>
              </a:rPr>
              <a:t>Prompts for Cross-cutting Concepts</a:t>
            </a:r>
            <a:endParaRPr lang="en-US" sz="2400" dirty="0">
              <a:solidFill>
                <a:srgbClr val="0020FF"/>
              </a:solidFill>
              <a:latin typeface="Lato"/>
              <a:ea typeface="Lato"/>
              <a:cs typeface="Lato"/>
              <a:sym typeface="Lato"/>
            </a:endParaRPr>
          </a:p>
          <a:p>
            <a:pPr marL="858838" lvl="5" indent="-387350" algn="l" rtl="0">
              <a:lnSpc>
                <a:spcPct val="115000"/>
              </a:lnSpc>
              <a:spcBef>
                <a:spcPts val="0"/>
              </a:spcBef>
              <a:spcAft>
                <a:spcPts val="0"/>
              </a:spcAft>
              <a:buSzPts val="2400"/>
              <a:buChar char="•"/>
            </a:pPr>
            <a:r>
              <a:rPr lang="en-US" sz="2400" u="sng" dirty="0">
                <a:solidFill>
                  <a:srgbClr val="0020FF"/>
                </a:solidFill>
                <a:latin typeface="Lato"/>
                <a:ea typeface="Lato"/>
                <a:cs typeface="Lato"/>
                <a:sym typeface="Lato"/>
                <a:hlinkClick r:id="rId5">
                  <a:extLst>
                    <a:ext uri="{A12FA001-AC4F-418D-AE19-62706E023703}">
                      <ahyp:hlinkClr xmlns:ahyp="http://schemas.microsoft.com/office/drawing/2018/hyperlinkcolor" val="tx"/>
                    </a:ext>
                  </a:extLst>
                </a:hlinkClick>
              </a:rPr>
              <a:t>STEM Teaching Tool 33</a:t>
            </a:r>
            <a:endParaRPr lang="en-US" sz="2400" dirty="0">
              <a:solidFill>
                <a:srgbClr val="0020FF"/>
              </a:solidFill>
              <a:latin typeface="Lato"/>
              <a:ea typeface="Lato"/>
              <a:cs typeface="Lato"/>
              <a:sym typeface="Lato"/>
            </a:endParaRPr>
          </a:p>
          <a:p>
            <a:pPr marL="858837" lvl="5" indent="-387350" algn="l" rtl="0">
              <a:lnSpc>
                <a:spcPct val="115000"/>
              </a:lnSpc>
              <a:spcBef>
                <a:spcPts val="0"/>
              </a:spcBef>
              <a:spcAft>
                <a:spcPts val="0"/>
              </a:spcAft>
              <a:buSzPts val="2400"/>
              <a:buChar char="•"/>
            </a:pPr>
            <a:r>
              <a:rPr lang="en-US" sz="2400" dirty="0">
                <a:solidFill>
                  <a:srgbClr val="000000"/>
                </a:solidFill>
                <a:latin typeface="Lato"/>
                <a:ea typeface="Lato"/>
                <a:cs typeface="Lato"/>
                <a:sym typeface="Lato"/>
              </a:rPr>
              <a:t>Other STEM Teaching Tools: </a:t>
            </a:r>
            <a:r>
              <a:rPr lang="en-US" sz="2400" u="sng" dirty="0">
                <a:solidFill>
                  <a:srgbClr val="0020FF"/>
                </a:solidFill>
                <a:latin typeface="Lato"/>
                <a:ea typeface="Lato"/>
                <a:cs typeface="Lato"/>
                <a:sym typeface="Lato"/>
                <a:hlinkClick r:id="rId6">
                  <a:extLst>
                    <a:ext uri="{A12FA001-AC4F-418D-AE19-62706E023703}">
                      <ahyp:hlinkClr xmlns:ahyp="http://schemas.microsoft.com/office/drawing/2018/hyperlinkcolor" val="tx"/>
                    </a:ext>
                  </a:extLst>
                </a:hlinkClick>
              </a:rPr>
              <a:t>#26</a:t>
            </a:r>
            <a:r>
              <a:rPr lang="en-US" sz="2400" dirty="0">
                <a:solidFill>
                  <a:srgbClr val="0020FF"/>
                </a:solidFill>
                <a:latin typeface="Lato"/>
                <a:ea typeface="Lato"/>
                <a:cs typeface="Lato"/>
                <a:sym typeface="Lato"/>
              </a:rPr>
              <a:t> </a:t>
            </a:r>
            <a:r>
              <a:rPr lang="en-US" sz="2400" dirty="0">
                <a:solidFill>
                  <a:srgbClr val="000000"/>
                </a:solidFill>
                <a:latin typeface="Lato"/>
                <a:ea typeface="Lato"/>
                <a:cs typeface="Lato"/>
                <a:sym typeface="Lato"/>
              </a:rPr>
              <a:t>and</a:t>
            </a:r>
            <a:r>
              <a:rPr lang="en-US" sz="2400" dirty="0">
                <a:solidFill>
                  <a:srgbClr val="0020FF"/>
                </a:solidFill>
                <a:latin typeface="Lato"/>
                <a:ea typeface="Lato"/>
                <a:cs typeface="Lato"/>
                <a:sym typeface="Lato"/>
              </a:rPr>
              <a:t> </a:t>
            </a:r>
            <a:r>
              <a:rPr lang="en-US" sz="2400" u="sng" dirty="0">
                <a:solidFill>
                  <a:srgbClr val="0020FF"/>
                </a:solidFill>
                <a:latin typeface="Lato"/>
                <a:ea typeface="Lato"/>
                <a:cs typeface="Lato"/>
                <a:sym typeface="Lato"/>
                <a:hlinkClick r:id="rId7">
                  <a:extLst>
                    <a:ext uri="{A12FA001-AC4F-418D-AE19-62706E023703}">
                      <ahyp:hlinkClr xmlns:ahyp="http://schemas.microsoft.com/office/drawing/2018/hyperlinkcolor" val="tx"/>
                    </a:ext>
                  </a:extLst>
                </a:hlinkClick>
              </a:rPr>
              <a:t>#29</a:t>
            </a:r>
            <a:endParaRPr lang="en-US" sz="2400" dirty="0">
              <a:solidFill>
                <a:srgbClr val="0020FF"/>
              </a:solidFill>
              <a:latin typeface="Lato"/>
              <a:ea typeface="Lato"/>
              <a:cs typeface="Lato"/>
              <a:sym typeface="Lato"/>
            </a:endParaRPr>
          </a:p>
          <a:p>
            <a:pPr marL="457200" lvl="0" indent="-381000" algn="l" rtl="0">
              <a:lnSpc>
                <a:spcPct val="115000"/>
              </a:lnSpc>
              <a:spcBef>
                <a:spcPts val="0"/>
              </a:spcBef>
              <a:spcAft>
                <a:spcPts val="0"/>
              </a:spcAft>
              <a:buClr>
                <a:srgbClr val="000000"/>
              </a:buClr>
              <a:buSzPts val="2400"/>
              <a:buFont typeface="Lato"/>
              <a:buAutoNum type="arabicPeriod"/>
            </a:pPr>
            <a:r>
              <a:rPr lang="en-US" sz="2400" dirty="0">
                <a:solidFill>
                  <a:srgbClr val="000000"/>
                </a:solidFill>
                <a:latin typeface="Lato"/>
                <a:ea typeface="Lato"/>
                <a:cs typeface="Lato"/>
                <a:sym typeface="Lato"/>
              </a:rPr>
              <a:t>Adapt an existing task for “3D-ness” and </a:t>
            </a:r>
            <a:br>
              <a:rPr lang="en-US" sz="2400" dirty="0">
                <a:solidFill>
                  <a:srgbClr val="000000"/>
                </a:solidFill>
                <a:latin typeface="Lato"/>
                <a:ea typeface="Lato"/>
                <a:cs typeface="Lato"/>
                <a:sym typeface="Lato"/>
              </a:rPr>
            </a:br>
            <a:r>
              <a:rPr lang="en-US" sz="2400" dirty="0">
                <a:solidFill>
                  <a:srgbClr val="000000"/>
                </a:solidFill>
                <a:latin typeface="Lato"/>
                <a:ea typeface="Lato"/>
                <a:cs typeface="Lato"/>
                <a:sym typeface="Lato"/>
              </a:rPr>
              <a:t>accessibility</a:t>
            </a:r>
            <a:endParaRPr lang="en-US" sz="2400" dirty="0"/>
          </a:p>
          <a:p>
            <a:pPr marL="457200" lvl="0" indent="-381000" algn="l" rtl="0">
              <a:lnSpc>
                <a:spcPct val="115000"/>
              </a:lnSpc>
              <a:spcBef>
                <a:spcPts val="0"/>
              </a:spcBef>
              <a:spcAft>
                <a:spcPts val="0"/>
              </a:spcAft>
              <a:buClr>
                <a:srgbClr val="000000"/>
              </a:buClr>
              <a:buSzPts val="2400"/>
              <a:buFont typeface="Lato"/>
              <a:buAutoNum type="arabicPeriod"/>
            </a:pPr>
            <a:endParaRPr lang="en-US" sz="2800" dirty="0"/>
          </a:p>
        </p:txBody>
      </p:sp>
    </p:spTree>
    <p:extLst>
      <p:ext uri="{BB962C8B-B14F-4D97-AF65-F5344CB8AC3E}">
        <p14:creationId xmlns:p14="http://schemas.microsoft.com/office/powerpoint/2010/main" val="1379175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5AB7C-864B-39EE-5C93-12D950D56BA3}"/>
              </a:ext>
            </a:extLst>
          </p:cNvPr>
          <p:cNvSpPr>
            <a:spLocks noGrp="1"/>
          </p:cNvSpPr>
          <p:nvPr>
            <p:ph type="title"/>
          </p:nvPr>
        </p:nvSpPr>
        <p:spPr>
          <a:xfrm>
            <a:off x="628647" y="5532437"/>
            <a:ext cx="7886700" cy="1325563"/>
          </a:xfrm>
        </p:spPr>
        <p:txBody>
          <a:bodyPr>
            <a:normAutofit/>
          </a:bodyPr>
          <a:lstStyle/>
          <a:p>
            <a:r>
              <a:rPr lang="en-US" sz="2800" b="1" u="sng" dirty="0">
                <a:solidFill>
                  <a:srgbClr val="0020FF"/>
                </a:solidFill>
                <a:hlinkClick r:id="rId3">
                  <a:extLst>
                    <a:ext uri="{A12FA001-AC4F-418D-AE19-62706E023703}">
                      <ahyp:hlinkClr xmlns:ahyp="http://schemas.microsoft.com/office/drawing/2018/hyperlinkcolor" val="tx"/>
                    </a:ext>
                  </a:extLst>
                </a:hlinkClick>
              </a:rPr>
              <a:t>stemteachingtools.org/pd</a:t>
            </a:r>
            <a:r>
              <a:rPr lang="en-US" sz="2800" b="1" u="sng" dirty="0">
                <a:solidFill>
                  <a:srgbClr val="0020FF"/>
                </a:solidFill>
                <a:hlinkClick r:id="rId4">
                  <a:extLst>
                    <a:ext uri="{A12FA001-AC4F-418D-AE19-62706E023703}">
                      <ahyp:hlinkClr xmlns:ahyp="http://schemas.microsoft.com/office/drawing/2018/hyperlinkcolor" val="tx"/>
                    </a:ext>
                  </a:extLst>
                </a:hlinkClick>
              </a:rPr>
              <a:t>/SessionD</a:t>
            </a:r>
            <a:r>
              <a:rPr lang="en-US" sz="2800" b="1" dirty="0">
                <a:solidFill>
                  <a:srgbClr val="0020FF"/>
                </a:solidFill>
              </a:rPr>
              <a:t> </a:t>
            </a:r>
          </a:p>
        </p:txBody>
      </p:sp>
      <p:pic>
        <p:nvPicPr>
          <p:cNvPr id="5" name="Google Shape;292;p48" descr="Header image for the resource &quot;ACESSE Resource D: How to craft 3D classroom science assessments&quot;">
            <a:extLst>
              <a:ext uri="{FF2B5EF4-FFF2-40B4-BE49-F238E27FC236}">
                <a16:creationId xmlns:a16="http://schemas.microsoft.com/office/drawing/2014/main" id="{F37A3330-2F1E-FBA5-24DC-5AD845FEF3DD}"/>
              </a:ext>
            </a:extLst>
          </p:cNvPr>
          <p:cNvPicPr preferRelativeResize="0"/>
          <p:nvPr/>
        </p:nvPicPr>
        <p:blipFill>
          <a:blip r:embed="rId5">
            <a:alphaModFix/>
          </a:blip>
          <a:stretch>
            <a:fillRect/>
          </a:stretch>
        </p:blipFill>
        <p:spPr>
          <a:xfrm>
            <a:off x="619994" y="313765"/>
            <a:ext cx="7946101" cy="5567082"/>
          </a:xfrm>
          <a:prstGeom prst="rect">
            <a:avLst/>
          </a:prstGeom>
          <a:noFill/>
          <a:ln>
            <a:noFill/>
          </a:ln>
        </p:spPr>
      </p:pic>
    </p:spTree>
    <p:extLst>
      <p:ext uri="{BB962C8B-B14F-4D97-AF65-F5344CB8AC3E}">
        <p14:creationId xmlns:p14="http://schemas.microsoft.com/office/powerpoint/2010/main" val="3346690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5449A-E964-DF41-950A-927E460C5E76}"/>
              </a:ext>
            </a:extLst>
          </p:cNvPr>
          <p:cNvSpPr>
            <a:spLocks noGrp="1"/>
          </p:cNvSpPr>
          <p:nvPr>
            <p:ph type="ctrTitle"/>
          </p:nvPr>
        </p:nvSpPr>
        <p:spPr>
          <a:xfrm>
            <a:off x="685800" y="2669577"/>
            <a:ext cx="7772400" cy="2387600"/>
          </a:xfrm>
        </p:spPr>
        <p:txBody>
          <a:bodyPr>
            <a:normAutofit fontScale="90000"/>
          </a:bodyPr>
          <a:lstStyle/>
          <a:p>
            <a:r>
              <a:rPr lang="en-US" dirty="0"/>
              <a:t>Tools to Support Assessment Item Development or Adaptation</a:t>
            </a:r>
          </a:p>
        </p:txBody>
      </p:sp>
    </p:spTree>
    <p:extLst>
      <p:ext uri="{BB962C8B-B14F-4D97-AF65-F5344CB8AC3E}">
        <p14:creationId xmlns:p14="http://schemas.microsoft.com/office/powerpoint/2010/main" val="2402031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eader image of STEM Teaching Tool #30: Integrating scieence practices into assessment tasks. It shows one medium skinned student with long dark brown hair and one dark skinned student with a shaved head building a windmill from paper and other craft material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3249" y="2593866"/>
            <a:ext cx="6757501" cy="3453517"/>
          </a:xfrm>
          <a:prstGeom prst="rect">
            <a:avLst/>
          </a:prstGeom>
          <a:ln>
            <a:solidFill>
              <a:schemeClr val="tx1"/>
            </a:solidFill>
          </a:ln>
        </p:spPr>
      </p:pic>
      <p:sp>
        <p:nvSpPr>
          <p:cNvPr id="3" name="Title 2">
            <a:extLst>
              <a:ext uri="{FF2B5EF4-FFF2-40B4-BE49-F238E27FC236}">
                <a16:creationId xmlns:a16="http://schemas.microsoft.com/office/drawing/2014/main" id="{3DD005CF-00CF-F949-990D-BC63418F5993}"/>
              </a:ext>
            </a:extLst>
          </p:cNvPr>
          <p:cNvSpPr>
            <a:spLocks noGrp="1"/>
          </p:cNvSpPr>
          <p:nvPr>
            <p:ph type="title"/>
          </p:nvPr>
        </p:nvSpPr>
        <p:spPr/>
        <p:txBody>
          <a:bodyPr>
            <a:normAutofit/>
          </a:bodyPr>
          <a:lstStyle/>
          <a:p>
            <a:r>
              <a:rPr lang="en-US" sz="3600" dirty="0">
                <a:sym typeface="Gill Sans" charset="0"/>
              </a:rPr>
              <a:t>Assessment Task Formats for the Practices</a:t>
            </a:r>
            <a:endParaRPr lang="en-US" sz="3600" dirty="0"/>
          </a:p>
        </p:txBody>
      </p:sp>
      <p:sp>
        <p:nvSpPr>
          <p:cNvPr id="4" name="Text Placeholder 3">
            <a:extLst>
              <a:ext uri="{FF2B5EF4-FFF2-40B4-BE49-F238E27FC236}">
                <a16:creationId xmlns:a16="http://schemas.microsoft.com/office/drawing/2014/main" id="{20965F24-622A-DD41-8BA1-7A20E64AE2F8}"/>
              </a:ext>
            </a:extLst>
          </p:cNvPr>
          <p:cNvSpPr>
            <a:spLocks noGrp="1"/>
          </p:cNvSpPr>
          <p:nvPr>
            <p:ph type="body" idx="1"/>
          </p:nvPr>
        </p:nvSpPr>
        <p:spPr>
          <a:xfrm>
            <a:off x="628650" y="1516514"/>
            <a:ext cx="8155131" cy="2154704"/>
          </a:xfrm>
        </p:spPr>
        <p:txBody>
          <a:bodyPr>
            <a:normAutofit/>
          </a:bodyPr>
          <a:lstStyle/>
          <a:p>
            <a:pPr marL="0" indent="0">
              <a:spcBef>
                <a:spcPct val="20000"/>
              </a:spcBef>
              <a:buNone/>
            </a:pPr>
            <a:r>
              <a:rPr lang="en-US" sz="1800" dirty="0"/>
              <a:t>We created a collection of task formats for the science and engineering practices that help with the design of assessment components. They can also be used to guide instruction. </a:t>
            </a:r>
          </a:p>
        </p:txBody>
      </p:sp>
      <p:sp>
        <p:nvSpPr>
          <p:cNvPr id="5" name="Text Placeholder 4">
            <a:extLst>
              <a:ext uri="{FF2B5EF4-FFF2-40B4-BE49-F238E27FC236}">
                <a16:creationId xmlns:a16="http://schemas.microsoft.com/office/drawing/2014/main" id="{F9DB15A6-1C76-B763-34BE-02E80914E8B5}"/>
              </a:ext>
            </a:extLst>
          </p:cNvPr>
          <p:cNvSpPr>
            <a:spLocks noGrp="1"/>
          </p:cNvSpPr>
          <p:nvPr>
            <p:ph type="body" idx="13"/>
          </p:nvPr>
        </p:nvSpPr>
        <p:spPr>
          <a:xfrm>
            <a:off x="2565478" y="6047383"/>
            <a:ext cx="3669068" cy="2154704"/>
          </a:xfrm>
        </p:spPr>
        <p:txBody>
          <a:bodyPr/>
          <a:lstStyle/>
          <a:p>
            <a:r>
              <a:rPr lang="en-US" dirty="0">
                <a:solidFill>
                  <a:srgbClr val="0020FF"/>
                </a:solidFill>
                <a:latin typeface="Lato Heavy"/>
                <a:cs typeface="Lato Heavy"/>
                <a:hlinkClick r:id="rId4">
                  <a:extLst>
                    <a:ext uri="{A12FA001-AC4F-418D-AE19-62706E023703}">
                      <ahyp:hlinkClr xmlns:ahyp="http://schemas.microsoft.com/office/drawing/2018/hyperlinkcolor" val="tx"/>
                    </a:ext>
                  </a:extLst>
                </a:hlinkClick>
              </a:rPr>
              <a:t>STEMteachingtools.org/brief/30 </a:t>
            </a:r>
            <a:endParaRPr lang="en-US" dirty="0">
              <a:solidFill>
                <a:srgbClr val="0020FF"/>
              </a:solidFill>
              <a:latin typeface="Lato Heavy"/>
              <a:cs typeface="Lato Heavy"/>
            </a:endParaRPr>
          </a:p>
          <a:p>
            <a:endParaRPr lang="en-US" dirty="0"/>
          </a:p>
        </p:txBody>
      </p:sp>
    </p:spTree>
    <p:extLst>
      <p:ext uri="{BB962C8B-B14F-4D97-AF65-F5344CB8AC3E}">
        <p14:creationId xmlns:p14="http://schemas.microsoft.com/office/powerpoint/2010/main" val="2152296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from STEM Teaching Tool #30, which shows a table. The table header is &quot;Task requirements for students.&quot; Then in the rows, various tasks are described. The first is, &quot;Present two models to students, then ask them to compare the models to identify both common and unique model components, relationships, and mechanisms.&quot;"/>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5921" y="748873"/>
            <a:ext cx="8427377" cy="5293339"/>
          </a:xfrm>
          <a:prstGeom prst="rect">
            <a:avLst/>
          </a:prstGeom>
          <a:ln w="3175" cmpd="sng">
            <a:solidFill>
              <a:srgbClr val="FFFFFF"/>
            </a:solidFill>
          </a:ln>
        </p:spPr>
      </p:pic>
      <p:sp>
        <p:nvSpPr>
          <p:cNvPr id="2" name="Title 1">
            <a:extLst>
              <a:ext uri="{FF2B5EF4-FFF2-40B4-BE49-F238E27FC236}">
                <a16:creationId xmlns:a16="http://schemas.microsoft.com/office/drawing/2014/main" id="{4954F510-3F24-2244-9929-49D2C7FCBB9C}"/>
              </a:ext>
            </a:extLst>
          </p:cNvPr>
          <p:cNvSpPr>
            <a:spLocks noGrp="1"/>
          </p:cNvSpPr>
          <p:nvPr>
            <p:ph type="title"/>
          </p:nvPr>
        </p:nvSpPr>
        <p:spPr>
          <a:xfrm>
            <a:off x="628650" y="365127"/>
            <a:ext cx="7886700" cy="322970"/>
          </a:xfrm>
        </p:spPr>
        <p:txBody>
          <a:bodyPr>
            <a:noAutofit/>
          </a:bodyPr>
          <a:lstStyle/>
          <a:p>
            <a:r>
              <a:rPr lang="en-US" sz="2800" dirty="0">
                <a:solidFill>
                  <a:schemeClr val="tx2"/>
                </a:solidFill>
              </a:rPr>
              <a:t>Task Formats for Developing &amp; Using Models</a:t>
            </a:r>
          </a:p>
        </p:txBody>
      </p:sp>
      <p:sp>
        <p:nvSpPr>
          <p:cNvPr id="3" name="Text Placeholder 2">
            <a:extLst>
              <a:ext uri="{FF2B5EF4-FFF2-40B4-BE49-F238E27FC236}">
                <a16:creationId xmlns:a16="http://schemas.microsoft.com/office/drawing/2014/main" id="{29E92202-761F-B829-EBA3-26549DA69A53}"/>
              </a:ext>
            </a:extLst>
          </p:cNvPr>
          <p:cNvSpPr>
            <a:spLocks noGrp="1"/>
          </p:cNvSpPr>
          <p:nvPr>
            <p:ph type="body" idx="1"/>
          </p:nvPr>
        </p:nvSpPr>
        <p:spPr>
          <a:xfrm>
            <a:off x="1041863" y="6013343"/>
            <a:ext cx="6955491" cy="1274148"/>
          </a:xfrm>
        </p:spPr>
        <p:txBody>
          <a:bodyPr>
            <a:normAutofit/>
          </a:bodyPr>
          <a:lstStyle/>
          <a:p>
            <a:pPr marL="114300" indent="0" algn="ctr">
              <a:buNone/>
            </a:pPr>
            <a:r>
              <a:rPr lang="en-US" sz="1600" b="1" dirty="0">
                <a:solidFill>
                  <a:srgbClr val="0020FF"/>
                </a:solidFill>
                <a:latin typeface="Lato"/>
                <a:ea typeface="Lato"/>
                <a:cs typeface="Lato"/>
                <a:hlinkClick r:id="rId4">
                  <a:extLst>
                    <a:ext uri="{A12FA001-AC4F-418D-AE19-62706E023703}">
                      <ahyp:hlinkClr xmlns:ahyp="http://schemas.microsoft.com/office/drawing/2018/hyperlinkcolor" val="tx"/>
                    </a:ext>
                  </a:extLst>
                </a:hlinkClick>
              </a:rPr>
              <a:t>stemteachingtools.org/assets/landscapes/STEM-Teaching-Tool-30-Task-Formats-for-3D-Assessment-Design-v2.pdf</a:t>
            </a:r>
            <a:r>
              <a:rPr lang="en-US" sz="1600" dirty="0">
                <a:solidFill>
                  <a:srgbClr val="0020FF"/>
                </a:solidFill>
                <a:latin typeface="Lato"/>
                <a:ea typeface="Lato"/>
                <a:cs typeface="Lato"/>
              </a:rPr>
              <a:t> </a:t>
            </a:r>
          </a:p>
        </p:txBody>
      </p:sp>
    </p:spTree>
    <p:extLst>
      <p:ext uri="{BB962C8B-B14F-4D97-AF65-F5344CB8AC3E}">
        <p14:creationId xmlns:p14="http://schemas.microsoft.com/office/powerpoint/2010/main" val="3705456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ader image for STEM Teaching Tool 41, entitled Prompts for integrating crosscutting concepts into assessment and instruction. The image is one medium skinned student with long brown hair and one medium dark skinned student with dark brown braided hair and a  hat working on a shared piece of pape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719" y="1278467"/>
            <a:ext cx="7454301" cy="4301066"/>
          </a:xfrm>
          <a:prstGeom prst="rect">
            <a:avLst/>
          </a:prstGeom>
        </p:spPr>
      </p:pic>
      <p:sp>
        <p:nvSpPr>
          <p:cNvPr id="2" name="Title 1">
            <a:extLst>
              <a:ext uri="{FF2B5EF4-FFF2-40B4-BE49-F238E27FC236}">
                <a16:creationId xmlns:a16="http://schemas.microsoft.com/office/drawing/2014/main" id="{E2FBCA86-2395-8E4A-A50D-CD9B2690B9AE}"/>
              </a:ext>
            </a:extLst>
          </p:cNvPr>
          <p:cNvSpPr>
            <a:spLocks noGrp="1"/>
          </p:cNvSpPr>
          <p:nvPr>
            <p:ph type="title"/>
          </p:nvPr>
        </p:nvSpPr>
        <p:spPr>
          <a:xfrm>
            <a:off x="623520" y="0"/>
            <a:ext cx="7886700" cy="1325563"/>
          </a:xfrm>
        </p:spPr>
        <p:txBody>
          <a:bodyPr>
            <a:normAutofit/>
          </a:bodyPr>
          <a:lstStyle/>
          <a:p>
            <a:r>
              <a:rPr lang="en-US" sz="2800" dirty="0">
                <a:sym typeface="Gill Sans" charset="0"/>
              </a:rPr>
              <a:t>Prompts for Assessing Cross-Cutting Concepts</a:t>
            </a:r>
            <a:endParaRPr lang="en-US" sz="2800" dirty="0"/>
          </a:p>
        </p:txBody>
      </p:sp>
      <p:sp>
        <p:nvSpPr>
          <p:cNvPr id="3" name="Text Placeholder 2">
            <a:extLst>
              <a:ext uri="{FF2B5EF4-FFF2-40B4-BE49-F238E27FC236}">
                <a16:creationId xmlns:a16="http://schemas.microsoft.com/office/drawing/2014/main" id="{1D14B285-8A2B-5C4D-AF89-48AF4B935FAE}"/>
              </a:ext>
            </a:extLst>
          </p:cNvPr>
          <p:cNvSpPr>
            <a:spLocks noGrp="1"/>
          </p:cNvSpPr>
          <p:nvPr>
            <p:ph type="body" idx="1"/>
          </p:nvPr>
        </p:nvSpPr>
        <p:spPr>
          <a:xfrm>
            <a:off x="623519" y="5725667"/>
            <a:ext cx="7886700" cy="419631"/>
          </a:xfrm>
        </p:spPr>
        <p:txBody>
          <a:bodyPr>
            <a:noAutofit/>
          </a:bodyPr>
          <a:lstStyle/>
          <a:p>
            <a:pPr marL="114300" indent="0" algn="ctr">
              <a:buNone/>
            </a:pPr>
            <a:r>
              <a:rPr lang="en-US" sz="2400" dirty="0">
                <a:solidFill>
                  <a:srgbClr val="0020FF"/>
                </a:solidFill>
                <a:latin typeface="Lato Heavy"/>
                <a:cs typeface="Lato Heavy"/>
                <a:hlinkClick r:id="rId4">
                  <a:extLst>
                    <a:ext uri="{A12FA001-AC4F-418D-AE19-62706E023703}">
                      <ahyp:hlinkClr xmlns:ahyp="http://schemas.microsoft.com/office/drawing/2018/hyperlinkcolor" val="tx"/>
                    </a:ext>
                  </a:extLst>
                </a:hlinkClick>
              </a:rPr>
              <a:t>STEMteachingtools.org/brief/41 </a:t>
            </a:r>
            <a:endParaRPr lang="en-US" sz="2400" dirty="0">
              <a:solidFill>
                <a:srgbClr val="0020FF"/>
              </a:solidFill>
              <a:latin typeface="Lato Heavy"/>
              <a:cs typeface="Lato Heavy"/>
            </a:endParaRPr>
          </a:p>
        </p:txBody>
      </p:sp>
    </p:spTree>
    <p:extLst>
      <p:ext uri="{BB962C8B-B14F-4D97-AF65-F5344CB8AC3E}">
        <p14:creationId xmlns:p14="http://schemas.microsoft.com/office/powerpoint/2010/main" val="3280277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from STEM Teaching Tool #41. The text reads: Cause and Effect: When drawing conclusions from a simple investigation, ask students: What caused the patterns you observed? Follow up question: How do you know that ___ caused __? Does the fact that the data showed that __ always happened [after/whenever] __ occured mean that __ causes __? Why or why not? Follow up question: How can you test whether __ caused __ to happen? What do you predict would happen if [extrapolate new, related situation]?"/>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3887" y="1291197"/>
            <a:ext cx="8516225" cy="4275605"/>
          </a:xfrm>
          <a:prstGeom prst="rect">
            <a:avLst/>
          </a:prstGeom>
          <a:ln>
            <a:solidFill>
              <a:schemeClr val="tx1"/>
            </a:solidFill>
          </a:ln>
        </p:spPr>
      </p:pic>
      <p:sp>
        <p:nvSpPr>
          <p:cNvPr id="3" name="Title 2">
            <a:extLst>
              <a:ext uri="{FF2B5EF4-FFF2-40B4-BE49-F238E27FC236}">
                <a16:creationId xmlns:a16="http://schemas.microsoft.com/office/drawing/2014/main" id="{3E50E79B-D022-D946-90E3-ADD24A56A920}"/>
              </a:ext>
            </a:extLst>
          </p:cNvPr>
          <p:cNvSpPr>
            <a:spLocks noGrp="1"/>
          </p:cNvSpPr>
          <p:nvPr>
            <p:ph type="title"/>
          </p:nvPr>
        </p:nvSpPr>
        <p:spPr>
          <a:xfrm>
            <a:off x="628648" y="152400"/>
            <a:ext cx="7886700" cy="1325563"/>
          </a:xfrm>
        </p:spPr>
        <p:txBody>
          <a:bodyPr>
            <a:normAutofit/>
          </a:bodyPr>
          <a:lstStyle/>
          <a:p>
            <a:r>
              <a:rPr lang="en-US" sz="2800" dirty="0">
                <a:sym typeface="Gill Sans" charset="0"/>
              </a:rPr>
              <a:t>Prompts for Assessing Cross-Cutting Concepts</a:t>
            </a:r>
            <a:br>
              <a:rPr lang="en-US" sz="2800" dirty="0">
                <a:sym typeface="Gill Sans" charset="0"/>
              </a:rPr>
            </a:br>
            <a:r>
              <a:rPr lang="en-US" sz="2800" i="1" dirty="0">
                <a:sym typeface="Gill Sans" charset="0"/>
              </a:rPr>
              <a:t>Example</a:t>
            </a:r>
            <a:endParaRPr lang="en-US" sz="2800" dirty="0"/>
          </a:p>
        </p:txBody>
      </p:sp>
      <p:sp>
        <p:nvSpPr>
          <p:cNvPr id="4" name="Text Placeholder 3">
            <a:extLst>
              <a:ext uri="{FF2B5EF4-FFF2-40B4-BE49-F238E27FC236}">
                <a16:creationId xmlns:a16="http://schemas.microsoft.com/office/drawing/2014/main" id="{5C919FC7-67B4-9642-BDAD-97684E5C9936}"/>
              </a:ext>
            </a:extLst>
          </p:cNvPr>
          <p:cNvSpPr>
            <a:spLocks noGrp="1"/>
          </p:cNvSpPr>
          <p:nvPr>
            <p:ph type="body" idx="1"/>
          </p:nvPr>
        </p:nvSpPr>
        <p:spPr>
          <a:xfrm>
            <a:off x="1183900" y="5750331"/>
            <a:ext cx="6776197" cy="732955"/>
          </a:xfrm>
        </p:spPr>
        <p:txBody>
          <a:bodyPr>
            <a:normAutofit/>
          </a:bodyPr>
          <a:lstStyle/>
          <a:p>
            <a:pPr marL="114300" indent="0" algn="ctr">
              <a:buNone/>
            </a:pPr>
            <a:r>
              <a:rPr lang="en-US" sz="2400" dirty="0">
                <a:solidFill>
                  <a:srgbClr val="0020FF"/>
                </a:solidFill>
                <a:latin typeface="Lato Heavy"/>
                <a:cs typeface="Lato Heavy"/>
                <a:hlinkClick r:id="rId4">
                  <a:extLst>
                    <a:ext uri="{A12FA001-AC4F-418D-AE19-62706E023703}">
                      <ahyp:hlinkClr xmlns:ahyp="http://schemas.microsoft.com/office/drawing/2018/hyperlinkcolor" val="tx"/>
                    </a:ext>
                  </a:extLst>
                </a:hlinkClick>
              </a:rPr>
              <a:t>STEMteachingtools.org/brief/41 </a:t>
            </a:r>
            <a:endParaRPr lang="en-US" sz="2400" dirty="0">
              <a:solidFill>
                <a:srgbClr val="0020FF"/>
              </a:solidFill>
              <a:latin typeface="Lato Heavy"/>
              <a:cs typeface="Lato Heavy"/>
            </a:endParaRPr>
          </a:p>
        </p:txBody>
      </p:sp>
    </p:spTree>
    <p:extLst>
      <p:ext uri="{BB962C8B-B14F-4D97-AF65-F5344CB8AC3E}">
        <p14:creationId xmlns:p14="http://schemas.microsoft.com/office/powerpoint/2010/main" val="3816126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4C592-086C-C84C-B9C3-CC54537A14E3}"/>
              </a:ext>
            </a:extLst>
          </p:cNvPr>
          <p:cNvSpPr>
            <a:spLocks noGrp="1"/>
          </p:cNvSpPr>
          <p:nvPr>
            <p:ph type="title"/>
          </p:nvPr>
        </p:nvSpPr>
        <p:spPr>
          <a:xfrm>
            <a:off x="612625" y="5623056"/>
            <a:ext cx="7886700" cy="1325563"/>
          </a:xfrm>
        </p:spPr>
        <p:txBody>
          <a:bodyPr>
            <a:noAutofit/>
          </a:bodyPr>
          <a:lstStyle/>
          <a:p>
            <a:r>
              <a:rPr lang="en-US" sz="2400" b="1" dirty="0">
                <a:solidFill>
                  <a:srgbClr val="0020FF"/>
                </a:solidFill>
                <a:sym typeface="Gill Sans" charset="0"/>
                <a:hlinkClick r:id="rId3">
                  <a:extLst>
                    <a:ext uri="{A12FA001-AC4F-418D-AE19-62706E023703}">
                      <ahyp:hlinkClr xmlns:ahyp="http://schemas.microsoft.com/office/drawing/2018/hyperlinkcolor" val="tx"/>
                    </a:ext>
                  </a:extLst>
                </a:hlinkClick>
              </a:rPr>
              <a:t>STEMteachingtools.org/brief/33</a:t>
            </a:r>
            <a:r>
              <a:rPr lang="en-US" sz="2400" b="1" dirty="0">
                <a:solidFill>
                  <a:srgbClr val="0020FF"/>
                </a:solidFill>
                <a:sym typeface="Gill Sans" charset="0"/>
              </a:rPr>
              <a:t> </a:t>
            </a:r>
            <a:endParaRPr lang="en-US" sz="2400" b="1" dirty="0">
              <a:solidFill>
                <a:srgbClr val="0020FF"/>
              </a:solidFill>
            </a:endParaRPr>
          </a:p>
        </p:txBody>
      </p:sp>
      <p:pic>
        <p:nvPicPr>
          <p:cNvPr id="6" name="Picture 5" descr="Header image for STEM Teaching Tool #33, How to design assessments for emerging bilingual students. It shows a dark skinned student with a hijab and a light skinned student with short brown hair writing on a piece of pape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2625" y="430167"/>
            <a:ext cx="7918750" cy="5192889"/>
          </a:xfrm>
          <a:prstGeom prst="rect">
            <a:avLst/>
          </a:prstGeom>
        </p:spPr>
      </p:pic>
    </p:spTree>
    <p:extLst>
      <p:ext uri="{BB962C8B-B14F-4D97-AF65-F5344CB8AC3E}">
        <p14:creationId xmlns:p14="http://schemas.microsoft.com/office/powerpoint/2010/main" val="1976245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7C5BE-E5CD-219E-AC76-81F0A16F2BA3}"/>
              </a:ext>
            </a:extLst>
          </p:cNvPr>
          <p:cNvSpPr>
            <a:spLocks noGrp="1"/>
          </p:cNvSpPr>
          <p:nvPr>
            <p:ph type="title"/>
          </p:nvPr>
        </p:nvSpPr>
        <p:spPr>
          <a:xfrm>
            <a:off x="628650" y="5403291"/>
            <a:ext cx="7886700" cy="1325563"/>
          </a:xfrm>
        </p:spPr>
        <p:txBody>
          <a:bodyPr>
            <a:normAutofit/>
          </a:bodyPr>
          <a:lstStyle/>
          <a:p>
            <a:r>
              <a:rPr lang="en" sz="2400" b="1" u="sng" dirty="0">
                <a:solidFill>
                  <a:srgbClr val="0020FF"/>
                </a:solidFill>
                <a:hlinkClick r:id="rId3">
                  <a:extLst>
                    <a:ext uri="{A12FA001-AC4F-418D-AE19-62706E023703}">
                      <ahyp:hlinkClr xmlns:ahyp="http://schemas.microsoft.com/office/drawing/2018/hyperlinkcolor" val="tx"/>
                    </a:ext>
                  </a:extLst>
                </a:hlinkClick>
              </a:rPr>
              <a:t>STEMteachingtools.org/brief/29</a:t>
            </a:r>
            <a:endParaRPr lang="en-US" sz="2400" dirty="0">
              <a:solidFill>
                <a:srgbClr val="0020FF"/>
              </a:solidFill>
            </a:endParaRPr>
          </a:p>
        </p:txBody>
      </p:sp>
      <p:pic>
        <p:nvPicPr>
          <p:cNvPr id="4" name="Google Shape;345;p55" descr="Header Image for STEM Teaching Tool 29: &quot;Steps to designing three-dimensional assessments that connect to students' interests, experiences, and identities&quot;">
            <a:extLst>
              <a:ext uri="{FF2B5EF4-FFF2-40B4-BE49-F238E27FC236}">
                <a16:creationId xmlns:a16="http://schemas.microsoft.com/office/drawing/2014/main" id="{9D89F94E-90E0-C6C8-EF00-5F2A2B798B3E}"/>
              </a:ext>
            </a:extLst>
          </p:cNvPr>
          <p:cNvPicPr preferRelativeResize="0"/>
          <p:nvPr/>
        </p:nvPicPr>
        <p:blipFill>
          <a:blip r:embed="rId4">
            <a:alphaModFix/>
          </a:blip>
          <a:stretch>
            <a:fillRect/>
          </a:stretch>
        </p:blipFill>
        <p:spPr>
          <a:xfrm>
            <a:off x="628650" y="579640"/>
            <a:ext cx="7886699" cy="5092592"/>
          </a:xfrm>
          <a:prstGeom prst="rect">
            <a:avLst/>
          </a:prstGeom>
          <a:noFill/>
          <a:ln>
            <a:noFill/>
          </a:ln>
        </p:spPr>
      </p:pic>
    </p:spTree>
    <p:extLst>
      <p:ext uri="{BB962C8B-B14F-4D97-AF65-F5344CB8AC3E}">
        <p14:creationId xmlns:p14="http://schemas.microsoft.com/office/powerpoint/2010/main" val="2792541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5BA1-8D4B-9FFA-0BF0-1D1B3D6BD66F}"/>
              </a:ext>
            </a:extLst>
          </p:cNvPr>
          <p:cNvSpPr>
            <a:spLocks noGrp="1"/>
          </p:cNvSpPr>
          <p:nvPr>
            <p:ph type="title"/>
          </p:nvPr>
        </p:nvSpPr>
        <p:spPr>
          <a:xfrm>
            <a:off x="628650" y="5354354"/>
            <a:ext cx="7886700" cy="1325563"/>
          </a:xfrm>
        </p:spPr>
        <p:txBody>
          <a:bodyPr>
            <a:normAutofit/>
          </a:bodyPr>
          <a:lstStyle/>
          <a:p>
            <a:r>
              <a:rPr lang="en" sz="2400" b="1" u="sng" dirty="0">
                <a:solidFill>
                  <a:srgbClr val="0020FF"/>
                </a:solidFill>
                <a:hlinkClick r:id="rId3">
                  <a:extLst>
                    <a:ext uri="{A12FA001-AC4F-418D-AE19-62706E023703}">
                      <ahyp:hlinkClr xmlns:ahyp="http://schemas.microsoft.com/office/drawing/2018/hyperlinkcolor" val="tx"/>
                    </a:ext>
                  </a:extLst>
                </a:hlinkClick>
              </a:rPr>
              <a:t>STEMteachingtools.org/brief/83</a:t>
            </a:r>
            <a:endParaRPr lang="en-US" sz="2400" dirty="0">
              <a:solidFill>
                <a:srgbClr val="0020FF"/>
              </a:solidFill>
            </a:endParaRPr>
          </a:p>
        </p:txBody>
      </p:sp>
      <p:pic>
        <p:nvPicPr>
          <p:cNvPr id="4" name="Google Shape;351;p56" descr="Header image for STEM Teaching Tool 83: &quot;Steps to designing justice-focused assessments in science&quot;">
            <a:extLst>
              <a:ext uri="{FF2B5EF4-FFF2-40B4-BE49-F238E27FC236}">
                <a16:creationId xmlns:a16="http://schemas.microsoft.com/office/drawing/2014/main" id="{404BB27A-CD42-0EA1-FB6C-5F49AA26D50D}"/>
              </a:ext>
            </a:extLst>
          </p:cNvPr>
          <p:cNvPicPr preferRelativeResize="0"/>
          <p:nvPr/>
        </p:nvPicPr>
        <p:blipFill>
          <a:blip r:embed="rId4">
            <a:alphaModFix/>
          </a:blip>
          <a:stretch>
            <a:fillRect/>
          </a:stretch>
        </p:blipFill>
        <p:spPr>
          <a:xfrm>
            <a:off x="628650" y="531782"/>
            <a:ext cx="8071915" cy="5040995"/>
          </a:xfrm>
          <a:prstGeom prst="rect">
            <a:avLst/>
          </a:prstGeom>
          <a:noFill/>
          <a:ln>
            <a:noFill/>
          </a:ln>
        </p:spPr>
      </p:pic>
    </p:spTree>
    <p:extLst>
      <p:ext uri="{BB962C8B-B14F-4D97-AF65-F5344CB8AC3E}">
        <p14:creationId xmlns:p14="http://schemas.microsoft.com/office/powerpoint/2010/main" val="2056794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3496C-DE8A-E64E-8423-89EE71D5D25A}"/>
              </a:ext>
            </a:extLst>
          </p:cNvPr>
          <p:cNvSpPr>
            <a:spLocks noGrp="1"/>
          </p:cNvSpPr>
          <p:nvPr>
            <p:ph type="ctrTitle"/>
          </p:nvPr>
        </p:nvSpPr>
        <p:spPr>
          <a:xfrm>
            <a:off x="685800" y="2795083"/>
            <a:ext cx="7772400" cy="2387600"/>
          </a:xfrm>
        </p:spPr>
        <p:txBody>
          <a:bodyPr>
            <a:normAutofit fontScale="90000"/>
          </a:bodyPr>
          <a:lstStyle/>
          <a:p>
            <a:r>
              <a:rPr lang="en-US" dirty="0"/>
              <a:t>Activity: Adapt an Existing Task + Debrief</a:t>
            </a:r>
          </a:p>
        </p:txBody>
      </p:sp>
    </p:spTree>
    <p:extLst>
      <p:ext uri="{BB962C8B-B14F-4D97-AF65-F5344CB8AC3E}">
        <p14:creationId xmlns:p14="http://schemas.microsoft.com/office/powerpoint/2010/main" val="737722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293FF-3D06-094F-A0E2-9DC6E00ADF47}"/>
              </a:ext>
            </a:extLst>
          </p:cNvPr>
          <p:cNvSpPr>
            <a:spLocks noGrp="1"/>
          </p:cNvSpPr>
          <p:nvPr>
            <p:ph type="ctrTitle"/>
          </p:nvPr>
        </p:nvSpPr>
        <p:spPr>
          <a:xfrm>
            <a:off x="685800" y="2726012"/>
            <a:ext cx="7772400" cy="2387600"/>
          </a:xfrm>
        </p:spPr>
        <p:txBody>
          <a:bodyPr>
            <a:normAutofit/>
          </a:bodyPr>
          <a:lstStyle/>
          <a:p>
            <a:r>
              <a:rPr lang="en-US" dirty="0"/>
              <a:t>Background Resources</a:t>
            </a:r>
          </a:p>
        </p:txBody>
      </p:sp>
    </p:spTree>
    <p:extLst>
      <p:ext uri="{BB962C8B-B14F-4D97-AF65-F5344CB8AC3E}">
        <p14:creationId xmlns:p14="http://schemas.microsoft.com/office/powerpoint/2010/main" val="3419043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628645" y="167595"/>
            <a:ext cx="7886700" cy="1325563"/>
          </a:xfrm>
          <a:prstGeom prst="rect">
            <a:avLst/>
          </a:prstGeom>
        </p:spPr>
        <p:txBody>
          <a:bodyPr lIns="91425" tIns="91425" rIns="91425" bIns="91425" anchor="t" anchorCtr="0">
            <a:noAutofit/>
          </a:bodyPr>
          <a:lstStyle/>
          <a:p>
            <a:pPr lvl="0">
              <a:lnSpc>
                <a:spcPct val="150000"/>
              </a:lnSpc>
              <a:spcBef>
                <a:spcPts val="0"/>
              </a:spcBef>
              <a:buNone/>
            </a:pPr>
            <a:r>
              <a:rPr lang="en" sz="2800" dirty="0">
                <a:cs typeface="Lato Heavy"/>
                <a:sym typeface="Lato"/>
              </a:rPr>
              <a:t>S</a:t>
            </a:r>
            <a:r>
              <a:rPr lang="en-US" sz="2800" dirty="0" err="1">
                <a:cs typeface="Lato Heavy"/>
                <a:sym typeface="Lato"/>
              </a:rPr>
              <a:t>teps</a:t>
            </a:r>
            <a:r>
              <a:rPr lang="en-US" sz="2800" dirty="0">
                <a:cs typeface="Lato Heavy"/>
                <a:sym typeface="Lato"/>
              </a:rPr>
              <a:t> to Designing (Adapting) 3D Assessments</a:t>
            </a:r>
            <a:br>
              <a:rPr lang="en-US" sz="2800" dirty="0">
                <a:cs typeface="Lato Heavy"/>
                <a:sym typeface="Lato"/>
              </a:rPr>
            </a:br>
            <a:r>
              <a:rPr lang="en-US" sz="2000" i="1" dirty="0">
                <a:cs typeface="Lato Heavy"/>
                <a:sym typeface="Lato"/>
              </a:rPr>
              <a:t>(revisited)</a:t>
            </a:r>
            <a:endParaRPr lang="en" sz="2800" i="1" dirty="0">
              <a:cs typeface="Lato Heavy"/>
              <a:sym typeface="Lato"/>
            </a:endParaRPr>
          </a:p>
        </p:txBody>
      </p:sp>
      <p:sp>
        <p:nvSpPr>
          <p:cNvPr id="238" name="Shape 238"/>
          <p:cNvSpPr txBox="1">
            <a:spLocks noGrp="1"/>
          </p:cNvSpPr>
          <p:nvPr>
            <p:ph type="body" idx="1"/>
          </p:nvPr>
        </p:nvSpPr>
        <p:spPr>
          <a:xfrm>
            <a:off x="628650" y="2031873"/>
            <a:ext cx="7886700" cy="3853542"/>
          </a:xfrm>
          <a:prstGeom prst="rect">
            <a:avLst/>
          </a:prstGeom>
        </p:spPr>
        <p:txBody>
          <a:bodyPr lIns="91425" tIns="91425" rIns="91425" bIns="91425" anchor="t" anchorCtr="0">
            <a:noAutofit/>
          </a:bodyPr>
          <a:lstStyle/>
          <a:p>
            <a:pPr lvl="0" indent="-355600">
              <a:lnSpc>
                <a:spcPct val="100000"/>
              </a:lnSpc>
              <a:spcBef>
                <a:spcPts val="0"/>
              </a:spcBef>
              <a:buSzPts val="2000"/>
              <a:buChar char="❏"/>
            </a:pPr>
            <a:r>
              <a:rPr lang="en-US" sz="2200" b="1" dirty="0">
                <a:solidFill>
                  <a:schemeClr val="dk1"/>
                </a:solidFill>
              </a:rPr>
              <a:t>Step 1: Define what you will assess </a:t>
            </a:r>
            <a:r>
              <a:rPr lang="en-US" sz="2200" dirty="0">
                <a:solidFill>
                  <a:schemeClr val="dk1"/>
                </a:solidFill>
              </a:rPr>
              <a:t>by analyzing relevant sections of A Framework for K-12 Science Education and NGSS and then crafting 3D learning performances (claims).</a:t>
            </a:r>
            <a:endParaRPr lang="en-US" sz="2200" dirty="0"/>
          </a:p>
          <a:p>
            <a:pPr lvl="0" indent="-355600">
              <a:lnSpc>
                <a:spcPct val="100000"/>
              </a:lnSpc>
              <a:spcBef>
                <a:spcPts val="0"/>
              </a:spcBef>
              <a:buSzPts val="2000"/>
              <a:buChar char="❏"/>
            </a:pPr>
            <a:r>
              <a:rPr lang="en-US" sz="2200" b="1" dirty="0">
                <a:solidFill>
                  <a:schemeClr val="dk1"/>
                </a:solidFill>
              </a:rPr>
              <a:t>Step 2: Brainstorm Possible Scenarios </a:t>
            </a:r>
            <a:r>
              <a:rPr lang="en-US" sz="2200" dirty="0">
                <a:solidFill>
                  <a:schemeClr val="dk1"/>
                </a:solidFill>
              </a:rPr>
              <a:t>for Eliciting Student Understanding. </a:t>
            </a:r>
            <a:endParaRPr lang="en-US" sz="2200" dirty="0"/>
          </a:p>
          <a:p>
            <a:pPr lvl="0" indent="-355600">
              <a:lnSpc>
                <a:spcPct val="100000"/>
              </a:lnSpc>
              <a:spcBef>
                <a:spcPts val="0"/>
              </a:spcBef>
              <a:buSzPts val="2000"/>
              <a:buChar char="❏"/>
            </a:pPr>
            <a:r>
              <a:rPr lang="en-US" sz="2200" b="1" dirty="0"/>
              <a:t>Step 3: Write a Range of Student Questions </a:t>
            </a:r>
            <a:r>
              <a:rPr lang="en-US" sz="2200" dirty="0"/>
              <a:t>using Task Formats for Practices and Prompts for Crosscutting Concepts to construct questions to engage students with the scenario. </a:t>
            </a:r>
          </a:p>
          <a:p>
            <a:pPr lvl="0" indent="-355600">
              <a:lnSpc>
                <a:spcPct val="100000"/>
              </a:lnSpc>
              <a:spcBef>
                <a:spcPts val="0"/>
              </a:spcBef>
              <a:buSzPts val="2000"/>
              <a:buChar char="❏"/>
            </a:pPr>
            <a:r>
              <a:rPr lang="en-US" sz="2200" b="1" dirty="0">
                <a:solidFill>
                  <a:schemeClr val="dk1"/>
                </a:solidFill>
              </a:rPr>
              <a:t>Step 4: Imagine the Range of Possible Student Responses </a:t>
            </a:r>
            <a:r>
              <a:rPr lang="en-US" sz="2200" dirty="0">
                <a:solidFill>
                  <a:schemeClr val="dk1"/>
                </a:solidFill>
              </a:rPr>
              <a:t>to the Questions. </a:t>
            </a:r>
            <a:endParaRPr lang="en-US" sz="2200" dirty="0"/>
          </a:p>
          <a:p>
            <a:pPr lvl="0" indent="-355600">
              <a:lnSpc>
                <a:spcPct val="100000"/>
              </a:lnSpc>
              <a:spcBef>
                <a:spcPts val="0"/>
              </a:spcBef>
              <a:buSzPts val="2000"/>
              <a:buChar char="❏"/>
            </a:pPr>
            <a:r>
              <a:rPr lang="en-US" sz="2200" b="1" dirty="0">
                <a:solidFill>
                  <a:schemeClr val="dk1"/>
                </a:solidFill>
              </a:rPr>
              <a:t>Step 5: Share, Review, and Revise. </a:t>
            </a:r>
            <a:endParaRPr lang="en-US" sz="2200" dirty="0"/>
          </a:p>
        </p:txBody>
      </p:sp>
      <p:pic>
        <p:nvPicPr>
          <p:cNvPr id="239" name="Shape 239" descr="Graphic from STEM Teaching Tool 29 showing the flow of steps to designing (adapting) 3D assessments which are, from left to right: claims, scenarios, questions (using task formats), and hypothetical/actual student responses."/>
          <p:cNvPicPr preferRelativeResize="0"/>
          <p:nvPr/>
        </p:nvPicPr>
        <p:blipFill>
          <a:blip r:embed="rId3">
            <a:alphaModFix/>
          </a:blip>
          <a:stretch>
            <a:fillRect/>
          </a:stretch>
        </p:blipFill>
        <p:spPr>
          <a:xfrm>
            <a:off x="1185858" y="997858"/>
            <a:ext cx="6772275" cy="990600"/>
          </a:xfrm>
          <a:prstGeom prst="rect">
            <a:avLst/>
          </a:prstGeom>
          <a:noFill/>
          <a:ln>
            <a:noFill/>
          </a:ln>
        </p:spPr>
      </p:pic>
      <p:sp>
        <p:nvSpPr>
          <p:cNvPr id="2" name="Google Shape;286;p47" descr="Arrow pointing at &quot;step 3: write a range of student questions using task formats for practices and prompts for crosscutting concepts to construct questions to engage students with the scenario&quot;">
            <a:extLst>
              <a:ext uri="{FF2B5EF4-FFF2-40B4-BE49-F238E27FC236}">
                <a16:creationId xmlns:a16="http://schemas.microsoft.com/office/drawing/2014/main" id="{B6975B6F-E193-561F-EAAF-31624688CE46}"/>
              </a:ext>
            </a:extLst>
          </p:cNvPr>
          <p:cNvSpPr/>
          <p:nvPr/>
        </p:nvSpPr>
        <p:spPr>
          <a:xfrm rot="-10798409">
            <a:off x="465731" y="4117332"/>
            <a:ext cx="648300" cy="475800"/>
          </a:xfrm>
          <a:prstGeom prst="lef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dk2"/>
              </a:highlight>
            </a:endParaRPr>
          </a:p>
        </p:txBody>
      </p:sp>
    </p:spTree>
    <p:extLst>
      <p:ext uri="{BB962C8B-B14F-4D97-AF65-F5344CB8AC3E}">
        <p14:creationId xmlns:p14="http://schemas.microsoft.com/office/powerpoint/2010/main" val="235847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US" sz="3600" dirty="0">
                <a:sym typeface="Lato"/>
              </a:rPr>
              <a:t>Design (Adaptation) Work for Today</a:t>
            </a:r>
            <a:endParaRPr lang="en" sz="3600" dirty="0">
              <a:sym typeface="Lato"/>
            </a:endParaRPr>
          </a:p>
        </p:txBody>
      </p:sp>
      <p:sp>
        <p:nvSpPr>
          <p:cNvPr id="238" name="Shape 238"/>
          <p:cNvSpPr txBox="1">
            <a:spLocks noGrp="1"/>
          </p:cNvSpPr>
          <p:nvPr>
            <p:ph type="body" idx="1"/>
          </p:nvPr>
        </p:nvSpPr>
        <p:spPr>
          <a:xfrm>
            <a:off x="628650" y="1253331"/>
            <a:ext cx="7886700" cy="4351338"/>
          </a:xfrm>
          <a:prstGeom prst="rect">
            <a:avLst/>
          </a:prstGeom>
        </p:spPr>
        <p:txBody>
          <a:bodyPr lIns="91425" tIns="91425" rIns="91425" bIns="91425" anchor="t" anchorCtr="0">
            <a:noAutofit/>
          </a:bodyPr>
          <a:lstStyle/>
          <a:p>
            <a:pPr marL="0" lvl="0" indent="0">
              <a:lnSpc>
                <a:spcPct val="100000"/>
              </a:lnSpc>
              <a:spcBef>
                <a:spcPts val="0"/>
              </a:spcBef>
              <a:buNone/>
            </a:pPr>
            <a:r>
              <a:rPr lang="en-US" sz="2400" b="1" dirty="0">
                <a:solidFill>
                  <a:srgbClr val="000000"/>
                </a:solidFill>
              </a:rPr>
              <a:t>Step 3:</a:t>
            </a:r>
            <a:r>
              <a:rPr lang="en-US" sz="2400" dirty="0">
                <a:solidFill>
                  <a:srgbClr val="000000"/>
                </a:solidFill>
              </a:rPr>
              <a:t> Build Questions to Engage Students With the Scenario</a:t>
            </a:r>
          </a:p>
          <a:p>
            <a:pPr marL="914400" lvl="0" indent="-361950">
              <a:lnSpc>
                <a:spcPct val="100000"/>
              </a:lnSpc>
              <a:spcBef>
                <a:spcPts val="0"/>
              </a:spcBef>
              <a:buSzPts val="2100"/>
              <a:buAutoNum type="arabicParenR"/>
            </a:pPr>
            <a:r>
              <a:rPr lang="en-US" sz="2100" dirty="0">
                <a:solidFill>
                  <a:srgbClr val="000000"/>
                </a:solidFill>
              </a:rPr>
              <a:t>Select one assessment to improve from the set.</a:t>
            </a:r>
            <a:endParaRPr lang="en-US" sz="2500" dirty="0"/>
          </a:p>
          <a:p>
            <a:pPr marL="914400" lvl="0" indent="-361950">
              <a:lnSpc>
                <a:spcPct val="100000"/>
              </a:lnSpc>
              <a:spcBef>
                <a:spcPts val="0"/>
              </a:spcBef>
              <a:buSzPts val="2100"/>
              <a:buAutoNum type="arabicParenR"/>
            </a:pPr>
            <a:r>
              <a:rPr lang="en-US" sz="2100" dirty="0"/>
              <a:t>Refine the assessment items to be more 3D and more fair (i.e., for ELL students). </a:t>
            </a:r>
            <a:endParaRPr lang="en-US" sz="2500" dirty="0"/>
          </a:p>
          <a:p>
            <a:pPr marL="914400" lvl="0" indent="-361950">
              <a:lnSpc>
                <a:spcPct val="100000"/>
              </a:lnSpc>
              <a:spcBef>
                <a:spcPts val="0"/>
              </a:spcBef>
              <a:buSzPts val="2100"/>
              <a:buAutoNum type="arabicParenR"/>
            </a:pPr>
            <a:r>
              <a:rPr lang="en-US" sz="2100" dirty="0"/>
              <a:t>Use the tools—one at a time—to guide your improvement work</a:t>
            </a:r>
            <a:r>
              <a:rPr lang="en-US" sz="2100" dirty="0">
                <a:solidFill>
                  <a:schemeClr val="dk1"/>
                </a:solidFill>
              </a:rPr>
              <a:t>: </a:t>
            </a:r>
            <a:endParaRPr lang="en-US" sz="2500" dirty="0"/>
          </a:p>
          <a:p>
            <a:pPr marL="1371600" lvl="1" indent="-330200">
              <a:lnSpc>
                <a:spcPct val="100000"/>
              </a:lnSpc>
              <a:spcBef>
                <a:spcPts val="0"/>
              </a:spcBef>
              <a:buSzPts val="1600"/>
              <a:buAutoNum type="alphaLcParenR"/>
            </a:pPr>
            <a:r>
              <a:rPr lang="en-US" sz="1800" u="sng" dirty="0">
                <a:solidFill>
                  <a:srgbClr val="0020FF"/>
                </a:solidFill>
                <a:hlinkClick r:id="rId3">
                  <a:extLst>
                    <a:ext uri="{A12FA001-AC4F-418D-AE19-62706E023703}">
                      <ahyp:hlinkClr xmlns:ahyp="http://schemas.microsoft.com/office/drawing/2018/hyperlinkcolor" val="tx"/>
                    </a:ext>
                  </a:extLst>
                </a:hlinkClick>
              </a:rPr>
              <a:t>Task Formats for Science &amp; Engineering Practices</a:t>
            </a:r>
            <a:endParaRPr lang="en-US" sz="2200" dirty="0">
              <a:solidFill>
                <a:srgbClr val="0020FF"/>
              </a:solidFill>
            </a:endParaRPr>
          </a:p>
          <a:p>
            <a:pPr marL="1371600" lvl="1" indent="-330200">
              <a:lnSpc>
                <a:spcPct val="100000"/>
              </a:lnSpc>
              <a:spcBef>
                <a:spcPts val="0"/>
              </a:spcBef>
              <a:buSzPts val="1600"/>
              <a:buAutoNum type="alphaLcParenR"/>
            </a:pPr>
            <a:r>
              <a:rPr lang="en-US" sz="1800" u="sng" dirty="0">
                <a:solidFill>
                  <a:srgbClr val="0020FF"/>
                </a:solidFill>
                <a:hlinkClick r:id="rId4">
                  <a:extLst>
                    <a:ext uri="{A12FA001-AC4F-418D-AE19-62706E023703}">
                      <ahyp:hlinkClr xmlns:ahyp="http://schemas.microsoft.com/office/drawing/2018/hyperlinkcolor" val="tx"/>
                    </a:ext>
                  </a:extLst>
                </a:hlinkClick>
              </a:rPr>
              <a:t>Prompts for Crosscutting Concepts</a:t>
            </a:r>
            <a:endParaRPr lang="en-US" sz="2200" dirty="0">
              <a:solidFill>
                <a:srgbClr val="0020FF"/>
              </a:solidFill>
            </a:endParaRPr>
          </a:p>
          <a:p>
            <a:pPr marL="1371600" lvl="1" indent="-330200">
              <a:lnSpc>
                <a:spcPct val="100000"/>
              </a:lnSpc>
              <a:spcBef>
                <a:spcPts val="0"/>
              </a:spcBef>
              <a:buSzPts val="1600"/>
              <a:buAutoNum type="alphaLcParenR"/>
            </a:pPr>
            <a:r>
              <a:rPr lang="en-US" sz="1800" u="sng" dirty="0">
                <a:solidFill>
                  <a:srgbClr val="0020FF"/>
                </a:solidFill>
                <a:hlinkClick r:id="rId5">
                  <a:extLst>
                    <a:ext uri="{A12FA001-AC4F-418D-AE19-62706E023703}">
                      <ahyp:hlinkClr xmlns:ahyp="http://schemas.microsoft.com/office/drawing/2018/hyperlinkcolor" val="tx"/>
                    </a:ext>
                  </a:extLst>
                </a:hlinkClick>
              </a:rPr>
              <a:t>Assessment Design Guidance for Emerging Bilinguals</a:t>
            </a:r>
            <a:endParaRPr lang="en-US" sz="1800" dirty="0">
              <a:solidFill>
                <a:srgbClr val="0020FF"/>
              </a:solidFill>
            </a:endParaRPr>
          </a:p>
          <a:p>
            <a:pPr marL="1371600" lvl="1">
              <a:lnSpc>
                <a:spcPct val="100000"/>
              </a:lnSpc>
              <a:spcBef>
                <a:spcPts val="0"/>
              </a:spcBef>
              <a:buAutoNum type="alphaLcParenR"/>
            </a:pPr>
            <a:r>
              <a:rPr lang="en-US" sz="1800" u="sng" dirty="0">
                <a:solidFill>
                  <a:srgbClr val="0020FF"/>
                </a:solidFill>
                <a:hlinkClick r:id="rId6">
                  <a:extLst>
                    <a:ext uri="{A12FA001-AC4F-418D-AE19-62706E023703}">
                      <ahyp:hlinkClr xmlns:ahyp="http://schemas.microsoft.com/office/drawing/2018/hyperlinkcolor" val="tx"/>
                    </a:ext>
                  </a:extLst>
                </a:hlinkClick>
              </a:rPr>
              <a:t>Steps to Designing Justice-Focused Assessments</a:t>
            </a:r>
            <a:endParaRPr lang="en-US" sz="1800" dirty="0">
              <a:solidFill>
                <a:srgbClr val="0020FF"/>
              </a:solidFill>
            </a:endParaRPr>
          </a:p>
          <a:p>
            <a:pPr marL="1371600" lvl="1">
              <a:lnSpc>
                <a:spcPct val="100000"/>
              </a:lnSpc>
              <a:spcBef>
                <a:spcPts val="0"/>
              </a:spcBef>
              <a:buAutoNum type="alphaLcParenR"/>
            </a:pPr>
            <a:r>
              <a:rPr lang="en-US" sz="1800" u="sng" dirty="0">
                <a:solidFill>
                  <a:srgbClr val="0020FF"/>
                </a:solidFill>
                <a:hlinkClick r:id="rId7">
                  <a:extLst>
                    <a:ext uri="{A12FA001-AC4F-418D-AE19-62706E023703}">
                      <ahyp:hlinkClr xmlns:ahyp="http://schemas.microsoft.com/office/drawing/2018/hyperlinkcolor" val="tx"/>
                    </a:ext>
                  </a:extLst>
                </a:hlinkClick>
              </a:rPr>
              <a:t>Steps to Designing Three Dimensional Assessments that Connect to Students’ Interests, Experiences, and </a:t>
            </a:r>
            <a:endParaRPr lang="en-US" sz="1800" dirty="0">
              <a:solidFill>
                <a:srgbClr val="0020FF"/>
              </a:solidFill>
            </a:endParaRPr>
          </a:p>
          <a:p>
            <a:pPr marL="1371600" lvl="0" indent="0">
              <a:lnSpc>
                <a:spcPct val="100000"/>
              </a:lnSpc>
              <a:spcBef>
                <a:spcPts val="0"/>
              </a:spcBef>
              <a:buNone/>
            </a:pPr>
            <a:r>
              <a:rPr lang="en-US" sz="1800" u="sng" dirty="0">
                <a:solidFill>
                  <a:srgbClr val="0020FF"/>
                </a:solidFill>
                <a:hlinkClick r:id="rId7">
                  <a:extLst>
                    <a:ext uri="{A12FA001-AC4F-418D-AE19-62706E023703}">
                      <ahyp:hlinkClr xmlns:ahyp="http://schemas.microsoft.com/office/drawing/2018/hyperlinkcolor" val="tx"/>
                    </a:ext>
                  </a:extLst>
                </a:hlinkClick>
              </a:rPr>
              <a:t>Identities</a:t>
            </a:r>
            <a:endParaRPr lang="en-US" sz="1800" dirty="0">
              <a:solidFill>
                <a:srgbClr val="0020FF"/>
              </a:solidFill>
            </a:endParaRPr>
          </a:p>
          <a:p>
            <a:pPr marL="0" lvl="0" indent="0">
              <a:lnSpc>
                <a:spcPct val="100000"/>
              </a:lnSpc>
              <a:spcBef>
                <a:spcPts val="0"/>
              </a:spcBef>
              <a:buNone/>
            </a:pPr>
            <a:r>
              <a:rPr lang="en-US" sz="2000" dirty="0"/>
              <a:t>Enter you modifications here: </a:t>
            </a:r>
            <a:r>
              <a:rPr lang="en-US" sz="1700" dirty="0">
                <a:solidFill>
                  <a:srgbClr val="0020FF"/>
                </a:solidFill>
              </a:rPr>
              <a:t>INSERT-YOUR-TASK-REVISION-LINK-HERE</a:t>
            </a:r>
          </a:p>
          <a:p>
            <a:pPr marL="230188" lvl="0" indent="-230188">
              <a:spcBef>
                <a:spcPts val="400"/>
              </a:spcBef>
              <a:spcAft>
                <a:spcPts val="400"/>
              </a:spcAft>
              <a:buNone/>
            </a:pPr>
            <a:endParaRPr lang="en-US" sz="2400" dirty="0">
              <a:solidFill>
                <a:srgbClr val="0000FF"/>
              </a:solidFill>
            </a:endParaRPr>
          </a:p>
        </p:txBody>
      </p:sp>
    </p:spTree>
    <p:extLst>
      <p:ext uri="{BB962C8B-B14F-4D97-AF65-F5344CB8AC3E}">
        <p14:creationId xmlns:p14="http://schemas.microsoft.com/office/powerpoint/2010/main" val="2194679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prstGeom prst="rect">
            <a:avLst/>
          </a:prstGeom>
        </p:spPr>
        <p:txBody>
          <a:bodyPr lIns="91425" tIns="91425" rIns="91425" bIns="91425" anchor="t" anchorCtr="0">
            <a:noAutofit/>
          </a:bodyPr>
          <a:lstStyle/>
          <a:p>
            <a:pPr lvl="0" rtl="0">
              <a:spcBef>
                <a:spcPts val="0"/>
              </a:spcBef>
              <a:buClr>
                <a:schemeClr val="dk1"/>
              </a:buClr>
              <a:buSzPct val="39285"/>
              <a:buFont typeface="Arial"/>
              <a:buNone/>
            </a:pPr>
            <a:r>
              <a:rPr lang="en-US" dirty="0"/>
              <a:t>Whole Group Discussion: Assessment Task Adaptation</a:t>
            </a:r>
            <a:endParaRPr lang="en" dirty="0"/>
          </a:p>
        </p:txBody>
      </p:sp>
      <p:sp>
        <p:nvSpPr>
          <p:cNvPr id="246" name="Shape 246"/>
          <p:cNvSpPr txBox="1">
            <a:spLocks noGrp="1"/>
          </p:cNvSpPr>
          <p:nvPr>
            <p:ph type="body" idx="1"/>
          </p:nvPr>
        </p:nvSpPr>
        <p:spPr>
          <a:prstGeom prst="rect">
            <a:avLst/>
          </a:prstGeom>
        </p:spPr>
        <p:txBody>
          <a:bodyPr lIns="91425" tIns="91425" rIns="91425" bIns="91425" anchor="t" anchorCtr="0">
            <a:noAutofit/>
          </a:bodyPr>
          <a:lstStyle/>
          <a:p>
            <a:pPr lvl="0" indent="-368300">
              <a:lnSpc>
                <a:spcPct val="115000"/>
              </a:lnSpc>
              <a:spcBef>
                <a:spcPts val="1900"/>
              </a:spcBef>
              <a:buClr>
                <a:schemeClr val="lt1"/>
              </a:buClr>
              <a:buSzPts val="2200"/>
              <a:buChar char="●"/>
            </a:pPr>
            <a:r>
              <a:rPr lang="en-US" sz="2400" dirty="0"/>
              <a:t>What did you come up with?</a:t>
            </a:r>
          </a:p>
          <a:p>
            <a:pPr lvl="0" indent="-368300">
              <a:lnSpc>
                <a:spcPct val="115000"/>
              </a:lnSpc>
              <a:spcBef>
                <a:spcPts val="0"/>
              </a:spcBef>
              <a:buClr>
                <a:schemeClr val="lt1"/>
              </a:buClr>
              <a:buSzPts val="2200"/>
              <a:buChar char="●"/>
            </a:pPr>
            <a:r>
              <a:rPr lang="en-US" sz="2400" dirty="0"/>
              <a:t>You likely focused improvements on the practice(s) outlined in the PE. Did you add any additional items for other practices as well? Any engineering practices? </a:t>
            </a:r>
          </a:p>
          <a:p>
            <a:pPr lvl="0" indent="-368300">
              <a:lnSpc>
                <a:spcPct val="115000"/>
              </a:lnSpc>
              <a:spcBef>
                <a:spcPts val="0"/>
              </a:spcBef>
              <a:buClr>
                <a:schemeClr val="lt1"/>
              </a:buClr>
              <a:buSzPts val="2200"/>
              <a:buChar char="●"/>
            </a:pPr>
            <a:r>
              <a:rPr lang="en-US" sz="2400" dirty="0"/>
              <a:t>Did you embed prompts to surface reasoning about crosscutting concepts? </a:t>
            </a:r>
          </a:p>
          <a:p>
            <a:pPr lvl="0" indent="-368300">
              <a:lnSpc>
                <a:spcPct val="115000"/>
              </a:lnSpc>
              <a:spcBef>
                <a:spcPts val="0"/>
              </a:spcBef>
              <a:buClr>
                <a:schemeClr val="lt1"/>
              </a:buClr>
              <a:buSzPts val="2200"/>
              <a:buChar char="●"/>
            </a:pPr>
            <a:r>
              <a:rPr lang="en-US" sz="2400" dirty="0"/>
              <a:t>How might you use this process for designing or adapting tasks in your school or district?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73FA6-5A9A-6B43-8B60-4CD30D3D10C5}"/>
              </a:ext>
            </a:extLst>
          </p:cNvPr>
          <p:cNvSpPr>
            <a:spLocks noGrp="1"/>
          </p:cNvSpPr>
          <p:nvPr>
            <p:ph type="title"/>
          </p:nvPr>
        </p:nvSpPr>
        <p:spPr>
          <a:xfrm>
            <a:off x="696744" y="146379"/>
            <a:ext cx="7886700" cy="839623"/>
          </a:xfrm>
        </p:spPr>
        <p:txBody>
          <a:bodyPr>
            <a:normAutofit/>
          </a:bodyPr>
          <a:lstStyle/>
          <a:p>
            <a:r>
              <a:rPr lang="en-US" sz="3600" dirty="0">
                <a:sym typeface="Gill Sans" charset="0"/>
              </a:rPr>
              <a:t>Criteria for Assessment Scenarios</a:t>
            </a:r>
            <a:endParaRPr lang="en-US" sz="3600" dirty="0"/>
          </a:p>
        </p:txBody>
      </p:sp>
      <p:sp>
        <p:nvSpPr>
          <p:cNvPr id="3" name="Text Placeholder 2">
            <a:extLst>
              <a:ext uri="{FF2B5EF4-FFF2-40B4-BE49-F238E27FC236}">
                <a16:creationId xmlns:a16="http://schemas.microsoft.com/office/drawing/2014/main" id="{6E3BA992-18F4-B748-8968-F730662F091D}"/>
              </a:ext>
            </a:extLst>
          </p:cNvPr>
          <p:cNvSpPr>
            <a:spLocks noGrp="1"/>
          </p:cNvSpPr>
          <p:nvPr>
            <p:ph type="body" idx="1"/>
          </p:nvPr>
        </p:nvSpPr>
        <p:spPr>
          <a:xfrm>
            <a:off x="350197" y="986002"/>
            <a:ext cx="8579794" cy="5871998"/>
          </a:xfrm>
        </p:spPr>
        <p:txBody>
          <a:bodyPr>
            <a:noAutofit/>
          </a:bodyPr>
          <a:lstStyle/>
          <a:p>
            <a:pPr lvl="0" indent="-361950">
              <a:lnSpc>
                <a:spcPct val="115000"/>
              </a:lnSpc>
              <a:spcBef>
                <a:spcPts val="0"/>
              </a:spcBef>
              <a:buSzPts val="2100"/>
              <a:buChar char="●"/>
            </a:pPr>
            <a:r>
              <a:rPr lang="en-US" sz="2200" dirty="0"/>
              <a:t>It should </a:t>
            </a:r>
            <a:r>
              <a:rPr lang="en-US" sz="2200" b="1" dirty="0"/>
              <a:t>allow students from non-dominant communities</a:t>
            </a:r>
            <a:r>
              <a:rPr lang="en-US" sz="2200" dirty="0"/>
              <a:t> (e.g., multilingual learners, students from poverty-impacted communities) to fully engage with the task. </a:t>
            </a:r>
            <a:r>
              <a:rPr lang="en-US" sz="2200" b="1" dirty="0">
                <a:solidFill>
                  <a:schemeClr val="dk2"/>
                </a:solidFill>
              </a:rPr>
              <a:t>We should design for them first! </a:t>
            </a:r>
          </a:p>
          <a:p>
            <a:pPr lvl="0" indent="-361950">
              <a:lnSpc>
                <a:spcPct val="115000"/>
              </a:lnSpc>
              <a:buSzPts val="2100"/>
              <a:buChar char="●"/>
            </a:pPr>
            <a:r>
              <a:rPr lang="en-US" sz="2200" dirty="0"/>
              <a:t>It should </a:t>
            </a:r>
            <a:r>
              <a:rPr lang="en-US" sz="2200" b="1" dirty="0"/>
              <a:t>involve a compelling phenomena</a:t>
            </a:r>
            <a:r>
              <a:rPr lang="en-US" sz="2200" dirty="0"/>
              <a:t> related to one or more of the DCIs being assessed—and not feel like a test-like task. It should beg for explanation! Make it more like an anchoring phenomena for an awesome, month-long unit. </a:t>
            </a:r>
          </a:p>
          <a:p>
            <a:pPr lvl="0" indent="-361950">
              <a:lnSpc>
                <a:spcPct val="115000"/>
              </a:lnSpc>
              <a:buSzPts val="2100"/>
              <a:buChar char="●"/>
            </a:pPr>
            <a:r>
              <a:rPr lang="en-US" sz="2200" dirty="0"/>
              <a:t>It should lend itself to a </a:t>
            </a:r>
            <a:r>
              <a:rPr lang="en-US" sz="2200" b="1" dirty="0"/>
              <a:t>broad range</a:t>
            </a:r>
            <a:r>
              <a:rPr lang="en-US" sz="2200" dirty="0"/>
              <a:t> of the science and engineering practices.</a:t>
            </a:r>
          </a:p>
          <a:p>
            <a:pPr lvl="0" indent="-361950">
              <a:lnSpc>
                <a:spcPct val="115000"/>
              </a:lnSpc>
              <a:spcBef>
                <a:spcPts val="0"/>
              </a:spcBef>
              <a:buSzPts val="2100"/>
              <a:buChar char="●"/>
            </a:pPr>
            <a:r>
              <a:rPr lang="en-US" sz="2200" dirty="0"/>
              <a:t>It must be </a:t>
            </a:r>
            <a:r>
              <a:rPr lang="en-US" sz="2200" b="1" dirty="0"/>
              <a:t>understandable quickly by students. </a:t>
            </a:r>
          </a:p>
          <a:p>
            <a:pPr lvl="0" indent="0">
              <a:lnSpc>
                <a:spcPct val="115000"/>
              </a:lnSpc>
              <a:spcBef>
                <a:spcPts val="0"/>
              </a:spcBef>
              <a:buNone/>
            </a:pPr>
            <a:r>
              <a:rPr lang="en-US" sz="2200" dirty="0"/>
              <a:t>For this reason, selecting everyday situations can be </a:t>
            </a:r>
            <a:br>
              <a:rPr lang="en-US" sz="2200" dirty="0"/>
            </a:br>
            <a:r>
              <a:rPr lang="en-US" sz="2200" dirty="0"/>
              <a:t>useful. </a:t>
            </a:r>
          </a:p>
        </p:txBody>
      </p:sp>
    </p:spTree>
    <p:extLst>
      <p:ext uri="{BB962C8B-B14F-4D97-AF65-F5344CB8AC3E}">
        <p14:creationId xmlns:p14="http://schemas.microsoft.com/office/powerpoint/2010/main" val="38296744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E6C4FC-C681-5A41-A425-999DA32D41A7}"/>
              </a:ext>
            </a:extLst>
          </p:cNvPr>
          <p:cNvSpPr>
            <a:spLocks noGrp="1"/>
          </p:cNvSpPr>
          <p:nvPr>
            <p:ph type="title"/>
          </p:nvPr>
        </p:nvSpPr>
        <p:spPr>
          <a:xfrm>
            <a:off x="628650" y="-169736"/>
            <a:ext cx="7886700" cy="1325563"/>
          </a:xfrm>
        </p:spPr>
        <p:txBody>
          <a:bodyPr>
            <a:noAutofit/>
          </a:bodyPr>
          <a:lstStyle/>
          <a:p>
            <a:pPr lvl="0"/>
            <a:r>
              <a:rPr lang="en-US" sz="2600" dirty="0">
                <a:solidFill>
                  <a:schemeClr val="dk2"/>
                </a:solidFill>
              </a:rPr>
              <a:t>Steps to Designing 3D Assessments: Short Course</a:t>
            </a:r>
          </a:p>
        </p:txBody>
      </p:sp>
      <p:sp>
        <p:nvSpPr>
          <p:cNvPr id="4" name="Text Placeholder 3">
            <a:extLst>
              <a:ext uri="{FF2B5EF4-FFF2-40B4-BE49-F238E27FC236}">
                <a16:creationId xmlns:a16="http://schemas.microsoft.com/office/drawing/2014/main" id="{135220F9-A77E-8941-3D92-A447B219C3D1}"/>
              </a:ext>
            </a:extLst>
          </p:cNvPr>
          <p:cNvSpPr>
            <a:spLocks noGrp="1"/>
          </p:cNvSpPr>
          <p:nvPr>
            <p:ph type="body" idx="1"/>
          </p:nvPr>
        </p:nvSpPr>
        <p:spPr>
          <a:xfrm>
            <a:off x="628650" y="6057948"/>
            <a:ext cx="7886700" cy="582987"/>
          </a:xfrm>
        </p:spPr>
        <p:txBody>
          <a:bodyPr>
            <a:normAutofit/>
          </a:bodyPr>
          <a:lstStyle/>
          <a:p>
            <a:pPr marL="114300" indent="0" algn="ctr">
              <a:buNone/>
            </a:pPr>
            <a:r>
              <a:rPr lang="en-US" sz="2400" dirty="0">
                <a:solidFill>
                  <a:srgbClr val="0020FF"/>
                </a:solidFill>
                <a:hlinkClick r:id="rId3">
                  <a:extLst>
                    <a:ext uri="{A12FA001-AC4F-418D-AE19-62706E023703}">
                      <ahyp:hlinkClr xmlns:ahyp="http://schemas.microsoft.com/office/drawing/2018/hyperlinkcolor" val="tx"/>
                    </a:ext>
                  </a:extLst>
                </a:hlinkClick>
              </a:rPr>
              <a:t>tinyurl.com/3Dassessmentdevelopment</a:t>
            </a:r>
            <a:endParaRPr lang="en-US" sz="2400" dirty="0"/>
          </a:p>
        </p:txBody>
      </p:sp>
      <p:pic>
        <p:nvPicPr>
          <p:cNvPr id="2" name="Picture 1" descr="Header image for STEM Teaching Tool 41, entitled Prompts for integrating crosscutting concepts into assessment and instruction.  It shows one medium skinned student with dark brown hair in a ponytail and one light skinned student with light brown hair seated at a table working together on a project. "/>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8650" y="848617"/>
            <a:ext cx="8042777" cy="5193615"/>
          </a:xfrm>
          <a:prstGeom prst="rect">
            <a:avLst/>
          </a:prstGeom>
        </p:spPr>
      </p:pic>
    </p:spTree>
    <p:extLst>
      <p:ext uri="{BB962C8B-B14F-4D97-AF65-F5344CB8AC3E}">
        <p14:creationId xmlns:p14="http://schemas.microsoft.com/office/powerpoint/2010/main" val="3531040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eader image for STEM Teaching Tool #37, Beyond &quot;misconceptions&quot;: how to recognize and build on Facets of student thinking. It shows sticky notes and student work on a tabl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3764" y="3563602"/>
            <a:ext cx="4091196" cy="2689896"/>
          </a:xfrm>
          <a:prstGeom prst="rect">
            <a:avLst/>
          </a:prstGeom>
        </p:spPr>
      </p:pic>
      <p:pic>
        <p:nvPicPr>
          <p:cNvPr id="9" name="Picture 8" descr="Header image for STEM Teaching Tool #33, How to design assessment for emerging bilingual students. It shows a dark skinned student with a hijab and a light skinned student with short brown hair writing on a piece of pape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965" y="3545458"/>
            <a:ext cx="4101884" cy="2689897"/>
          </a:xfrm>
          <a:prstGeom prst="rect">
            <a:avLst/>
          </a:prstGeom>
        </p:spPr>
      </p:pic>
      <p:pic>
        <p:nvPicPr>
          <p:cNvPr id="15" name="Picture 14" descr="Header image for STEM Teaching Tool #26, How can assessments be designed to engage students in the range of science and engineering practices. It shows three students of varying skin tones and hair colors looking at a patch of grass while a light skinned teacher with short light brown hair and glasses looks o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85621" y="739277"/>
            <a:ext cx="4064166" cy="2670177"/>
          </a:xfrm>
          <a:prstGeom prst="rect">
            <a:avLst/>
          </a:prstGeom>
        </p:spPr>
      </p:pic>
      <p:pic>
        <p:nvPicPr>
          <p:cNvPr id="14" name="Picture 13" descr="Header image for STEM Teahcing Tool #18, How teachers can develop formative assessments that fit a three dimensional view of science learning. It shows one medium dark  skinned person with dark brown hair speaking with a light skinned person with red hair and glasses."/>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0965" y="731459"/>
            <a:ext cx="4101884" cy="2670177"/>
          </a:xfrm>
          <a:prstGeom prst="rect">
            <a:avLst/>
          </a:prstGeom>
        </p:spPr>
      </p:pic>
      <p:sp>
        <p:nvSpPr>
          <p:cNvPr id="2" name="Title 1">
            <a:extLst>
              <a:ext uri="{FF2B5EF4-FFF2-40B4-BE49-F238E27FC236}">
                <a16:creationId xmlns:a16="http://schemas.microsoft.com/office/drawing/2014/main" id="{B09F91E1-143B-CB46-9AB8-995AF9B63DBB}"/>
              </a:ext>
            </a:extLst>
          </p:cNvPr>
          <p:cNvSpPr>
            <a:spLocks noGrp="1"/>
          </p:cNvSpPr>
          <p:nvPr>
            <p:ph type="title"/>
          </p:nvPr>
        </p:nvSpPr>
        <p:spPr>
          <a:xfrm>
            <a:off x="628650" y="-282997"/>
            <a:ext cx="7886700" cy="1325563"/>
          </a:xfrm>
        </p:spPr>
        <p:txBody>
          <a:bodyPr>
            <a:normAutofit/>
          </a:bodyPr>
          <a:lstStyle/>
          <a:p>
            <a:r>
              <a:rPr lang="en" sz="3200" dirty="0">
                <a:solidFill>
                  <a:schemeClr val="dk2"/>
                </a:solidFill>
              </a:rPr>
              <a:t>Theme:  Briefs on Formative Assessment</a:t>
            </a:r>
            <a:endParaRPr lang="en-US" sz="3200" dirty="0"/>
          </a:p>
        </p:txBody>
      </p:sp>
      <p:sp>
        <p:nvSpPr>
          <p:cNvPr id="3" name="Text Placeholder 2">
            <a:extLst>
              <a:ext uri="{FF2B5EF4-FFF2-40B4-BE49-F238E27FC236}">
                <a16:creationId xmlns:a16="http://schemas.microsoft.com/office/drawing/2014/main" id="{7DFABBB0-2217-83CD-E00C-94DD83937834}"/>
              </a:ext>
            </a:extLst>
          </p:cNvPr>
          <p:cNvSpPr>
            <a:spLocks noGrp="1"/>
          </p:cNvSpPr>
          <p:nvPr>
            <p:ph type="body" idx="1"/>
          </p:nvPr>
        </p:nvSpPr>
        <p:spPr>
          <a:xfrm>
            <a:off x="628650" y="6128598"/>
            <a:ext cx="7886700" cy="672634"/>
          </a:xfrm>
        </p:spPr>
        <p:txBody>
          <a:bodyPr/>
          <a:lstStyle/>
          <a:p>
            <a:pPr marL="114300" indent="0" algn="ctr">
              <a:buNone/>
            </a:pPr>
            <a:r>
              <a:rPr lang="en-US" sz="2400" b="1" u="sng" dirty="0">
                <a:solidFill>
                  <a:srgbClr val="0020FF"/>
                </a:solidFill>
                <a:hlinkClick r:id="rId7">
                  <a:extLst>
                    <a:ext uri="{A12FA001-AC4F-418D-AE19-62706E023703}">
                      <ahyp:hlinkClr xmlns:ahyp="http://schemas.microsoft.com/office/drawing/2018/hyperlinkcolor" val="tx"/>
                    </a:ext>
                  </a:extLst>
                </a:hlinkClick>
              </a:rPr>
              <a:t>stemteachingtools.org/tgs/Assessment</a:t>
            </a:r>
            <a:r>
              <a:rPr lang="en-US" sz="2400" b="1" dirty="0">
                <a:solidFill>
                  <a:srgbClr val="0020FF"/>
                </a:solidFill>
              </a:rPr>
              <a:t> </a:t>
            </a:r>
          </a:p>
          <a:p>
            <a:pPr marL="114300" indent="0">
              <a:buNone/>
            </a:pPr>
            <a:endParaRPr lang="en-US" dirty="0"/>
          </a:p>
        </p:txBody>
      </p:sp>
    </p:spTree>
    <p:extLst>
      <p:ext uri="{BB962C8B-B14F-4D97-AF65-F5344CB8AC3E}">
        <p14:creationId xmlns:p14="http://schemas.microsoft.com/office/powerpoint/2010/main" val="3814108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5786" y="-47825"/>
            <a:ext cx="9144000" cy="6858000"/>
          </a:xfrm>
          <a:prstGeom prst="rect">
            <a:avLst/>
          </a:prstGeom>
          <a:solidFill>
            <a:srgbClr val="3A2B71"/>
          </a:solidFill>
          <a:ln>
            <a:solidFill>
              <a:srgbClr val="3A2B71"/>
            </a:solidFill>
          </a:ln>
        </p:spPr>
        <p:style>
          <a:lnRef idx="1">
            <a:schemeClr val="accent3"/>
          </a:lnRef>
          <a:fillRef idx="3">
            <a:schemeClr val="accent3"/>
          </a:fillRef>
          <a:effectRef idx="2">
            <a:schemeClr val="accent3"/>
          </a:effectRef>
          <a:fontRef idx="minor">
            <a:schemeClr val="lt1"/>
          </a:fontRef>
        </p:style>
        <p:txBody>
          <a:bodyPr lIns="91425" tIns="45713" rIns="91425" bIns="45713" rtlCol="0" anchor="ctr"/>
          <a:lstStyle/>
          <a:p>
            <a:pPr algn="ctr" defTabSz="456964"/>
            <a:endParaRPr lang="en-US" sz="1800" kern="1200" dirty="0">
              <a:solidFill>
                <a:prstClr val="white"/>
              </a:solidFill>
              <a:latin typeface="Arial" panose="020B0604020202020204" pitchFamily="34" charset="0"/>
              <a:sym typeface="Gill Sans Light" charset="0"/>
            </a:endParaRPr>
          </a:p>
        </p:txBody>
      </p:sp>
      <p:sp>
        <p:nvSpPr>
          <p:cNvPr id="8" name="Text Placeholder 7">
            <a:extLst>
              <a:ext uri="{FF2B5EF4-FFF2-40B4-BE49-F238E27FC236}">
                <a16:creationId xmlns:a16="http://schemas.microsoft.com/office/drawing/2014/main" id="{9B8F2B76-634C-5F45-B2DB-6180398C3C00}"/>
              </a:ext>
            </a:extLst>
          </p:cNvPr>
          <p:cNvSpPr>
            <a:spLocks noGrp="1"/>
          </p:cNvSpPr>
          <p:nvPr>
            <p:ph type="body" idx="14"/>
          </p:nvPr>
        </p:nvSpPr>
        <p:spPr>
          <a:xfrm>
            <a:off x="790267" y="5740729"/>
            <a:ext cx="4019179" cy="1696384"/>
          </a:xfrm>
        </p:spPr>
        <p:txBody>
          <a:bodyPr>
            <a:normAutofit/>
          </a:bodyPr>
          <a:lstStyle/>
          <a:p>
            <a:pPr algn="ctr" defTabSz="642750" fontAlgn="base">
              <a:spcBef>
                <a:spcPct val="0"/>
              </a:spcBef>
              <a:spcAft>
                <a:spcPct val="0"/>
              </a:spcAft>
            </a:pPr>
            <a:r>
              <a:rPr lang="en-US" sz="1600" b="1" kern="1200" dirty="0" err="1">
                <a:solidFill>
                  <a:prstClr val="white"/>
                </a:solidFill>
                <a:sym typeface="Gill Sans" charset="0"/>
              </a:rPr>
              <a:t>STEMteachingtools.org</a:t>
            </a:r>
            <a:r>
              <a:rPr lang="en-US" sz="1600" b="1" kern="1200" dirty="0">
                <a:solidFill>
                  <a:prstClr val="white"/>
                </a:solidFill>
                <a:sym typeface="Gill Sans" charset="0"/>
              </a:rPr>
              <a:t> (web)</a:t>
            </a:r>
          </a:p>
          <a:p>
            <a:pPr algn="ctr" defTabSz="642750" fontAlgn="base">
              <a:spcBef>
                <a:spcPct val="0"/>
              </a:spcBef>
              <a:spcAft>
                <a:spcPct val="0"/>
              </a:spcAft>
            </a:pPr>
            <a:r>
              <a:rPr lang="en-US" sz="1600" b="1" kern="1200" dirty="0">
                <a:solidFill>
                  <a:prstClr val="white"/>
                </a:solidFill>
                <a:sym typeface="Gill Sans" charset="0"/>
              </a:rPr>
              <a:t>@</a:t>
            </a:r>
            <a:r>
              <a:rPr lang="en-US" sz="1600" b="1" kern="1200" dirty="0" err="1">
                <a:solidFill>
                  <a:prstClr val="white"/>
                </a:solidFill>
                <a:sym typeface="Gill Sans" charset="0"/>
              </a:rPr>
              <a:t>STEMteachtools</a:t>
            </a:r>
            <a:r>
              <a:rPr lang="en-US" sz="1600" b="1" kern="1200" dirty="0">
                <a:solidFill>
                  <a:prstClr val="white"/>
                </a:solidFill>
                <a:sym typeface="Gill Sans" charset="0"/>
              </a:rPr>
              <a:t> (twitter)</a:t>
            </a:r>
          </a:p>
          <a:p>
            <a:pPr algn="ctr" defTabSz="642750" fontAlgn="base">
              <a:spcBef>
                <a:spcPct val="0"/>
              </a:spcBef>
              <a:spcAft>
                <a:spcPct val="0"/>
              </a:spcAft>
            </a:pPr>
            <a:r>
              <a:rPr lang="en-US" sz="1600" b="1" kern="1200" dirty="0" err="1">
                <a:solidFill>
                  <a:prstClr val="white"/>
                </a:solidFill>
                <a:sym typeface="Gill Sans" charset="0"/>
              </a:rPr>
              <a:t>pinterest.com</a:t>
            </a:r>
            <a:r>
              <a:rPr lang="en-US" sz="1600" b="1" kern="1200" dirty="0">
                <a:solidFill>
                  <a:prstClr val="white"/>
                </a:solidFill>
                <a:sym typeface="Gill Sans" charset="0"/>
              </a:rPr>
              <a:t>/</a:t>
            </a:r>
            <a:r>
              <a:rPr lang="en-US" sz="1600" b="1" kern="1200" dirty="0" err="1">
                <a:solidFill>
                  <a:prstClr val="white"/>
                </a:solidFill>
                <a:sym typeface="Gill Sans" charset="0"/>
              </a:rPr>
              <a:t>stemeducation</a:t>
            </a:r>
            <a:r>
              <a:rPr lang="en-US" sz="1600" b="1" kern="1200" dirty="0">
                <a:solidFill>
                  <a:prstClr val="white"/>
                </a:solidFill>
                <a:sym typeface="Gill Sans" charset="0"/>
              </a:rPr>
              <a:t> (</a:t>
            </a:r>
            <a:r>
              <a:rPr lang="en-US" sz="1600" b="1" kern="1200" dirty="0" err="1">
                <a:solidFill>
                  <a:prstClr val="white"/>
                </a:solidFill>
                <a:sym typeface="Gill Sans" charset="0"/>
              </a:rPr>
              <a:t>pinterest</a:t>
            </a:r>
            <a:r>
              <a:rPr lang="en-US" sz="1600" b="1" kern="1200" dirty="0">
                <a:solidFill>
                  <a:prstClr val="white"/>
                </a:solidFill>
                <a:sym typeface="Gill Sans" charset="0"/>
              </a:rPr>
              <a:t>)</a:t>
            </a:r>
          </a:p>
          <a:p>
            <a:endParaRPr lang="en-US" sz="1400" dirty="0"/>
          </a:p>
        </p:txBody>
      </p:sp>
      <p:pic>
        <p:nvPicPr>
          <p:cNvPr id="3" name="Picture 2" descr="Screenshot of STEM Teaching Tool #7, Learning STEM through design: students benefit from expanding what counts as &quot;engineering.&quot; Header image is a medium dark skinned student with long dark hair and a medium dark skinned adult with long dark hair working with electronics testing equipment. "/>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1354" y="2994379"/>
            <a:ext cx="2773230" cy="3580928"/>
          </a:xfrm>
          <a:prstGeom prst="rect">
            <a:avLst/>
          </a:prstGeom>
        </p:spPr>
      </p:pic>
      <p:pic>
        <p:nvPicPr>
          <p:cNvPr id="5" name="Picture 4" descr="Screenshot of STEM Teaching Tool #2, Why should students investigate contemporary science topics--and not just &quot;settled&quot; science? Header image features one medium skinned student with long dark brown hair and one light skinned student with long dark blonde hair and safety glasses smiling and looking at a petri dish. Behind them is a light skinned teacher with short white hair and glasses smiling. "/>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83868" y="2065433"/>
            <a:ext cx="2769251" cy="3580928"/>
          </a:xfrm>
          <a:prstGeom prst="rect">
            <a:avLst/>
          </a:prstGeom>
        </p:spPr>
      </p:pic>
      <p:pic>
        <p:nvPicPr>
          <p:cNvPr id="9" name="Picture 8" descr="Screenshot of STEM Teaching Tool #5, Using curriculum adaptation as a strategy to help teachers learn about NGSS and developing aligned instructional materials. Header image features five adults of varying skin tones and hair colors sitting on the floor working together. "/>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2500" y="1201077"/>
            <a:ext cx="2772406" cy="3582375"/>
          </a:xfrm>
          <a:prstGeom prst="rect">
            <a:avLst/>
          </a:prstGeom>
        </p:spPr>
      </p:pic>
      <p:sp>
        <p:nvSpPr>
          <p:cNvPr id="7" name="Text Placeholder 6">
            <a:extLst>
              <a:ext uri="{FF2B5EF4-FFF2-40B4-BE49-F238E27FC236}">
                <a16:creationId xmlns:a16="http://schemas.microsoft.com/office/drawing/2014/main" id="{0E72F974-09A1-2D4D-BC66-23372E87F4C0}"/>
              </a:ext>
            </a:extLst>
          </p:cNvPr>
          <p:cNvSpPr>
            <a:spLocks noGrp="1"/>
          </p:cNvSpPr>
          <p:nvPr>
            <p:ph type="body" idx="13"/>
          </p:nvPr>
        </p:nvSpPr>
        <p:spPr>
          <a:xfrm>
            <a:off x="6037236" y="1417731"/>
            <a:ext cx="2941465" cy="2154704"/>
          </a:xfrm>
        </p:spPr>
        <p:txBody>
          <a:bodyPr>
            <a:normAutofit/>
          </a:bodyPr>
          <a:lstStyle/>
          <a:p>
            <a:pPr marL="0" defTabSz="457011">
              <a:buClr>
                <a:schemeClr val="tx1"/>
              </a:buClr>
            </a:pPr>
            <a:r>
              <a:rPr lang="en-US" altLang="ja-JP" sz="1600" i="1" kern="1200" dirty="0">
                <a:solidFill>
                  <a:schemeClr val="bg1"/>
                </a:solidFill>
                <a:ea typeface="ヒラギノ角ゴ ProN W3" charset="0"/>
                <a:sym typeface="Gill Sans Light" charset="0"/>
              </a:rPr>
              <a:t>Co-designed by practitioners &amp; researchers</a:t>
            </a:r>
          </a:p>
          <a:p>
            <a:pPr marL="0" defTabSz="457011">
              <a:buClr>
                <a:schemeClr val="tx1"/>
              </a:buClr>
            </a:pPr>
            <a:r>
              <a:rPr lang="en-US" altLang="ja-JP" sz="1600" i="1" kern="1200" dirty="0">
                <a:solidFill>
                  <a:schemeClr val="bg1"/>
                </a:solidFill>
                <a:ea typeface="ヒラギノ角ゴ ProN W3" charset="0"/>
                <a:sym typeface="Gill Sans Light" charset="0"/>
              </a:rPr>
              <a:t>Tested &amp; refined over time</a:t>
            </a:r>
          </a:p>
          <a:p>
            <a:pPr marL="0" defTabSz="457011">
              <a:buClr>
                <a:schemeClr val="tx1"/>
              </a:buClr>
            </a:pPr>
            <a:r>
              <a:rPr lang="en-US" altLang="ja-JP" sz="1600" i="1" kern="1200" dirty="0">
                <a:solidFill>
                  <a:schemeClr val="bg1"/>
                </a:solidFill>
                <a:ea typeface="ヒラギノ角ゴ ProN W3" charset="0"/>
                <a:sym typeface="Gill Sans Light" charset="0"/>
              </a:rPr>
              <a:t>Easily shareable—over social media, email, paper</a:t>
            </a:r>
          </a:p>
          <a:p>
            <a:pPr>
              <a:buClr>
                <a:schemeClr val="tx1"/>
              </a:buClr>
            </a:pPr>
            <a:endParaRPr lang="en-US" sz="1600" dirty="0">
              <a:solidFill>
                <a:schemeClr val="bg1"/>
              </a:solidFill>
            </a:endParaRPr>
          </a:p>
        </p:txBody>
      </p:sp>
      <p:sp>
        <p:nvSpPr>
          <p:cNvPr id="2" name="Title 1">
            <a:extLst>
              <a:ext uri="{FF2B5EF4-FFF2-40B4-BE49-F238E27FC236}">
                <a16:creationId xmlns:a16="http://schemas.microsoft.com/office/drawing/2014/main" id="{1D15DDA0-E587-0849-9BE3-AC01C0D6AA45}"/>
              </a:ext>
            </a:extLst>
          </p:cNvPr>
          <p:cNvSpPr>
            <a:spLocks noGrp="1"/>
          </p:cNvSpPr>
          <p:nvPr>
            <p:ph type="title"/>
          </p:nvPr>
        </p:nvSpPr>
        <p:spPr>
          <a:xfrm>
            <a:off x="625143" y="269079"/>
            <a:ext cx="7886700" cy="1325563"/>
          </a:xfrm>
        </p:spPr>
        <p:txBody>
          <a:bodyPr>
            <a:noAutofit/>
          </a:bodyPr>
          <a:lstStyle/>
          <a:p>
            <a:r>
              <a:rPr lang="en-US" sz="3200" kern="1200" dirty="0">
                <a:solidFill>
                  <a:prstClr val="white"/>
                </a:solidFill>
                <a:latin typeface="Lato Heavy"/>
                <a:ea typeface="Gill Sans" charset="0"/>
                <a:cs typeface="Lato Heavy"/>
                <a:sym typeface="Gill Sans" charset="0"/>
              </a:rPr>
              <a:t>Professional Learning Resources </a:t>
            </a:r>
            <a:br>
              <a:rPr lang="en-US" sz="3200" kern="1200" dirty="0">
                <a:solidFill>
                  <a:prstClr val="white"/>
                </a:solidFill>
                <a:latin typeface="Lato Heavy"/>
                <a:ea typeface="Gill Sans" charset="0"/>
                <a:cs typeface="Lato Heavy"/>
                <a:sym typeface="Gill Sans" charset="0"/>
              </a:rPr>
            </a:br>
            <a:r>
              <a:rPr lang="en-US" sz="3200" kern="1200" dirty="0">
                <a:solidFill>
                  <a:prstClr val="white"/>
                </a:solidFill>
                <a:latin typeface="Lato Heavy"/>
                <a:ea typeface="Gill Sans" charset="0"/>
                <a:cs typeface="Lato Heavy"/>
                <a:sym typeface="Gill Sans" charset="0"/>
              </a:rPr>
              <a:t>to Support NGSS Implementation</a:t>
            </a:r>
            <a:br>
              <a:rPr lang="en-US" sz="3600" kern="1200" dirty="0">
                <a:solidFill>
                  <a:prstClr val="white"/>
                </a:solidFill>
                <a:latin typeface="Lato Heavy"/>
                <a:ea typeface="Gill Sans" charset="0"/>
                <a:cs typeface="Lato Heavy"/>
                <a:sym typeface="Gill Sans" charset="0"/>
              </a:rPr>
            </a:br>
            <a:endParaRPr lang="en-US" sz="3200" dirty="0"/>
          </a:p>
        </p:txBody>
      </p:sp>
    </p:spTree>
    <p:extLst>
      <p:ext uri="{BB962C8B-B14F-4D97-AF65-F5344CB8AC3E}">
        <p14:creationId xmlns:p14="http://schemas.microsoft.com/office/powerpoint/2010/main" val="2795998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175" y="2599129"/>
            <a:ext cx="8229600" cy="1344772"/>
          </a:xfrm>
        </p:spPr>
        <p:txBody>
          <a:bodyPr tIns="91440" bIns="91440">
            <a:noAutofit/>
          </a:bodyPr>
          <a:lstStyle/>
          <a:p>
            <a:r>
              <a:rPr lang="en-US" sz="4000" dirty="0">
                <a:solidFill>
                  <a:srgbClr val="FFFFFF"/>
                </a:solidFill>
                <a:cs typeface="Lato Heavy"/>
              </a:rPr>
              <a:t>Help us improve the resource</a:t>
            </a:r>
            <a:br>
              <a:rPr lang="en-US" sz="4000" dirty="0">
                <a:solidFill>
                  <a:srgbClr val="FFFFFF"/>
                </a:solidFill>
                <a:latin typeface="Lato Regular"/>
                <a:cs typeface="Lato Regular"/>
              </a:rPr>
            </a:br>
            <a:br>
              <a:rPr lang="en-US" sz="4000" dirty="0">
                <a:solidFill>
                  <a:srgbClr val="FFFFFF"/>
                </a:solidFill>
                <a:latin typeface="Lato Regular"/>
                <a:cs typeface="Lato Regular"/>
              </a:rPr>
            </a:br>
            <a:r>
              <a:rPr lang="en-US" sz="4000" dirty="0">
                <a:solidFill>
                  <a:srgbClr val="FFFFFF"/>
                </a:solidFill>
                <a:latin typeface="Lato Regular"/>
                <a:cs typeface="Lato Regular"/>
              </a:rPr>
              <a:t>Please take the following 5 minute survey to help the ACESSE team improve this resource for others.</a:t>
            </a:r>
            <a:br>
              <a:rPr lang="en-US" sz="4000" dirty="0">
                <a:solidFill>
                  <a:srgbClr val="FFFFFF"/>
                </a:solidFill>
                <a:latin typeface="Lato Regular"/>
                <a:cs typeface="Lato Regular"/>
              </a:rPr>
            </a:br>
            <a:br>
              <a:rPr lang="en-US" sz="4000" dirty="0">
                <a:solidFill>
                  <a:srgbClr val="FFFFFF"/>
                </a:solidFill>
                <a:latin typeface="Lato Regular"/>
                <a:cs typeface="Lato Regular"/>
              </a:rPr>
            </a:br>
            <a:r>
              <a:rPr lang="en-US" sz="3600" dirty="0">
                <a:solidFill>
                  <a:srgbClr val="FFFF00"/>
                </a:solidFill>
                <a:latin typeface="Lato Regular"/>
                <a:cs typeface="Lato Regular"/>
              </a:rPr>
              <a:t>http://tinyurl.com/</a:t>
            </a:r>
            <a:r>
              <a:rPr lang="en-US" sz="3600" dirty="0" err="1">
                <a:solidFill>
                  <a:srgbClr val="FFFF00"/>
                </a:solidFill>
                <a:latin typeface="Lato Regular"/>
                <a:cs typeface="Lato Regular"/>
              </a:rPr>
              <a:t>AcesseResourceB</a:t>
            </a:r>
            <a:r>
              <a:rPr lang="en-US" sz="3600" dirty="0">
                <a:solidFill>
                  <a:srgbClr val="FFFF00"/>
                </a:solidFill>
                <a:latin typeface="Lato Regular"/>
                <a:cs typeface="Lato Regular"/>
              </a:rPr>
              <a:t> </a:t>
            </a:r>
          </a:p>
        </p:txBody>
      </p:sp>
    </p:spTree>
    <p:extLst>
      <p:ext uri="{BB962C8B-B14F-4D97-AF65-F5344CB8AC3E}">
        <p14:creationId xmlns:p14="http://schemas.microsoft.com/office/powerpoint/2010/main" val="30656883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4" name="Title 3">
            <a:extLst>
              <a:ext uri="{FF2B5EF4-FFF2-40B4-BE49-F238E27FC236}">
                <a16:creationId xmlns:a16="http://schemas.microsoft.com/office/drawing/2014/main" id="{0A26DFDE-B2D0-7F46-8639-3CD7512F6441}"/>
              </a:ext>
            </a:extLst>
          </p:cNvPr>
          <p:cNvSpPr>
            <a:spLocks noGrp="1"/>
          </p:cNvSpPr>
          <p:nvPr>
            <p:ph type="title"/>
          </p:nvPr>
        </p:nvSpPr>
        <p:spPr>
          <a:xfrm>
            <a:off x="311700" y="216238"/>
            <a:ext cx="8520600" cy="763500"/>
          </a:xfrm>
        </p:spPr>
        <p:txBody>
          <a:bodyPr>
            <a:normAutofit fontScale="90000"/>
          </a:bodyPr>
          <a:lstStyle/>
          <a:p>
            <a:r>
              <a:rPr lang="en" dirty="0">
                <a:solidFill>
                  <a:srgbClr val="FFFFFF"/>
                </a:solidFill>
              </a:rPr>
              <a:t>Thank you! </a:t>
            </a:r>
            <a:r>
              <a:rPr lang="en-US" dirty="0">
                <a:solidFill>
                  <a:srgbClr val="FFFFFF"/>
                </a:solidFill>
              </a:rPr>
              <a:t>For more info…</a:t>
            </a:r>
            <a:br>
              <a:rPr lang="en" dirty="0">
                <a:solidFill>
                  <a:srgbClr val="FFFFFF"/>
                </a:solidFill>
              </a:rPr>
            </a:br>
            <a:endParaRPr lang="en-US" dirty="0"/>
          </a:p>
        </p:txBody>
      </p:sp>
      <p:sp>
        <p:nvSpPr>
          <p:cNvPr id="3" name="Text Placeholder 2">
            <a:extLst>
              <a:ext uri="{FF2B5EF4-FFF2-40B4-BE49-F238E27FC236}">
                <a16:creationId xmlns:a16="http://schemas.microsoft.com/office/drawing/2014/main" id="{D0DF953F-D6D8-BD4C-9344-D4149312AC7C}"/>
              </a:ext>
            </a:extLst>
          </p:cNvPr>
          <p:cNvSpPr>
            <a:spLocks noGrp="1"/>
          </p:cNvSpPr>
          <p:nvPr>
            <p:ph type="body" idx="1"/>
          </p:nvPr>
        </p:nvSpPr>
        <p:spPr>
          <a:xfrm>
            <a:off x="311700" y="968624"/>
            <a:ext cx="8520600" cy="4555200"/>
          </a:xfrm>
        </p:spPr>
        <p:txBody>
          <a:bodyPr>
            <a:normAutofit fontScale="77500" lnSpcReduction="20000"/>
          </a:bodyPr>
          <a:lstStyle/>
          <a:p>
            <a:pPr marL="0" indent="0">
              <a:lnSpc>
                <a:spcPct val="120000"/>
              </a:lnSpc>
              <a:buNone/>
            </a:pPr>
            <a:r>
              <a:rPr lang="en" sz="2400" dirty="0"/>
              <a:t>Related Resources </a:t>
            </a:r>
            <a:endParaRPr lang="en-US" sz="2400" dirty="0"/>
          </a:p>
          <a:p>
            <a:pPr marL="342900" lvl="2">
              <a:lnSpc>
                <a:spcPct val="120000"/>
              </a:lnSpc>
            </a:pPr>
            <a:r>
              <a:rPr lang="en-US" dirty="0">
                <a:solidFill>
                  <a:srgbClr val="FFFFFF"/>
                </a:solidFill>
                <a:latin typeface="Lato" panose="020F0502020204030203" pitchFamily="34" charset="0"/>
                <a:ea typeface="Lato" panose="020F0502020204030203" pitchFamily="34" charset="0"/>
                <a:cs typeface="Lato" panose="020F0502020204030203" pitchFamily="34" charset="0"/>
              </a:rPr>
              <a:t>Formative Assessment Short Course</a:t>
            </a:r>
            <a:br>
              <a:rPr lang="en-US" dirty="0">
                <a:solidFill>
                  <a:srgbClr val="FFFFFF"/>
                </a:solidFill>
                <a:latin typeface="Lato" panose="020F0502020204030203" pitchFamily="34" charset="0"/>
                <a:ea typeface="Lato" panose="020F0502020204030203" pitchFamily="34" charset="0"/>
                <a:cs typeface="Lato" panose="020F0502020204030203" pitchFamily="34" charset="0"/>
              </a:rPr>
            </a:br>
            <a:r>
              <a:rPr lang="en-US" dirty="0" err="1">
                <a:solidFill>
                  <a:srgbClr val="FFFF00"/>
                </a:solidFill>
                <a:latin typeface="Lato" panose="020F0502020204030203" pitchFamily="34" charset="0"/>
                <a:ea typeface="Lato" panose="020F0502020204030203" pitchFamily="34" charset="0"/>
                <a:cs typeface="Lato" panose="020F0502020204030203" pitchFamily="34" charset="0"/>
              </a:rPr>
              <a:t>tinyurl.com</a:t>
            </a:r>
            <a:r>
              <a:rPr lang="en-US" dirty="0">
                <a:solidFill>
                  <a:srgbClr val="FFFF00"/>
                </a:solidFill>
                <a:latin typeface="Lato" panose="020F0502020204030203" pitchFamily="34" charset="0"/>
                <a:ea typeface="Lato" panose="020F0502020204030203" pitchFamily="34" charset="0"/>
                <a:cs typeface="Lato" panose="020F0502020204030203" pitchFamily="34" charset="0"/>
              </a:rPr>
              <a:t>/NGSS-3D-assessment-course</a:t>
            </a:r>
          </a:p>
          <a:p>
            <a:pPr marL="342900" lvl="2">
              <a:lnSpc>
                <a:spcPct val="120000"/>
              </a:lnSpc>
            </a:pPr>
            <a:r>
              <a:rPr lang="en-US" dirty="0">
                <a:solidFill>
                  <a:srgbClr val="FFFFFF"/>
                </a:solidFill>
                <a:latin typeface="Lato" panose="020F0502020204030203" pitchFamily="34" charset="0"/>
                <a:ea typeface="Lato" panose="020F0502020204030203" pitchFamily="34" charset="0"/>
                <a:cs typeface="Lato" panose="020F0502020204030203" pitchFamily="34" charset="0"/>
              </a:rPr>
              <a:t>STEM Teaching Tools</a:t>
            </a:r>
            <a:br>
              <a:rPr lang="en-US" dirty="0">
                <a:solidFill>
                  <a:srgbClr val="FFFFFF"/>
                </a:solidFill>
                <a:latin typeface="Lato" panose="020F0502020204030203" pitchFamily="34" charset="0"/>
                <a:ea typeface="Lato" panose="020F0502020204030203" pitchFamily="34" charset="0"/>
                <a:cs typeface="Lato" panose="020F0502020204030203" pitchFamily="34" charset="0"/>
              </a:rPr>
            </a:br>
            <a:r>
              <a:rPr lang="en" dirty="0" err="1">
                <a:solidFill>
                  <a:srgbClr val="FFFF00"/>
                </a:solidFill>
                <a:latin typeface="Lato" panose="020F0502020204030203" pitchFamily="34" charset="0"/>
                <a:ea typeface="Lato" panose="020F0502020204030203" pitchFamily="34" charset="0"/>
                <a:cs typeface="Lato" panose="020F0502020204030203" pitchFamily="34" charset="0"/>
              </a:rPr>
              <a:t>STEMteachingtools.org</a:t>
            </a:r>
            <a:r>
              <a:rPr lang="en"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US"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 dirty="0">
                <a:solidFill>
                  <a:srgbClr val="FFFF00"/>
                </a:solidFill>
                <a:latin typeface="Lato" panose="020F0502020204030203" pitchFamily="34" charset="0"/>
                <a:ea typeface="Lato" panose="020F0502020204030203" pitchFamily="34" charset="0"/>
                <a:cs typeface="Lato" panose="020F0502020204030203" pitchFamily="34" charset="0"/>
              </a:rPr>
              <a:t>@</a:t>
            </a:r>
            <a:r>
              <a:rPr lang="en" dirty="0" err="1">
                <a:solidFill>
                  <a:srgbClr val="FFFF00"/>
                </a:solidFill>
                <a:latin typeface="Lato" panose="020F0502020204030203" pitchFamily="34" charset="0"/>
                <a:ea typeface="Lato" panose="020F0502020204030203" pitchFamily="34" charset="0"/>
                <a:cs typeface="Lato" panose="020F0502020204030203" pitchFamily="34" charset="0"/>
              </a:rPr>
              <a:t>STEMTeachTools</a:t>
            </a:r>
            <a:r>
              <a:rPr lang="en-US" dirty="0">
                <a:solidFill>
                  <a:srgbClr val="FFFFFF"/>
                </a:solidFill>
                <a:latin typeface="Lato" panose="020F0502020204030203" pitchFamily="34" charset="0"/>
                <a:ea typeface="Lato" panose="020F0502020204030203" pitchFamily="34" charset="0"/>
                <a:cs typeface="Lato" panose="020F0502020204030203" pitchFamily="34" charset="0"/>
              </a:rPr>
              <a:t> (twitter)</a:t>
            </a:r>
          </a:p>
          <a:p>
            <a:pPr marL="342900" lvl="2">
              <a:lnSpc>
                <a:spcPct val="120000"/>
              </a:lnSpc>
            </a:pPr>
            <a:r>
              <a:rPr lang="en" dirty="0">
                <a:solidFill>
                  <a:srgbClr val="FFFFFF"/>
                </a:solidFill>
                <a:latin typeface="Lato" panose="020F0502020204030203" pitchFamily="34" charset="0"/>
                <a:ea typeface="Lato" panose="020F0502020204030203" pitchFamily="34" charset="0"/>
                <a:cs typeface="Lato" panose="020F0502020204030203" pitchFamily="34" charset="0"/>
              </a:rPr>
              <a:t>Next Generation Science Assessment</a:t>
            </a:r>
            <a:br>
              <a:rPr lang="en-US" dirty="0">
                <a:solidFill>
                  <a:srgbClr val="FFFFFF"/>
                </a:solidFill>
                <a:latin typeface="Lato" panose="020F0502020204030203" pitchFamily="34" charset="0"/>
                <a:ea typeface="Lato" panose="020F0502020204030203" pitchFamily="34" charset="0"/>
                <a:cs typeface="Lato" panose="020F0502020204030203" pitchFamily="34" charset="0"/>
              </a:rPr>
            </a:br>
            <a:r>
              <a:rPr lang="en" dirty="0" err="1">
                <a:solidFill>
                  <a:srgbClr val="FFFF00"/>
                </a:solidFill>
                <a:latin typeface="Lato" panose="020F0502020204030203" pitchFamily="34" charset="0"/>
                <a:ea typeface="Lato" panose="020F0502020204030203" pitchFamily="34" charset="0"/>
                <a:cs typeface="Lato" panose="020F0502020204030203" pitchFamily="34" charset="0"/>
              </a:rPr>
              <a:t>ngss-assessment.portal.concord.org</a:t>
            </a:r>
            <a:r>
              <a:rPr lang="en" dirty="0">
                <a:solidFill>
                  <a:srgbClr val="FFFFFF"/>
                </a:solidFill>
                <a:latin typeface="Lato" panose="020F0502020204030203" pitchFamily="34" charset="0"/>
                <a:ea typeface="Lato" panose="020F0502020204030203" pitchFamily="34" charset="0"/>
                <a:cs typeface="Lato" panose="020F0502020204030203" pitchFamily="34" charset="0"/>
              </a:rPr>
              <a:t> </a:t>
            </a:r>
          </a:p>
          <a:p>
            <a:pPr marL="342900" lvl="2">
              <a:lnSpc>
                <a:spcPct val="120000"/>
              </a:lnSpc>
            </a:pPr>
            <a:endParaRPr lang="en" sz="1800"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50800" lvl="0" indent="0">
              <a:lnSpc>
                <a:spcPct val="120000"/>
              </a:lnSpc>
              <a:buSzPct val="39285"/>
              <a:buNone/>
            </a:pPr>
            <a:r>
              <a:rPr lang="en-US" sz="2400" dirty="0">
                <a:solidFill>
                  <a:srgbClr val="FFFFFF"/>
                </a:solidFill>
              </a:rPr>
              <a:t>C</a:t>
            </a:r>
            <a:r>
              <a:rPr lang="en" sz="2400" dirty="0" err="1">
                <a:solidFill>
                  <a:srgbClr val="FFFFFF"/>
                </a:solidFill>
              </a:rPr>
              <a:t>ontact</a:t>
            </a:r>
            <a:r>
              <a:rPr lang="en" sz="2400" dirty="0">
                <a:solidFill>
                  <a:srgbClr val="FFFFFF"/>
                </a:solidFill>
              </a:rPr>
              <a:t> Us</a:t>
            </a:r>
            <a:r>
              <a:rPr lang="en-US" sz="2400" dirty="0">
                <a:solidFill>
                  <a:srgbClr val="FFFFFF"/>
                </a:solidFill>
              </a:rPr>
              <a:t> </a:t>
            </a:r>
            <a:endParaRPr lang="en" sz="2400" dirty="0">
              <a:solidFill>
                <a:srgbClr val="FFFFFF"/>
              </a:solidFill>
            </a:endParaRPr>
          </a:p>
          <a:p>
            <a:pPr marL="365760" lvl="4">
              <a:lnSpc>
                <a:spcPct val="120000"/>
              </a:lnSpc>
            </a:pPr>
            <a:r>
              <a:rPr lang="en-US" sz="2000" dirty="0">
                <a:solidFill>
                  <a:srgbClr val="FFFFFF"/>
                </a:solidFill>
                <a:latin typeface="Lato" panose="020F0502020204030203" pitchFamily="34" charset="0"/>
                <a:ea typeface="Lato" panose="020F0502020204030203" pitchFamily="34" charset="0"/>
                <a:cs typeface="Lato" panose="020F0502020204030203" pitchFamily="34" charset="0"/>
              </a:rPr>
              <a:t>ACSSE Project		</a:t>
            </a:r>
            <a:r>
              <a:rPr lang="en-US" sz="2000" dirty="0" err="1">
                <a:solidFill>
                  <a:srgbClr val="FFFFFF"/>
                </a:solidFill>
                <a:latin typeface="Lato" panose="020F0502020204030203" pitchFamily="34" charset="0"/>
                <a:ea typeface="Lato" panose="020F0502020204030203" pitchFamily="34" charset="0"/>
                <a:cs typeface="Lato" panose="020F0502020204030203" pitchFamily="34" charset="0"/>
              </a:rPr>
              <a:t>STEMteachingtools@uw.edu</a:t>
            </a:r>
            <a:r>
              <a:rPr lang="en-US" sz="2000"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US" sz="2000" dirty="0" err="1">
                <a:solidFill>
                  <a:srgbClr val="FFFFFF"/>
                </a:solidFill>
                <a:latin typeface="Lato" panose="020F0502020204030203" pitchFamily="34" charset="0"/>
                <a:ea typeface="Lato" panose="020F0502020204030203" pitchFamily="34" charset="0"/>
                <a:cs typeface="Lato" panose="020F0502020204030203" pitchFamily="34" charset="0"/>
              </a:rPr>
              <a:t>ACESSEproject</a:t>
            </a:r>
            <a:endParaRPr lang="en-US" sz="2000"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365760" lvl="4">
              <a:lnSpc>
                <a:spcPct val="120000"/>
              </a:lnSpc>
            </a:pPr>
            <a:r>
              <a:rPr lang="en-US" sz="2000" dirty="0">
                <a:solidFill>
                  <a:srgbClr val="FFFFFF"/>
                </a:solidFill>
                <a:latin typeface="Lato" panose="020F0502020204030203" pitchFamily="34" charset="0"/>
                <a:ea typeface="Lato" panose="020F0502020204030203" pitchFamily="34" charset="0"/>
                <a:cs typeface="Lato" panose="020F0502020204030203" pitchFamily="34" charset="0"/>
              </a:rPr>
              <a:t>Shelley </a:t>
            </a:r>
            <a:r>
              <a:rPr lang="en-US" sz="2000" dirty="0" err="1">
                <a:solidFill>
                  <a:srgbClr val="FFFFFF"/>
                </a:solidFill>
                <a:latin typeface="Lato" panose="020F0502020204030203" pitchFamily="34" charset="0"/>
                <a:ea typeface="Lato" panose="020F0502020204030203" pitchFamily="34" charset="0"/>
                <a:cs typeface="Lato" panose="020F0502020204030203" pitchFamily="34" charset="0"/>
              </a:rPr>
              <a:t>Stromholt</a:t>
            </a:r>
            <a:r>
              <a:rPr lang="en-US" sz="2000"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 sz="2000" dirty="0" err="1">
                <a:solidFill>
                  <a:srgbClr val="FFFFFF"/>
                </a:solidFill>
                <a:latin typeface="Lato" panose="020F0502020204030203" pitchFamily="34" charset="0"/>
                <a:ea typeface="Lato" panose="020F0502020204030203" pitchFamily="34" charset="0"/>
                <a:cs typeface="Lato" panose="020F0502020204030203" pitchFamily="34" charset="0"/>
              </a:rPr>
              <a:t>stromhos@uw.edu</a:t>
            </a:r>
            <a:r>
              <a:rPr lang="en" sz="2000"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US" sz="2000"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US" sz="2000" dirty="0" err="1">
                <a:solidFill>
                  <a:srgbClr val="FFFFFF"/>
                </a:solidFill>
                <a:latin typeface="Lato" panose="020F0502020204030203" pitchFamily="34" charset="0"/>
                <a:ea typeface="Lato" panose="020F0502020204030203" pitchFamily="34" charset="0"/>
                <a:cs typeface="Lato" panose="020F0502020204030203" pitchFamily="34" charset="0"/>
              </a:rPr>
              <a:t>sshellery</a:t>
            </a:r>
            <a:endParaRPr lang="en-US" sz="2000"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365760" lvl="4">
              <a:lnSpc>
                <a:spcPct val="120000"/>
              </a:lnSpc>
            </a:pPr>
            <a:r>
              <a:rPr lang="en-US" sz="2000" dirty="0">
                <a:solidFill>
                  <a:srgbClr val="FFFFFF"/>
                </a:solidFill>
                <a:latin typeface="Lato" panose="020F0502020204030203" pitchFamily="34" charset="0"/>
                <a:ea typeface="Lato" panose="020F0502020204030203" pitchFamily="34" charset="0"/>
                <a:cs typeface="Lato" panose="020F0502020204030203" pitchFamily="34" charset="0"/>
              </a:rPr>
              <a:t>Philip Bell 		</a:t>
            </a:r>
            <a:r>
              <a:rPr lang="en" sz="2000" dirty="0" err="1">
                <a:solidFill>
                  <a:srgbClr val="FFFFFF"/>
                </a:solidFill>
                <a:latin typeface="Lato" panose="020F0502020204030203" pitchFamily="34" charset="0"/>
                <a:ea typeface="Lato" panose="020F0502020204030203" pitchFamily="34" charset="0"/>
                <a:cs typeface="Lato" panose="020F0502020204030203" pitchFamily="34" charset="0"/>
              </a:rPr>
              <a:t>pbell@uw.edu</a:t>
            </a:r>
            <a:r>
              <a:rPr lang="en-US" sz="2000"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US" sz="2000" dirty="0" err="1">
                <a:solidFill>
                  <a:srgbClr val="FFFFFF"/>
                </a:solidFill>
                <a:latin typeface="Lato" panose="020F0502020204030203" pitchFamily="34" charset="0"/>
                <a:ea typeface="Lato" panose="020F0502020204030203" pitchFamily="34" charset="0"/>
                <a:cs typeface="Lato" panose="020F0502020204030203" pitchFamily="34" charset="0"/>
              </a:rPr>
              <a:t>philiplbell</a:t>
            </a:r>
            <a:endParaRPr lang="en" sz="2000" dirty="0">
              <a:solidFill>
                <a:srgbClr val="FFFFFF"/>
              </a:solidFill>
              <a:latin typeface="Lato" panose="020F0502020204030203" pitchFamily="34" charset="0"/>
              <a:ea typeface="Lato" panose="020F0502020204030203" pitchFamily="34" charset="0"/>
              <a:cs typeface="Lato" panose="020F0502020204030203" pitchFamily="34" charset="0"/>
              <a:hlinkClick r:id="rId3"/>
            </a:endParaRPr>
          </a:p>
          <a:p>
            <a:pPr marL="365760" lvl="4">
              <a:lnSpc>
                <a:spcPct val="120000"/>
              </a:lnSpc>
            </a:pPr>
            <a:r>
              <a:rPr lang="en-US" sz="2000" dirty="0">
                <a:solidFill>
                  <a:srgbClr val="FFFFFF"/>
                </a:solidFill>
                <a:latin typeface="Lato" panose="020F0502020204030203" pitchFamily="34" charset="0"/>
                <a:ea typeface="Lato" panose="020F0502020204030203" pitchFamily="34" charset="0"/>
                <a:cs typeface="Lato" panose="020F0502020204030203" pitchFamily="34" charset="0"/>
              </a:rPr>
              <a:t>Katie Van Horne 	</a:t>
            </a:r>
            <a:r>
              <a:rPr lang="en" sz="2000" dirty="0" err="1">
                <a:solidFill>
                  <a:srgbClr val="FFFFFF"/>
                </a:solidFill>
                <a:latin typeface="Lato" panose="020F0502020204030203" pitchFamily="34" charset="0"/>
                <a:ea typeface="Lato" panose="020F0502020204030203" pitchFamily="34" charset="0"/>
                <a:cs typeface="Lato" panose="020F0502020204030203" pitchFamily="34" charset="0"/>
              </a:rPr>
              <a:t>katie.vanhorne@colorado.edu</a:t>
            </a:r>
            <a:r>
              <a:rPr lang="en" sz="2000"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US" sz="2000"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US" sz="2000" dirty="0" err="1">
                <a:solidFill>
                  <a:srgbClr val="FFFFFF"/>
                </a:solidFill>
                <a:latin typeface="Lato" panose="020F0502020204030203" pitchFamily="34" charset="0"/>
                <a:ea typeface="Lato" panose="020F0502020204030203" pitchFamily="34" charset="0"/>
                <a:cs typeface="Lato" panose="020F0502020204030203" pitchFamily="34" charset="0"/>
              </a:rPr>
              <a:t>dizzvh</a:t>
            </a:r>
            <a:endParaRPr lang="en-US" sz="2000"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365760" lvl="4">
              <a:lnSpc>
                <a:spcPct val="120000"/>
              </a:lnSpc>
            </a:pPr>
            <a:r>
              <a:rPr lang="en-US" sz="2000" dirty="0">
                <a:solidFill>
                  <a:srgbClr val="FFFFFF"/>
                </a:solidFill>
                <a:latin typeface="Lato" panose="020F0502020204030203" pitchFamily="34" charset="0"/>
                <a:ea typeface="Lato" panose="020F0502020204030203" pitchFamily="34" charset="0"/>
                <a:cs typeface="Lato" panose="020F0502020204030203" pitchFamily="34" charset="0"/>
              </a:rPr>
              <a:t>William Penuel 		w</a:t>
            </a:r>
            <a:r>
              <a:rPr lang="en" sz="2000" dirty="0" err="1">
                <a:solidFill>
                  <a:srgbClr val="FFFFFF"/>
                </a:solidFill>
                <a:latin typeface="Lato" panose="020F0502020204030203" pitchFamily="34" charset="0"/>
                <a:ea typeface="Lato" panose="020F0502020204030203" pitchFamily="34" charset="0"/>
                <a:cs typeface="Lato" panose="020F0502020204030203" pitchFamily="34" charset="0"/>
              </a:rPr>
              <a:t>illiam.penuel@colorado.edu</a:t>
            </a:r>
            <a:r>
              <a:rPr lang="en-US" sz="2000"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US" sz="2000" dirty="0" err="1">
                <a:solidFill>
                  <a:srgbClr val="FFFFFF"/>
                </a:solidFill>
                <a:latin typeface="Lato" panose="020F0502020204030203" pitchFamily="34" charset="0"/>
                <a:ea typeface="Lato" panose="020F0502020204030203" pitchFamily="34" charset="0"/>
                <a:cs typeface="Lato" panose="020F0502020204030203" pitchFamily="34" charset="0"/>
              </a:rPr>
              <a:t>bpenuel</a:t>
            </a:r>
            <a:endParaRPr lang="en-US" sz="2000"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365760" lvl="4">
              <a:lnSpc>
                <a:spcPct val="120000"/>
              </a:lnSpc>
            </a:pPr>
            <a:r>
              <a:rPr lang="en-US" sz="2000" dirty="0">
                <a:solidFill>
                  <a:srgbClr val="FFFFFF"/>
                </a:solidFill>
                <a:latin typeface="Lato" panose="020F0502020204030203" pitchFamily="34" charset="0"/>
                <a:ea typeface="Lato" panose="020F0502020204030203" pitchFamily="34" charset="0"/>
                <a:cs typeface="Lato" panose="020F0502020204030203" pitchFamily="34" charset="0"/>
              </a:rPr>
              <a:t>Tiffany Neill	 	</a:t>
            </a:r>
            <a:r>
              <a:rPr lang="en-US" sz="2000" dirty="0" err="1">
                <a:solidFill>
                  <a:srgbClr val="FFFFFF"/>
                </a:solidFill>
                <a:latin typeface="Lato" panose="020F0502020204030203" pitchFamily="34" charset="0"/>
                <a:ea typeface="Lato" panose="020F0502020204030203" pitchFamily="34" charset="0"/>
                <a:cs typeface="Lato" panose="020F0502020204030203" pitchFamily="34" charset="0"/>
              </a:rPr>
              <a:t>tiffany.neill@sde.ok.gov</a:t>
            </a:r>
            <a:r>
              <a:rPr lang="en-US" sz="2000"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US" sz="2000" dirty="0" err="1">
                <a:solidFill>
                  <a:srgbClr val="FFFFFF"/>
                </a:solidFill>
                <a:latin typeface="Lato" panose="020F0502020204030203" pitchFamily="34" charset="0"/>
                <a:ea typeface="Lato" panose="020F0502020204030203" pitchFamily="34" charset="0"/>
                <a:cs typeface="Lato" panose="020F0502020204030203" pitchFamily="34" charset="0"/>
              </a:rPr>
              <a:t>tiffanyneill</a:t>
            </a:r>
            <a:endParaRPr lang="en-US" sz="2000"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365760" lvl="4">
              <a:lnSpc>
                <a:spcPct val="120000"/>
              </a:lnSpc>
            </a:pPr>
            <a:r>
              <a:rPr lang="en-US" sz="2000" dirty="0">
                <a:solidFill>
                  <a:srgbClr val="FFFFFF"/>
                </a:solidFill>
                <a:latin typeface="Lato" panose="020F0502020204030203" pitchFamily="34" charset="0"/>
                <a:ea typeface="Lato" panose="020F0502020204030203" pitchFamily="34" charset="0"/>
                <a:cs typeface="Lato" panose="020F0502020204030203" pitchFamily="34" charset="0"/>
              </a:rPr>
              <a:t>Sam Shaw		</a:t>
            </a:r>
            <a:r>
              <a:rPr lang="en-US" sz="2000" dirty="0" err="1">
                <a:solidFill>
                  <a:srgbClr val="FFFFFF"/>
                </a:solidFill>
                <a:latin typeface="Lato" panose="020F0502020204030203" pitchFamily="34" charset="0"/>
                <a:ea typeface="Lato" panose="020F0502020204030203" pitchFamily="34" charset="0"/>
                <a:cs typeface="Lato" panose="020F0502020204030203" pitchFamily="34" charset="0"/>
              </a:rPr>
              <a:t>Sam.Shaw@state.sd.us</a:t>
            </a:r>
            <a:r>
              <a:rPr lang="en-US" sz="2000"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US" sz="2000" dirty="0" err="1">
                <a:solidFill>
                  <a:srgbClr val="FFFFFF"/>
                </a:solidFill>
                <a:latin typeface="Lato" panose="020F0502020204030203" pitchFamily="34" charset="0"/>
                <a:ea typeface="Lato" panose="020F0502020204030203" pitchFamily="34" charset="0"/>
                <a:cs typeface="Lato" panose="020F0502020204030203" pitchFamily="34" charset="0"/>
              </a:rPr>
              <a:t>SciencEDU</a:t>
            </a:r>
            <a:endParaRPr lang="en" sz="2000" dirty="0">
              <a:solidFill>
                <a:srgbClr val="FFFFFF"/>
              </a:solidFill>
              <a:latin typeface="Lato" panose="020F0502020204030203" pitchFamily="34" charset="0"/>
              <a:ea typeface="Lato" panose="020F0502020204030203" pitchFamily="34" charset="0"/>
              <a:cs typeface="Lato" panose="020F0502020204030203" pitchFamily="34" charset="0"/>
            </a:endParaRPr>
          </a:p>
        </p:txBody>
      </p:sp>
      <p:sp>
        <p:nvSpPr>
          <p:cNvPr id="10" name="Text Placeholder 9">
            <a:extLst>
              <a:ext uri="{FF2B5EF4-FFF2-40B4-BE49-F238E27FC236}">
                <a16:creationId xmlns:a16="http://schemas.microsoft.com/office/drawing/2014/main" id="{4C2D8DC1-526B-C440-A491-A2D344220389}"/>
              </a:ext>
            </a:extLst>
          </p:cNvPr>
          <p:cNvSpPr>
            <a:spLocks noGrp="1"/>
          </p:cNvSpPr>
          <p:nvPr>
            <p:ph type="body" idx="10"/>
          </p:nvPr>
        </p:nvSpPr>
        <p:spPr>
          <a:xfrm>
            <a:off x="1020411" y="5721786"/>
            <a:ext cx="3863823" cy="1839951"/>
          </a:xfrm>
        </p:spPr>
        <p:txBody>
          <a:bodyPr/>
          <a:lstStyle/>
          <a:p>
            <a:pPr marL="50800" indent="0">
              <a:buNone/>
            </a:pPr>
            <a:r>
              <a:rPr lang="en-US" sz="1200" dirty="0">
                <a:solidFill>
                  <a:srgbClr val="FFFFFF"/>
                </a:solidFill>
                <a:latin typeface="Lato"/>
                <a:ea typeface="Lato"/>
                <a:cs typeface="Lato"/>
              </a:rPr>
              <a:t>This resource was developed through the ACESSE project funded by the National Science Foundation (NSF) through Award DRL-1561300 and the Research + Practice Collaboratory funded by NSF through DRL-1626365. The opinions do not represent those of the funder. </a:t>
            </a:r>
          </a:p>
        </p:txBody>
      </p:sp>
    </p:spTree>
    <p:extLst>
      <p:ext uri="{BB962C8B-B14F-4D97-AF65-F5344CB8AC3E}">
        <p14:creationId xmlns:p14="http://schemas.microsoft.com/office/powerpoint/2010/main" val="4206132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of the webpage short course on formative assessment."/>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99709" y="1766065"/>
            <a:ext cx="4153833" cy="2993362"/>
          </a:xfrm>
          <a:prstGeom prst="rect">
            <a:avLst/>
          </a:prstGeom>
          <a:ln>
            <a:solidFill>
              <a:schemeClr val="tx1"/>
            </a:solidFill>
          </a:ln>
        </p:spPr>
      </p:pic>
      <p:sp>
        <p:nvSpPr>
          <p:cNvPr id="13" name="Text Placeholder 12">
            <a:extLst>
              <a:ext uri="{FF2B5EF4-FFF2-40B4-BE49-F238E27FC236}">
                <a16:creationId xmlns:a16="http://schemas.microsoft.com/office/drawing/2014/main" id="{D2B5F184-13EB-1445-81D7-4E51CDBEE30A}"/>
              </a:ext>
            </a:extLst>
          </p:cNvPr>
          <p:cNvSpPr>
            <a:spLocks noGrp="1"/>
          </p:cNvSpPr>
          <p:nvPr>
            <p:ph type="body" idx="14"/>
          </p:nvPr>
        </p:nvSpPr>
        <p:spPr>
          <a:xfrm>
            <a:off x="4599708" y="4927011"/>
            <a:ext cx="4153833" cy="664528"/>
          </a:xfrm>
        </p:spPr>
        <p:txBody>
          <a:bodyPr>
            <a:noAutofit/>
          </a:bodyPr>
          <a:lstStyle/>
          <a:p>
            <a:pPr algn="ctr"/>
            <a:r>
              <a:rPr lang="en-US" sz="1600" dirty="0">
                <a:solidFill>
                  <a:srgbClr val="0020FF"/>
                </a:solidFill>
                <a:latin typeface="Lato Heavy"/>
                <a:cs typeface="Lato Heavy"/>
                <a:hlinkClick r:id="rId4">
                  <a:extLst>
                    <a:ext uri="{A12FA001-AC4F-418D-AE19-62706E023703}">
                      <ahyp:hlinkClr xmlns:ahyp="http://schemas.microsoft.com/office/drawing/2018/hyperlinkcolor" val="tx"/>
                    </a:ext>
                  </a:extLst>
                </a:hlinkClick>
              </a:rPr>
              <a:t>tinyurl.com/3Dassessmentdevelopment</a:t>
            </a:r>
            <a:endParaRPr lang="en-US" sz="1600" dirty="0">
              <a:solidFill>
                <a:srgbClr val="0020FF"/>
              </a:solidFill>
              <a:latin typeface="Lato Heavy"/>
              <a:cs typeface="Lato Heavy"/>
            </a:endParaRPr>
          </a:p>
        </p:txBody>
      </p:sp>
      <p:sp>
        <p:nvSpPr>
          <p:cNvPr id="12" name="Text Placeholder 11">
            <a:extLst>
              <a:ext uri="{FF2B5EF4-FFF2-40B4-BE49-F238E27FC236}">
                <a16:creationId xmlns:a16="http://schemas.microsoft.com/office/drawing/2014/main" id="{CE45D1D2-0234-D341-953E-78D0CAB709B6}"/>
              </a:ext>
            </a:extLst>
          </p:cNvPr>
          <p:cNvSpPr>
            <a:spLocks noGrp="1"/>
          </p:cNvSpPr>
          <p:nvPr>
            <p:ph type="body" idx="13"/>
          </p:nvPr>
        </p:nvSpPr>
        <p:spPr>
          <a:xfrm>
            <a:off x="396578" y="4927011"/>
            <a:ext cx="3849989" cy="2154704"/>
          </a:xfrm>
        </p:spPr>
        <p:txBody>
          <a:bodyPr>
            <a:normAutofit/>
          </a:bodyPr>
          <a:lstStyle/>
          <a:p>
            <a:r>
              <a:rPr lang="en-US" sz="1600" dirty="0">
                <a:solidFill>
                  <a:srgbClr val="0020FF"/>
                </a:solidFill>
                <a:latin typeface="Lato Heavy"/>
                <a:cs typeface="Lato Heavy"/>
                <a:hlinkClick r:id="rId5">
                  <a:extLst>
                    <a:ext uri="{A12FA001-AC4F-418D-AE19-62706E023703}">
                      <ahyp:hlinkClr xmlns:ahyp="http://schemas.microsoft.com/office/drawing/2018/hyperlinkcolor" val="tx"/>
                    </a:ext>
                  </a:extLst>
                </a:hlinkClick>
              </a:rPr>
              <a:t>stemteachingtools.org/pd/SessionA</a:t>
            </a:r>
            <a:endParaRPr lang="en-US" sz="1600" dirty="0">
              <a:solidFill>
                <a:srgbClr val="0020FF"/>
              </a:solidFill>
            </a:endParaRPr>
          </a:p>
        </p:txBody>
      </p:sp>
      <p:pic>
        <p:nvPicPr>
          <p:cNvPr id="3" name="Picture 2" descr="Screenshot of the first slide of ACESSE PD Resource A: Introduciton to formative Assessment to Support Equitable 30 Instruction"/>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7442" y="1613592"/>
            <a:ext cx="3799125" cy="3240386"/>
          </a:xfrm>
          <a:prstGeom prst="rect">
            <a:avLst/>
          </a:prstGeom>
        </p:spPr>
      </p:pic>
      <p:sp>
        <p:nvSpPr>
          <p:cNvPr id="2" name="Title 1">
            <a:extLst>
              <a:ext uri="{FF2B5EF4-FFF2-40B4-BE49-F238E27FC236}">
                <a16:creationId xmlns:a16="http://schemas.microsoft.com/office/drawing/2014/main" id="{B916E5BC-1287-2841-B312-DAADDCA68DC3}"/>
              </a:ext>
            </a:extLst>
          </p:cNvPr>
          <p:cNvSpPr>
            <a:spLocks noGrp="1"/>
          </p:cNvSpPr>
          <p:nvPr>
            <p:ph type="title"/>
          </p:nvPr>
        </p:nvSpPr>
        <p:spPr>
          <a:xfrm>
            <a:off x="980715" y="533505"/>
            <a:ext cx="7510450" cy="363890"/>
          </a:xfrm>
        </p:spPr>
        <p:txBody>
          <a:bodyPr>
            <a:noAutofit/>
          </a:bodyPr>
          <a:lstStyle/>
          <a:p>
            <a:pPr rtl="0" eaLnBrk="1" hangingPunct="1"/>
            <a:r>
              <a:rPr lang="en-US" dirty="0"/>
              <a:t>Prerequisite PD Module</a:t>
            </a:r>
          </a:p>
        </p:txBody>
      </p:sp>
    </p:spTree>
    <p:extLst>
      <p:ext uri="{BB962C8B-B14F-4D97-AF65-F5344CB8AC3E}">
        <p14:creationId xmlns:p14="http://schemas.microsoft.com/office/powerpoint/2010/main" val="2375227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6B3137-C465-7648-800E-FE5F4F7165F8}"/>
              </a:ext>
            </a:extLst>
          </p:cNvPr>
          <p:cNvSpPr>
            <a:spLocks noGrp="1"/>
          </p:cNvSpPr>
          <p:nvPr>
            <p:ph type="ctrTitle"/>
          </p:nvPr>
        </p:nvSpPr>
        <p:spPr>
          <a:xfrm>
            <a:off x="685800" y="2711640"/>
            <a:ext cx="7772400" cy="2387600"/>
          </a:xfrm>
        </p:spPr>
        <p:txBody>
          <a:bodyPr>
            <a:normAutofit fontScale="90000"/>
          </a:bodyPr>
          <a:lstStyle/>
          <a:p>
            <a:r>
              <a:rPr lang="en-US" dirty="0"/>
              <a:t>Overview of the </a:t>
            </a:r>
            <a:br>
              <a:rPr lang="en-US" dirty="0"/>
            </a:br>
            <a:r>
              <a:rPr lang="en-US" dirty="0"/>
              <a:t>3D Assessment Challenge</a:t>
            </a:r>
          </a:p>
        </p:txBody>
      </p:sp>
    </p:spTree>
    <p:extLst>
      <p:ext uri="{BB962C8B-B14F-4D97-AF65-F5344CB8AC3E}">
        <p14:creationId xmlns:p14="http://schemas.microsoft.com/office/powerpoint/2010/main" val="2949414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US" sz="3600" dirty="0">
                <a:cs typeface="Lato Heavy"/>
                <a:sym typeface="Lato"/>
              </a:rPr>
              <a:t>Challenges of Developing </a:t>
            </a:r>
            <a:br>
              <a:rPr lang="en-US" sz="3600" dirty="0">
                <a:cs typeface="Lato Heavy"/>
                <a:sym typeface="Lato"/>
              </a:rPr>
            </a:br>
            <a:r>
              <a:rPr lang="en-US" sz="3600" dirty="0">
                <a:cs typeface="Lato Heavy"/>
                <a:sym typeface="Lato"/>
              </a:rPr>
              <a:t>3D Assessments</a:t>
            </a:r>
            <a:endParaRPr lang="en" sz="3600" dirty="0">
              <a:cs typeface="Lato Heavy"/>
              <a:sym typeface="Lato"/>
            </a:endParaRPr>
          </a:p>
        </p:txBody>
      </p:sp>
      <p:sp>
        <p:nvSpPr>
          <p:cNvPr id="196" name="Shape 196"/>
          <p:cNvSpPr txBox="1">
            <a:spLocks noGrp="1"/>
          </p:cNvSpPr>
          <p:nvPr>
            <p:ph type="body" idx="1"/>
          </p:nvPr>
        </p:nvSpPr>
        <p:spPr>
          <a:prstGeom prst="rect">
            <a:avLst/>
          </a:prstGeom>
        </p:spPr>
        <p:txBody>
          <a:bodyPr lIns="91425" tIns="91425" rIns="91425" bIns="91425" anchor="t" anchorCtr="0">
            <a:noAutofit/>
          </a:bodyPr>
          <a:lstStyle/>
          <a:p>
            <a:pPr marL="457200" lvl="0" indent="-406400" algn="l" rtl="0">
              <a:lnSpc>
                <a:spcPct val="115000"/>
              </a:lnSpc>
              <a:spcBef>
                <a:spcPts val="0"/>
              </a:spcBef>
              <a:spcAft>
                <a:spcPts val="0"/>
              </a:spcAft>
              <a:buClr>
                <a:srgbClr val="262626"/>
              </a:buClr>
              <a:buSzPts val="2800"/>
              <a:buChar char="•"/>
            </a:pPr>
            <a:r>
              <a:rPr lang="en-US" sz="2800" dirty="0">
                <a:solidFill>
                  <a:srgbClr val="262626"/>
                </a:solidFill>
              </a:rPr>
              <a:t>How can we</a:t>
            </a:r>
            <a:r>
              <a:rPr lang="en-US" sz="2800" b="1" dirty="0">
                <a:solidFill>
                  <a:srgbClr val="262626"/>
                </a:solidFill>
              </a:rPr>
              <a:t> assess</a:t>
            </a:r>
            <a:r>
              <a:rPr lang="en-US" sz="2800" dirty="0">
                <a:solidFill>
                  <a:srgbClr val="262626"/>
                </a:solidFill>
              </a:rPr>
              <a:t> “three-dimensional learning”?</a:t>
            </a:r>
          </a:p>
          <a:p>
            <a:pPr marL="457200" lvl="0" indent="-406400" algn="l" rtl="0">
              <a:lnSpc>
                <a:spcPct val="115000"/>
              </a:lnSpc>
              <a:spcBef>
                <a:spcPts val="0"/>
              </a:spcBef>
              <a:spcAft>
                <a:spcPts val="0"/>
              </a:spcAft>
              <a:buClr>
                <a:srgbClr val="262626"/>
              </a:buClr>
              <a:buSzPts val="2800"/>
              <a:buChar char="•"/>
            </a:pPr>
            <a:r>
              <a:rPr lang="en-US" sz="2800" dirty="0">
                <a:solidFill>
                  <a:srgbClr val="262626"/>
                </a:solidFill>
              </a:rPr>
              <a:t>How is it </a:t>
            </a:r>
            <a:r>
              <a:rPr lang="en-US" sz="2800" b="1" dirty="0">
                <a:solidFill>
                  <a:srgbClr val="262626"/>
                </a:solidFill>
              </a:rPr>
              <a:t>different</a:t>
            </a:r>
            <a:r>
              <a:rPr lang="en-US" sz="2800" dirty="0">
                <a:solidFill>
                  <a:srgbClr val="262626"/>
                </a:solidFill>
              </a:rPr>
              <a:t> from how we assess science learning now?</a:t>
            </a:r>
          </a:p>
          <a:p>
            <a:pPr marL="457200" lvl="0" indent="-406400" algn="l" rtl="0">
              <a:lnSpc>
                <a:spcPct val="115000"/>
              </a:lnSpc>
              <a:spcBef>
                <a:spcPts val="0"/>
              </a:spcBef>
              <a:spcAft>
                <a:spcPts val="0"/>
              </a:spcAft>
              <a:buClr>
                <a:srgbClr val="262626"/>
              </a:buClr>
              <a:buSzPts val="2800"/>
              <a:buChar char="•"/>
            </a:pPr>
            <a:r>
              <a:rPr lang="en-US" sz="2800" dirty="0">
                <a:solidFill>
                  <a:srgbClr val="262626"/>
                </a:solidFill>
              </a:rPr>
              <a:t>How can we </a:t>
            </a:r>
            <a:r>
              <a:rPr lang="en-US" sz="2800" b="1" dirty="0">
                <a:solidFill>
                  <a:srgbClr val="262626"/>
                </a:solidFill>
              </a:rPr>
              <a:t>design tasks</a:t>
            </a:r>
            <a:r>
              <a:rPr lang="en-US" sz="2800" dirty="0">
                <a:solidFill>
                  <a:srgbClr val="262626"/>
                </a:solidFill>
              </a:rPr>
              <a:t> that elicit disciplinary core ideas, practices, and crosscutting concepts?</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prstGeom prst="rect">
            <a:avLst/>
          </a:prstGeom>
        </p:spPr>
        <p:txBody>
          <a:bodyPr lIns="91425" tIns="91425" rIns="91425" bIns="91425" anchor="t" anchorCtr="0">
            <a:noAutofit/>
          </a:bodyPr>
          <a:lstStyle/>
          <a:p>
            <a:pPr lvl="0" algn="ctr">
              <a:spcBef>
                <a:spcPts val="0"/>
              </a:spcBef>
              <a:buNone/>
            </a:pPr>
            <a:r>
              <a:rPr lang="en-US" sz="3600" dirty="0">
                <a:cs typeface="Lato Heavy"/>
                <a:sym typeface="Lato"/>
              </a:rPr>
              <a:t>Multi-Component Tasks</a:t>
            </a:r>
            <a:endParaRPr lang="en" sz="3600" dirty="0">
              <a:cs typeface="Lato Heavy"/>
              <a:sym typeface="Lato"/>
            </a:endParaRPr>
          </a:p>
        </p:txBody>
      </p:sp>
      <p:sp>
        <p:nvSpPr>
          <p:cNvPr id="202" name="Shape 202"/>
          <p:cNvSpPr txBox="1">
            <a:spLocks noGrp="1"/>
          </p:cNvSpPr>
          <p:nvPr>
            <p:ph type="body" idx="1"/>
          </p:nvPr>
        </p:nvSpPr>
        <p:spPr>
          <a:xfrm>
            <a:off x="628651" y="1338470"/>
            <a:ext cx="5745646" cy="4838493"/>
          </a:xfrm>
          <a:prstGeom prst="rect">
            <a:avLst/>
          </a:prstGeom>
        </p:spPr>
        <p:txBody>
          <a:bodyPr lIns="91425" tIns="91425" rIns="91425" bIns="91425" anchor="t" anchorCtr="0">
            <a:noAutofit/>
          </a:bodyPr>
          <a:lstStyle/>
          <a:p>
            <a:pPr marL="50800" lvl="0" indent="0" algn="l" rtl="0">
              <a:lnSpc>
                <a:spcPct val="90000"/>
              </a:lnSpc>
              <a:spcBef>
                <a:spcPts val="700"/>
              </a:spcBef>
              <a:spcAft>
                <a:spcPts val="0"/>
              </a:spcAft>
              <a:buSzPts val="2400"/>
              <a:buNone/>
            </a:pPr>
            <a:r>
              <a:rPr lang="en-US" sz="2400" dirty="0">
                <a:solidFill>
                  <a:srgbClr val="262626"/>
                </a:solidFill>
              </a:rPr>
              <a:t>To adequately cover the three dimensions, assessment tasks will need to contain multiple components (e.g., a set of interrelated questions). </a:t>
            </a:r>
            <a:endParaRPr lang="en-US" sz="2400" dirty="0"/>
          </a:p>
          <a:p>
            <a:pPr marL="457200" lvl="0" indent="0" algn="l" rtl="0">
              <a:lnSpc>
                <a:spcPct val="90000"/>
              </a:lnSpc>
              <a:spcBef>
                <a:spcPts val="700"/>
              </a:spcBef>
              <a:spcAft>
                <a:spcPts val="0"/>
              </a:spcAft>
              <a:buSzPts val="1800"/>
              <a:buNone/>
            </a:pPr>
            <a:r>
              <a:rPr lang="en-US" sz="2400" dirty="0">
                <a:solidFill>
                  <a:srgbClr val="353735"/>
                </a:solidFill>
              </a:rPr>
              <a:t>Specific components may focus on individual practices, core ideas, or crosscutting concepts, but, together, the components need to support inferences about students’ three-dimensional science learning as described in a given performance expectation. </a:t>
            </a:r>
            <a:endParaRPr lang="en-US" sz="2400" dirty="0"/>
          </a:p>
        </p:txBody>
      </p:sp>
      <p:pic>
        <p:nvPicPr>
          <p:cNvPr id="4" name="Picture 3" descr="Cover of the book Developing Assessments for the Next Generation Science Standard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06817" y="1338470"/>
            <a:ext cx="2198271" cy="2659910"/>
          </a:xfrm>
          <a:prstGeom prst="rect">
            <a:avLst/>
          </a:prstGeom>
          <a:ln>
            <a:solidFill>
              <a:schemeClr val="tx1"/>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grpSp>
        <p:nvGrpSpPr>
          <p:cNvPr id="2" name="Group 1" descr="An example of student work, that reads: &quot;Imagine that it is a cold winter day. You take a hot shower and the mirror in the bathrom fogs up. 1. Briefly describe 1 or 2 possible explanations for this phenomenon. 2. pick one of your explanations to investigate by circiling it above. Write a general science question that would test your slected explanation. 3. Imagine you had a way to see what was happening at a molecular level when water vapor coming from the shower hits the cold mirror. Draw a scientific model of this and be sure to include temperature change, particule motion, kinetic energy, phase change&quot;&#10;Then the student has drawn a model, with a mirror and then a zoomed-in view of particles as circles, with motion lines near them. Air and mirror surface are labeled. The air particles have a temp marked as less than or equal to 100 degrees C. The mirror surface particles are lab labeled as having a temperature of between 0 and 100 degrees celsius. "/>
          <p:cNvGrpSpPr/>
          <p:nvPr/>
        </p:nvGrpSpPr>
        <p:grpSpPr>
          <a:xfrm>
            <a:off x="4761987" y="1496774"/>
            <a:ext cx="3743739" cy="5009874"/>
            <a:chOff x="3673475" y="183392"/>
            <a:chExt cx="4885177" cy="6537347"/>
          </a:xfrm>
        </p:grpSpPr>
        <p:pic>
          <p:nvPicPr>
            <p:cNvPr id="212" name="Shape 212" descr="An example of student work, that reads: &quot;Imagine that it is a cold winter day. You take a hot shower and the mirror in the bathrom fogs up. 1. Briefly describe 1 or 2 possible explanations for this phenomenon. 2. pick one of your explanations to investigate by circiling it above. Write a general science question that would test your slected explanation. 3. Imagine you had a way to see what was happening at a molecular level when water vapor coming from the shower hits the cold mirror. Draw a scientific model of this and be sure to include temperature change, particule motion, kinetic energy, phase change&quot;&#10;Then the student has drawn a model, with a mirror and then a zoomed-in view of particles as circles, with motion lines near them. Air and mirror surface are labeled. The air particles have a temp marked as less than or equal to 100 degrees C. The mirror surface particles are lab labeled as having a temperature of between 0 and 100 degrees celsius. "/>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73475" y="183392"/>
              <a:ext cx="4885177" cy="3008226"/>
            </a:xfrm>
            <a:prstGeom prst="rect">
              <a:avLst/>
            </a:prstGeom>
            <a:noFill/>
            <a:ln>
              <a:noFill/>
            </a:ln>
          </p:spPr>
        </p:pic>
        <p:pic>
          <p:nvPicPr>
            <p:cNvPr id="213" name="Shape 213"/>
            <p:cNvPicPr preferRelativeResize="0"/>
            <p:nvPr/>
          </p:nvPicPr>
          <p:blipFill rotWithShape="1">
            <a:blip r:embed="rId4">
              <a:alphaModFix/>
            </a:blip>
            <a:srcRect/>
            <a:stretch/>
          </p:blipFill>
          <p:spPr>
            <a:xfrm>
              <a:off x="3673475" y="3178064"/>
              <a:ext cx="4885177" cy="3542675"/>
            </a:xfrm>
            <a:prstGeom prst="rect">
              <a:avLst/>
            </a:prstGeom>
            <a:noFill/>
            <a:ln>
              <a:noFill/>
            </a:ln>
          </p:spPr>
        </p:pic>
        <p:pic>
          <p:nvPicPr>
            <p:cNvPr id="214" name="Shape 21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378537" y="4597069"/>
              <a:ext cx="3373194" cy="2097089"/>
            </a:xfrm>
            <a:prstGeom prst="rect">
              <a:avLst/>
            </a:prstGeom>
            <a:noFill/>
            <a:ln w="9525" cap="flat" cmpd="sng">
              <a:solidFill>
                <a:schemeClr val="lt1"/>
              </a:solidFill>
              <a:prstDash val="solid"/>
              <a:round/>
              <a:headEnd type="none" w="med" len="med"/>
              <a:tailEnd type="none" w="med" len="med"/>
            </a:ln>
          </p:spPr>
        </p:pic>
      </p:grpSp>
      <p:sp>
        <p:nvSpPr>
          <p:cNvPr id="4" name="Text Placeholder 3">
            <a:extLst>
              <a:ext uri="{FF2B5EF4-FFF2-40B4-BE49-F238E27FC236}">
                <a16:creationId xmlns:a16="http://schemas.microsoft.com/office/drawing/2014/main" id="{E80FB0EE-92FB-CE41-ACCC-B800D7F6F403}"/>
              </a:ext>
            </a:extLst>
          </p:cNvPr>
          <p:cNvSpPr>
            <a:spLocks noGrp="1"/>
          </p:cNvSpPr>
          <p:nvPr>
            <p:ph type="body" idx="1"/>
          </p:nvPr>
        </p:nvSpPr>
        <p:spPr>
          <a:xfrm>
            <a:off x="1415978" y="4670198"/>
            <a:ext cx="3187308" cy="1608064"/>
          </a:xfrm>
        </p:spPr>
        <p:txBody>
          <a:bodyPr>
            <a:normAutofit/>
          </a:bodyPr>
          <a:lstStyle/>
          <a:p>
            <a:pPr marL="0" lvl="0" indent="0">
              <a:spcBef>
                <a:spcPts val="0"/>
              </a:spcBef>
              <a:buNone/>
            </a:pPr>
            <a:r>
              <a:rPr lang="en-US" sz="1400" dirty="0"/>
              <a:t>Assesses aspects of NGSS MS-PS1-4, MS-PS3-5, and Common Core State Standards ELA-LITERACY.RST.6-8.</a:t>
            </a:r>
          </a:p>
        </p:txBody>
      </p:sp>
      <p:pic>
        <p:nvPicPr>
          <p:cNvPr id="210" name="Shape 210" descr="An image of a mirror where someone has written &quot;Smile&quot; and drawn a smiley face in the condensation."/>
          <p:cNvPicPr preferRelativeResize="0"/>
          <p:nvPr/>
        </p:nvPicPr>
        <p:blipFill rotWithShape="1">
          <a:blip r:embed="rId6">
            <a:alphaModFix/>
          </a:blip>
          <a:srcRect/>
          <a:stretch/>
        </p:blipFill>
        <p:spPr>
          <a:xfrm>
            <a:off x="1401024" y="1775498"/>
            <a:ext cx="3202262" cy="2226213"/>
          </a:xfrm>
          <a:prstGeom prst="rect">
            <a:avLst/>
          </a:prstGeom>
          <a:noFill/>
          <a:ln>
            <a:noFill/>
          </a:ln>
        </p:spPr>
      </p:pic>
      <p:sp>
        <p:nvSpPr>
          <p:cNvPr id="3" name="Title 2">
            <a:extLst>
              <a:ext uri="{FF2B5EF4-FFF2-40B4-BE49-F238E27FC236}">
                <a16:creationId xmlns:a16="http://schemas.microsoft.com/office/drawing/2014/main" id="{BFA01DFE-897C-4E4D-8A7A-A782D7E6E92B}"/>
              </a:ext>
            </a:extLst>
          </p:cNvPr>
          <p:cNvSpPr>
            <a:spLocks noGrp="1"/>
          </p:cNvSpPr>
          <p:nvPr>
            <p:ph type="title"/>
          </p:nvPr>
        </p:nvSpPr>
        <p:spPr>
          <a:xfrm>
            <a:off x="376885" y="144277"/>
            <a:ext cx="8405184" cy="1325563"/>
          </a:xfrm>
        </p:spPr>
        <p:txBody>
          <a:bodyPr>
            <a:noAutofit/>
          </a:bodyPr>
          <a:lstStyle/>
          <a:p>
            <a:pPr marL="114300" lvl="0">
              <a:spcBef>
                <a:spcPts val="1000"/>
              </a:spcBef>
              <a:buSzPts val="1800"/>
            </a:pPr>
            <a:r>
              <a:rPr lang="en-US" sz="2800" dirty="0">
                <a:solidFill>
                  <a:schemeClr val="tx2"/>
                </a:solidFill>
              </a:rPr>
              <a:t>Sample Classroom Assessment:</a:t>
            </a:r>
            <a:br>
              <a:rPr lang="en-US" sz="2800" dirty="0">
                <a:solidFill>
                  <a:schemeClr val="tx2"/>
                </a:solidFill>
              </a:rPr>
            </a:br>
            <a:r>
              <a:rPr lang="en-US" sz="2800" dirty="0">
                <a:solidFill>
                  <a:schemeClr val="tx2"/>
                </a:solidFill>
              </a:rPr>
              <a:t> </a:t>
            </a:r>
            <a:r>
              <a:rPr lang="en" sz="2800" dirty="0">
                <a:solidFill>
                  <a:schemeClr val="tx2"/>
                </a:solidFill>
              </a:rPr>
              <a:t>How can you explain a fogged mirror? </a:t>
            </a:r>
            <a:endParaRPr lang="en-US" sz="2800" dirty="0">
              <a:solidFill>
                <a:schemeClr val="tx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FAAB7F-12C6-5042-99FC-51951259B37A}"/>
              </a:ext>
            </a:extLst>
          </p:cNvPr>
          <p:cNvSpPr>
            <a:spLocks noGrp="1"/>
          </p:cNvSpPr>
          <p:nvPr>
            <p:ph type="title"/>
          </p:nvPr>
        </p:nvSpPr>
        <p:spPr>
          <a:xfrm>
            <a:off x="628650" y="-8945"/>
            <a:ext cx="7886700" cy="1325563"/>
          </a:xfrm>
        </p:spPr>
        <p:txBody>
          <a:bodyPr>
            <a:normAutofit fontScale="90000"/>
          </a:bodyPr>
          <a:lstStyle/>
          <a:p>
            <a:pPr marL="114300" lvl="0">
              <a:spcBef>
                <a:spcPts val="1000"/>
              </a:spcBef>
              <a:buSzPts val="1800"/>
            </a:pPr>
            <a:r>
              <a:rPr lang="en-US" dirty="0">
                <a:solidFill>
                  <a:schemeClr val="dk2"/>
                </a:solidFill>
              </a:rPr>
              <a:t>Sample Classroom Assessment</a:t>
            </a:r>
          </a:p>
        </p:txBody>
      </p:sp>
      <p:pic>
        <p:nvPicPr>
          <p:cNvPr id="4" name="Picture 3" descr="An image of several different examples of student work on a table. None of the writing is legible, but they take the format of a model drawn above a written paragraph. The drawings have circles and arrows, so seem to indicate molecules mov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7527" y="1080651"/>
            <a:ext cx="7148945" cy="5361709"/>
          </a:xfrm>
          <a:prstGeom prst="rect">
            <a:avLst/>
          </a:prstGeom>
        </p:spPr>
      </p:pic>
    </p:spTree>
    <p:extLst>
      <p:ext uri="{BB962C8B-B14F-4D97-AF65-F5344CB8AC3E}">
        <p14:creationId xmlns:p14="http://schemas.microsoft.com/office/powerpoint/2010/main" val="3210681720"/>
      </p:ext>
    </p:extLst>
  </p:cSld>
  <p:clrMapOvr>
    <a:masterClrMapping/>
  </p:clrMapOvr>
</p:sld>
</file>

<file path=ppt/theme/theme1.xml><?xml version="1.0" encoding="utf-8"?>
<a:theme xmlns:a="http://schemas.openxmlformats.org/drawingml/2006/main" name="ACESSE_A11Y_v1">
  <a:themeElements>
    <a:clrScheme name="Custom 3">
      <a:dk1>
        <a:srgbClr val="000000"/>
      </a:dk1>
      <a:lt1>
        <a:srgbClr val="FFFFFF"/>
      </a:lt1>
      <a:dk2>
        <a:srgbClr val="114523"/>
      </a:dk2>
      <a:lt2>
        <a:srgbClr val="EBEFDF"/>
      </a:lt2>
      <a:accent1>
        <a:srgbClr val="40377A"/>
      </a:accent1>
      <a:accent2>
        <a:srgbClr val="E4DFEE"/>
      </a:accent2>
      <a:accent3>
        <a:srgbClr val="FEFB00"/>
      </a:accent3>
      <a:accent4>
        <a:srgbClr val="6B6E6B"/>
      </a:accent4>
      <a:accent5>
        <a:srgbClr val="2D2D2C"/>
      </a:accent5>
      <a:accent6>
        <a:srgbClr val="DEEEEC"/>
      </a:accent6>
      <a:hlink>
        <a:srgbClr val="5DA5E6"/>
      </a:hlink>
      <a:folHlink>
        <a:srgbClr val="F08FE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ESSE A v2" id="{D76872BB-BB8F-CE49-90E9-368CE420AB31}" vid="{F40BF3CF-7A0C-754B-8BF4-D7E7D1D3BE40}"/>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ACESSE_A11Y_v1</Template>
  <TotalTime>254</TotalTime>
  <Words>4414</Words>
  <Application>Microsoft Macintosh PowerPoint</Application>
  <PresentationFormat>On-screen Show (4:3)</PresentationFormat>
  <Paragraphs>351</Paragraphs>
  <Slides>38</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Calibri</vt:lpstr>
      <vt:lpstr>Lato</vt:lpstr>
      <vt:lpstr>Arial</vt:lpstr>
      <vt:lpstr>Lato Regular</vt:lpstr>
      <vt:lpstr>Lato Heavy</vt:lpstr>
      <vt:lpstr>ACESSE_A11Y_v1</vt:lpstr>
      <vt:lpstr>How to Assess Three-Dimensional Learning in Your Classroom:  Building Assessment Tasks that Work</vt:lpstr>
      <vt:lpstr>Overview of the Session</vt:lpstr>
      <vt:lpstr>Background Resources</vt:lpstr>
      <vt:lpstr>Prerequisite PD Module</vt:lpstr>
      <vt:lpstr>Overview of the  3D Assessment Challenge</vt:lpstr>
      <vt:lpstr>Challenges of Developing  3D Assessments</vt:lpstr>
      <vt:lpstr>Multi-Component Tasks</vt:lpstr>
      <vt:lpstr>Sample Classroom Assessment:  How can you explain a fogged mirror? </vt:lpstr>
      <vt:lpstr>Sample Classroom Assessment</vt:lpstr>
      <vt:lpstr>Designing Multi-Component Tasks</vt:lpstr>
      <vt:lpstr>Equity &amp; Diversity  (NRC Framework Chapter 11)</vt:lpstr>
      <vt:lpstr>Equity &amp; Diversity in Today’s Session (NRC Framework Chapter 11)</vt:lpstr>
      <vt:lpstr>Activity: Analysis of Assessment Tasks + Debrief</vt:lpstr>
      <vt:lpstr>Activity: Assessment Tasks Analysis</vt:lpstr>
      <vt:lpstr>Image of NGSS Evidence Statement</vt:lpstr>
      <vt:lpstr>Activity: Assessment Task Analysis</vt:lpstr>
      <vt:lpstr>Whole Group Discussion:  Assessment Task Analysis</vt:lpstr>
      <vt:lpstr>Steps to Designing  3D Assessments</vt:lpstr>
      <vt:lpstr>Steps to Designing (Adapting) 3D Assessments</vt:lpstr>
      <vt:lpstr>stemteachingtools.org/pd/SessionD </vt:lpstr>
      <vt:lpstr>Tools to Support Assessment Item Development or Adaptation</vt:lpstr>
      <vt:lpstr>Assessment Task Formats for the Practices</vt:lpstr>
      <vt:lpstr>Task Formats for Developing &amp; Using Models</vt:lpstr>
      <vt:lpstr>Prompts for Assessing Cross-Cutting Concepts</vt:lpstr>
      <vt:lpstr>Prompts for Assessing Cross-Cutting Concepts Example</vt:lpstr>
      <vt:lpstr>STEMteachingtools.org/brief/33 </vt:lpstr>
      <vt:lpstr>STEMteachingtools.org/brief/29</vt:lpstr>
      <vt:lpstr>STEMteachingtools.org/brief/83</vt:lpstr>
      <vt:lpstr>Activity: Adapt an Existing Task + Debrief</vt:lpstr>
      <vt:lpstr>Steps to Designing (Adapting) 3D Assessments (revisited)</vt:lpstr>
      <vt:lpstr>Design (Adaptation) Work for Today</vt:lpstr>
      <vt:lpstr>Whole Group Discussion: Assessment Task Adaptation</vt:lpstr>
      <vt:lpstr>Criteria for Assessment Scenarios</vt:lpstr>
      <vt:lpstr>Steps to Designing 3D Assessments: Short Course</vt:lpstr>
      <vt:lpstr>Theme:  Briefs on Formative Assessment</vt:lpstr>
      <vt:lpstr>Professional Learning Resources  to Support NGSS Implementation </vt:lpstr>
      <vt:lpstr>Help us improve the resource  Please take the following 5 minute survey to help the ACESSE team improve this resource for others.  http://tinyurl.com/AcesseResourceB </vt:lpstr>
      <vt:lpstr>Thank you! For more info…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Abby Rhinehart</dc:creator>
  <cp:lastModifiedBy>Abby Rhinehart</cp:lastModifiedBy>
  <cp:revision>36</cp:revision>
  <dcterms:created xsi:type="dcterms:W3CDTF">2021-10-11T23:51:26Z</dcterms:created>
  <dcterms:modified xsi:type="dcterms:W3CDTF">2023-07-10T19:39:05Z</dcterms:modified>
</cp:coreProperties>
</file>