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61" r:id="rId1"/>
  </p:sldMasterIdLst>
  <p:notesMasterIdLst>
    <p:notesMasterId r:id="rId66"/>
  </p:notesMasterIdLst>
  <p:sldIdLst>
    <p:sldId id="632" r:id="rId2"/>
    <p:sldId id="540" r:id="rId3"/>
    <p:sldId id="594" r:id="rId4"/>
    <p:sldId id="559" r:id="rId5"/>
    <p:sldId id="595" r:id="rId6"/>
    <p:sldId id="506" r:id="rId7"/>
    <p:sldId id="596" r:id="rId8"/>
    <p:sldId id="597" r:id="rId9"/>
    <p:sldId id="598" r:id="rId10"/>
    <p:sldId id="599" r:id="rId11"/>
    <p:sldId id="600" r:id="rId12"/>
    <p:sldId id="601" r:id="rId13"/>
    <p:sldId id="606" r:id="rId14"/>
    <p:sldId id="534" r:id="rId15"/>
    <p:sldId id="579" r:id="rId16"/>
    <p:sldId id="532" r:id="rId17"/>
    <p:sldId id="593" r:id="rId18"/>
    <p:sldId id="633" r:id="rId19"/>
    <p:sldId id="634" r:id="rId20"/>
    <p:sldId id="635" r:id="rId21"/>
    <p:sldId id="636" r:id="rId22"/>
    <p:sldId id="637" r:id="rId23"/>
    <p:sldId id="537" r:id="rId24"/>
    <p:sldId id="586" r:id="rId25"/>
    <p:sldId id="638" r:id="rId26"/>
    <p:sldId id="639" r:id="rId27"/>
    <p:sldId id="640" r:id="rId28"/>
    <p:sldId id="641" r:id="rId29"/>
    <p:sldId id="578" r:id="rId30"/>
    <p:sldId id="642" r:id="rId31"/>
    <p:sldId id="602" r:id="rId32"/>
    <p:sldId id="580" r:id="rId33"/>
    <p:sldId id="552" r:id="rId34"/>
    <p:sldId id="643" r:id="rId35"/>
    <p:sldId id="603" r:id="rId36"/>
    <p:sldId id="644" r:id="rId37"/>
    <p:sldId id="478" r:id="rId38"/>
    <p:sldId id="331" r:id="rId39"/>
    <p:sldId id="476" r:id="rId40"/>
    <p:sldId id="477" r:id="rId41"/>
    <p:sldId id="645" r:id="rId42"/>
    <p:sldId id="607" r:id="rId43"/>
    <p:sldId id="542" r:id="rId44"/>
    <p:sldId id="646" r:id="rId45"/>
    <p:sldId id="647" r:id="rId46"/>
    <p:sldId id="615" r:id="rId47"/>
    <p:sldId id="618" r:id="rId48"/>
    <p:sldId id="619" r:id="rId49"/>
    <p:sldId id="557" r:id="rId50"/>
    <p:sldId id="582" r:id="rId51"/>
    <p:sldId id="583" r:id="rId52"/>
    <p:sldId id="605" r:id="rId53"/>
    <p:sldId id="608" r:id="rId54"/>
    <p:sldId id="609" r:id="rId55"/>
    <p:sldId id="610" r:id="rId56"/>
    <p:sldId id="612" r:id="rId57"/>
    <p:sldId id="631" r:id="rId58"/>
    <p:sldId id="623" r:id="rId59"/>
    <p:sldId id="624" r:id="rId60"/>
    <p:sldId id="625" r:id="rId61"/>
    <p:sldId id="626" r:id="rId62"/>
    <p:sldId id="564" r:id="rId63"/>
    <p:sldId id="592" r:id="rId64"/>
    <p:sldId id="487" r:id="rId6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4" roundtripDataSignature="AMtx7miNKxsGdjEBdOOG0H3Va8KrtvJAQ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FF"/>
    <a:srgbClr val="0068DA"/>
    <a:srgbClr val="A53D00"/>
    <a:srgbClr val="914C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94"/>
    <p:restoredTop sz="86433"/>
  </p:normalViewPr>
  <p:slideViewPr>
    <p:cSldViewPr snapToGrid="0">
      <p:cViewPr varScale="1">
        <p:scale>
          <a:sx n="52" d="100"/>
          <a:sy n="52" d="100"/>
        </p:scale>
        <p:origin x="862" y="58"/>
      </p:cViewPr>
      <p:guideLst>
        <p:guide orient="horz" pos="2160"/>
        <p:guide pos="2880"/>
      </p:guideLst>
    </p:cSldViewPr>
  </p:slideViewPr>
  <p:outlineViewPr>
    <p:cViewPr>
      <p:scale>
        <a:sx n="20" d="100"/>
        <a:sy n="20" d="100"/>
      </p:scale>
      <p:origin x="0" y="-35224"/>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84"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49E385-0F90-B24E-86DA-CAB6215A4860}" type="doc">
      <dgm:prSet loTypeId="urn:microsoft.com/office/officeart/2005/8/layout/equation1" loCatId="" qsTypeId="urn:microsoft.com/office/officeart/2005/8/quickstyle/simple4" qsCatId="simple" csTypeId="urn:microsoft.com/office/officeart/2005/8/colors/accent0_3" csCatId="mainScheme" phldr="1"/>
      <dgm:spPr/>
    </dgm:pt>
    <dgm:pt modelId="{A98737C0-0D5D-9D41-978D-AF384EEF86F1}">
      <dgm:prSet phldrT="[Text]"/>
      <dgm:spPr>
        <a:solidFill>
          <a:srgbClr val="0068DA"/>
        </a:solidFill>
      </dgm:spPr>
      <dgm:t>
        <a:bodyPr/>
        <a:lstStyle/>
        <a:p>
          <a:r>
            <a:rPr lang="en-US" dirty="0"/>
            <a:t>LP</a:t>
          </a:r>
        </a:p>
      </dgm:t>
    </dgm:pt>
    <dgm:pt modelId="{C0254686-7DBF-2A43-9E75-F401AED393D1}" type="parTrans" cxnId="{B38CB743-FF49-BC41-A6DB-B54746D7BA2E}">
      <dgm:prSet/>
      <dgm:spPr/>
      <dgm:t>
        <a:bodyPr/>
        <a:lstStyle/>
        <a:p>
          <a:endParaRPr lang="en-US"/>
        </a:p>
      </dgm:t>
    </dgm:pt>
    <dgm:pt modelId="{F0576FA6-4D85-C640-BCA7-785BCC0D6521}" type="sibTrans" cxnId="{B38CB743-FF49-BC41-A6DB-B54746D7BA2E}">
      <dgm:prSet/>
      <dgm:spPr>
        <a:solidFill>
          <a:schemeClr val="accent4"/>
        </a:solidFill>
      </dgm:spPr>
      <dgm:t>
        <a:bodyPr/>
        <a:lstStyle/>
        <a:p>
          <a:endParaRPr lang="en-US"/>
        </a:p>
      </dgm:t>
    </dgm:pt>
    <dgm:pt modelId="{08642785-6D34-924C-B753-86102B1E6E75}">
      <dgm:prSet phldrT="[Text]"/>
      <dgm:spPr>
        <a:solidFill>
          <a:srgbClr val="0068DA"/>
        </a:solidFill>
      </dgm:spPr>
      <dgm:t>
        <a:bodyPr/>
        <a:lstStyle/>
        <a:p>
          <a:r>
            <a:rPr lang="en-US" dirty="0"/>
            <a:t>LP</a:t>
          </a:r>
        </a:p>
      </dgm:t>
    </dgm:pt>
    <dgm:pt modelId="{6B6389A5-B4B7-6347-ADA5-41B1142D4D0C}" type="parTrans" cxnId="{1E64F55C-FB6E-A944-9088-F9918F110744}">
      <dgm:prSet/>
      <dgm:spPr/>
      <dgm:t>
        <a:bodyPr/>
        <a:lstStyle/>
        <a:p>
          <a:endParaRPr lang="en-US"/>
        </a:p>
      </dgm:t>
    </dgm:pt>
    <dgm:pt modelId="{AFFBE5B1-FCF6-9444-8E35-E2E1751FF8B5}" type="sibTrans" cxnId="{1E64F55C-FB6E-A944-9088-F9918F110744}">
      <dgm:prSet/>
      <dgm:spPr>
        <a:solidFill>
          <a:schemeClr val="accent4"/>
        </a:solidFill>
      </dgm:spPr>
      <dgm:t>
        <a:bodyPr/>
        <a:lstStyle/>
        <a:p>
          <a:endParaRPr lang="en-US"/>
        </a:p>
      </dgm:t>
    </dgm:pt>
    <dgm:pt modelId="{1AAC4568-ED9B-8B4C-8DC7-B58221FAA66E}">
      <dgm:prSet phldrT="[Text]"/>
      <dgm:spPr>
        <a:solidFill>
          <a:srgbClr val="0068DA"/>
        </a:solidFill>
      </dgm:spPr>
      <dgm:t>
        <a:bodyPr/>
        <a:lstStyle/>
        <a:p>
          <a:r>
            <a:rPr lang="en-US" dirty="0"/>
            <a:t>PEs</a:t>
          </a:r>
        </a:p>
      </dgm:t>
    </dgm:pt>
    <dgm:pt modelId="{F9A9E072-1FD5-7145-AF2D-8AFF7171E806}" type="parTrans" cxnId="{E2A8B5E1-E240-3146-8208-C4A04538A7EC}">
      <dgm:prSet/>
      <dgm:spPr/>
      <dgm:t>
        <a:bodyPr/>
        <a:lstStyle/>
        <a:p>
          <a:endParaRPr lang="en-US"/>
        </a:p>
      </dgm:t>
    </dgm:pt>
    <dgm:pt modelId="{FF7436C5-3EB3-A94E-8188-1F3407965B9E}" type="sibTrans" cxnId="{E2A8B5E1-E240-3146-8208-C4A04538A7EC}">
      <dgm:prSet/>
      <dgm:spPr/>
      <dgm:t>
        <a:bodyPr/>
        <a:lstStyle/>
        <a:p>
          <a:endParaRPr lang="en-US"/>
        </a:p>
      </dgm:t>
    </dgm:pt>
    <dgm:pt modelId="{80806CB4-9734-DD40-954C-1083DA9FA151}">
      <dgm:prSet phldrT="[Text]"/>
      <dgm:spPr>
        <a:solidFill>
          <a:srgbClr val="0068DA"/>
        </a:solidFill>
      </dgm:spPr>
      <dgm:t>
        <a:bodyPr/>
        <a:lstStyle/>
        <a:p>
          <a:r>
            <a:rPr lang="en-US" dirty="0"/>
            <a:t>LP</a:t>
          </a:r>
        </a:p>
      </dgm:t>
    </dgm:pt>
    <dgm:pt modelId="{0EDE1217-7CC5-3E40-904F-7869F63B12AD}" type="parTrans" cxnId="{B5C56BC1-66FF-814C-8892-FED0635839C1}">
      <dgm:prSet/>
      <dgm:spPr/>
      <dgm:t>
        <a:bodyPr/>
        <a:lstStyle/>
        <a:p>
          <a:endParaRPr lang="en-US"/>
        </a:p>
      </dgm:t>
    </dgm:pt>
    <dgm:pt modelId="{7FCA6973-DC46-994E-9600-5CEEED88ABA6}" type="sibTrans" cxnId="{B5C56BC1-66FF-814C-8892-FED0635839C1}">
      <dgm:prSet/>
      <dgm:spPr>
        <a:solidFill>
          <a:schemeClr val="accent4"/>
        </a:solidFill>
      </dgm:spPr>
      <dgm:t>
        <a:bodyPr/>
        <a:lstStyle/>
        <a:p>
          <a:endParaRPr lang="en-US"/>
        </a:p>
      </dgm:t>
    </dgm:pt>
    <dgm:pt modelId="{88F30D05-BB46-4144-962C-87B37E823712}">
      <dgm:prSet phldrT="[Text]"/>
      <dgm:spPr>
        <a:solidFill>
          <a:srgbClr val="0068DA"/>
        </a:solidFill>
      </dgm:spPr>
      <dgm:t>
        <a:bodyPr/>
        <a:lstStyle/>
        <a:p>
          <a:r>
            <a:rPr lang="en-US" dirty="0"/>
            <a:t>…</a:t>
          </a:r>
        </a:p>
      </dgm:t>
    </dgm:pt>
    <dgm:pt modelId="{89FC11EB-33DB-FB4B-B949-66AD560F6272}" type="parTrans" cxnId="{8AE2FE69-45BC-0A48-8CE6-B4E84C7A7EA0}">
      <dgm:prSet/>
      <dgm:spPr/>
      <dgm:t>
        <a:bodyPr/>
        <a:lstStyle/>
        <a:p>
          <a:endParaRPr lang="en-US"/>
        </a:p>
      </dgm:t>
    </dgm:pt>
    <dgm:pt modelId="{5F8788C2-8247-484B-9A15-792ACAE8FD42}" type="sibTrans" cxnId="{8AE2FE69-45BC-0A48-8CE6-B4E84C7A7EA0}">
      <dgm:prSet/>
      <dgm:spPr>
        <a:solidFill>
          <a:schemeClr val="accent4"/>
        </a:solidFill>
      </dgm:spPr>
      <dgm:t>
        <a:bodyPr/>
        <a:lstStyle/>
        <a:p>
          <a:endParaRPr lang="en-US"/>
        </a:p>
      </dgm:t>
    </dgm:pt>
    <dgm:pt modelId="{D5991902-EC47-E94A-9749-9C56599379A8}" type="pres">
      <dgm:prSet presAssocID="{BD49E385-0F90-B24E-86DA-CAB6215A4860}" presName="linearFlow" presStyleCnt="0">
        <dgm:presLayoutVars>
          <dgm:dir/>
          <dgm:resizeHandles val="exact"/>
        </dgm:presLayoutVars>
      </dgm:prSet>
      <dgm:spPr/>
    </dgm:pt>
    <dgm:pt modelId="{D671EB42-34AA-6043-BB9E-35023AC11B90}" type="pres">
      <dgm:prSet presAssocID="{A98737C0-0D5D-9D41-978D-AF384EEF86F1}" presName="node" presStyleLbl="node1" presStyleIdx="0" presStyleCnt="5">
        <dgm:presLayoutVars>
          <dgm:bulletEnabled val="1"/>
        </dgm:presLayoutVars>
      </dgm:prSet>
      <dgm:spPr/>
    </dgm:pt>
    <dgm:pt modelId="{7222B845-4A41-1049-BC97-DF0E890C27DA}" type="pres">
      <dgm:prSet presAssocID="{F0576FA6-4D85-C640-BCA7-785BCC0D6521}" presName="spacerL" presStyleCnt="0"/>
      <dgm:spPr/>
    </dgm:pt>
    <dgm:pt modelId="{CECCF384-C021-E840-9957-3ED0628F9216}" type="pres">
      <dgm:prSet presAssocID="{F0576FA6-4D85-C640-BCA7-785BCC0D6521}" presName="sibTrans" presStyleLbl="sibTrans2D1" presStyleIdx="0" presStyleCnt="4"/>
      <dgm:spPr/>
    </dgm:pt>
    <dgm:pt modelId="{A3385281-B096-514C-81D9-C189A4311D6B}" type="pres">
      <dgm:prSet presAssocID="{F0576FA6-4D85-C640-BCA7-785BCC0D6521}" presName="spacerR" presStyleCnt="0"/>
      <dgm:spPr/>
    </dgm:pt>
    <dgm:pt modelId="{81F104BA-EBA4-724C-AE0D-DC613E7F9C2C}" type="pres">
      <dgm:prSet presAssocID="{80806CB4-9734-DD40-954C-1083DA9FA151}" presName="node" presStyleLbl="node1" presStyleIdx="1" presStyleCnt="5">
        <dgm:presLayoutVars>
          <dgm:bulletEnabled val="1"/>
        </dgm:presLayoutVars>
      </dgm:prSet>
      <dgm:spPr/>
    </dgm:pt>
    <dgm:pt modelId="{29F7E5AB-068C-704A-B1AC-9428623C6FEE}" type="pres">
      <dgm:prSet presAssocID="{7FCA6973-DC46-994E-9600-5CEEED88ABA6}" presName="spacerL" presStyleCnt="0"/>
      <dgm:spPr/>
    </dgm:pt>
    <dgm:pt modelId="{D5F4241C-6DFD-4042-ACEC-82CCE30CC3BA}" type="pres">
      <dgm:prSet presAssocID="{7FCA6973-DC46-994E-9600-5CEEED88ABA6}" presName="sibTrans" presStyleLbl="sibTrans2D1" presStyleIdx="1" presStyleCnt="4"/>
      <dgm:spPr/>
    </dgm:pt>
    <dgm:pt modelId="{5EA41A13-1170-9D45-AD00-B36D5693CF8B}" type="pres">
      <dgm:prSet presAssocID="{7FCA6973-DC46-994E-9600-5CEEED88ABA6}" presName="spacerR" presStyleCnt="0"/>
      <dgm:spPr/>
    </dgm:pt>
    <dgm:pt modelId="{A5EB8C9D-CD08-3F45-A3C4-8F15890BBAD7}" type="pres">
      <dgm:prSet presAssocID="{88F30D05-BB46-4144-962C-87B37E823712}" presName="node" presStyleLbl="node1" presStyleIdx="2" presStyleCnt="5">
        <dgm:presLayoutVars>
          <dgm:bulletEnabled val="1"/>
        </dgm:presLayoutVars>
      </dgm:prSet>
      <dgm:spPr/>
    </dgm:pt>
    <dgm:pt modelId="{858CB1F2-B058-BD4A-9949-EA1EA504FCD9}" type="pres">
      <dgm:prSet presAssocID="{5F8788C2-8247-484B-9A15-792ACAE8FD42}" presName="spacerL" presStyleCnt="0"/>
      <dgm:spPr/>
    </dgm:pt>
    <dgm:pt modelId="{D2AFBAB3-88BC-BC43-A0E5-2717017AD7AA}" type="pres">
      <dgm:prSet presAssocID="{5F8788C2-8247-484B-9A15-792ACAE8FD42}" presName="sibTrans" presStyleLbl="sibTrans2D1" presStyleIdx="2" presStyleCnt="4"/>
      <dgm:spPr/>
    </dgm:pt>
    <dgm:pt modelId="{4DAB4F9F-1D38-7842-A6DC-20479AC740C0}" type="pres">
      <dgm:prSet presAssocID="{5F8788C2-8247-484B-9A15-792ACAE8FD42}" presName="spacerR" presStyleCnt="0"/>
      <dgm:spPr/>
    </dgm:pt>
    <dgm:pt modelId="{8F939BC5-A677-DF46-B2C0-032D08395E32}" type="pres">
      <dgm:prSet presAssocID="{08642785-6D34-924C-B753-86102B1E6E75}" presName="node" presStyleLbl="node1" presStyleIdx="3" presStyleCnt="5">
        <dgm:presLayoutVars>
          <dgm:bulletEnabled val="1"/>
        </dgm:presLayoutVars>
      </dgm:prSet>
      <dgm:spPr/>
    </dgm:pt>
    <dgm:pt modelId="{B1F4DF72-28D3-9E49-A2DE-47D82766E067}" type="pres">
      <dgm:prSet presAssocID="{AFFBE5B1-FCF6-9444-8E35-E2E1751FF8B5}" presName="spacerL" presStyleCnt="0"/>
      <dgm:spPr/>
    </dgm:pt>
    <dgm:pt modelId="{674710F7-E679-AB4C-AD5F-C98647FF4E6F}" type="pres">
      <dgm:prSet presAssocID="{AFFBE5B1-FCF6-9444-8E35-E2E1751FF8B5}" presName="sibTrans" presStyleLbl="sibTrans2D1" presStyleIdx="3" presStyleCnt="4"/>
      <dgm:spPr/>
    </dgm:pt>
    <dgm:pt modelId="{7433321E-DA9F-A348-B1DE-C33A1A1CD4BB}" type="pres">
      <dgm:prSet presAssocID="{AFFBE5B1-FCF6-9444-8E35-E2E1751FF8B5}" presName="spacerR" presStyleCnt="0"/>
      <dgm:spPr/>
    </dgm:pt>
    <dgm:pt modelId="{8E4FF598-45BF-A344-997D-18CF978FF2FA}" type="pres">
      <dgm:prSet presAssocID="{1AAC4568-ED9B-8B4C-8DC7-B58221FAA66E}" presName="node" presStyleLbl="node1" presStyleIdx="4" presStyleCnt="5">
        <dgm:presLayoutVars>
          <dgm:bulletEnabled val="1"/>
        </dgm:presLayoutVars>
      </dgm:prSet>
      <dgm:spPr/>
    </dgm:pt>
  </dgm:ptLst>
  <dgm:cxnLst>
    <dgm:cxn modelId="{57713912-5664-E049-A307-8F9552C9633C}" type="presOf" srcId="{F0576FA6-4D85-C640-BCA7-785BCC0D6521}" destId="{CECCF384-C021-E840-9957-3ED0628F9216}" srcOrd="0" destOrd="0" presId="urn:microsoft.com/office/officeart/2005/8/layout/equation1"/>
    <dgm:cxn modelId="{5996611E-C467-8E49-9A74-87F118BD04F7}" type="presOf" srcId="{A98737C0-0D5D-9D41-978D-AF384EEF86F1}" destId="{D671EB42-34AA-6043-BB9E-35023AC11B90}" srcOrd="0" destOrd="0" presId="urn:microsoft.com/office/officeart/2005/8/layout/equation1"/>
    <dgm:cxn modelId="{7BB54127-70EC-1D48-91F4-C855BFD6FEE1}" type="presOf" srcId="{BD49E385-0F90-B24E-86DA-CAB6215A4860}" destId="{D5991902-EC47-E94A-9749-9C56599379A8}" srcOrd="0" destOrd="0" presId="urn:microsoft.com/office/officeart/2005/8/layout/equation1"/>
    <dgm:cxn modelId="{1E64F55C-FB6E-A944-9088-F9918F110744}" srcId="{BD49E385-0F90-B24E-86DA-CAB6215A4860}" destId="{08642785-6D34-924C-B753-86102B1E6E75}" srcOrd="3" destOrd="0" parTransId="{6B6389A5-B4B7-6347-ADA5-41B1142D4D0C}" sibTransId="{AFFBE5B1-FCF6-9444-8E35-E2E1751FF8B5}"/>
    <dgm:cxn modelId="{B38CB743-FF49-BC41-A6DB-B54746D7BA2E}" srcId="{BD49E385-0F90-B24E-86DA-CAB6215A4860}" destId="{A98737C0-0D5D-9D41-978D-AF384EEF86F1}" srcOrd="0" destOrd="0" parTransId="{C0254686-7DBF-2A43-9E75-F401AED393D1}" sibTransId="{F0576FA6-4D85-C640-BCA7-785BCC0D6521}"/>
    <dgm:cxn modelId="{8AE2FE69-45BC-0A48-8CE6-B4E84C7A7EA0}" srcId="{BD49E385-0F90-B24E-86DA-CAB6215A4860}" destId="{88F30D05-BB46-4144-962C-87B37E823712}" srcOrd="2" destOrd="0" parTransId="{89FC11EB-33DB-FB4B-B949-66AD560F6272}" sibTransId="{5F8788C2-8247-484B-9A15-792ACAE8FD42}"/>
    <dgm:cxn modelId="{DF548E83-388F-A24D-BCFE-34237D363CCD}" type="presOf" srcId="{7FCA6973-DC46-994E-9600-5CEEED88ABA6}" destId="{D5F4241C-6DFD-4042-ACEC-82CCE30CC3BA}" srcOrd="0" destOrd="0" presId="urn:microsoft.com/office/officeart/2005/8/layout/equation1"/>
    <dgm:cxn modelId="{B5C56BC1-66FF-814C-8892-FED0635839C1}" srcId="{BD49E385-0F90-B24E-86DA-CAB6215A4860}" destId="{80806CB4-9734-DD40-954C-1083DA9FA151}" srcOrd="1" destOrd="0" parTransId="{0EDE1217-7CC5-3E40-904F-7869F63B12AD}" sibTransId="{7FCA6973-DC46-994E-9600-5CEEED88ABA6}"/>
    <dgm:cxn modelId="{5ABACCC6-5C8A-624F-8D9D-05AB3D34ABFA}" type="presOf" srcId="{80806CB4-9734-DD40-954C-1083DA9FA151}" destId="{81F104BA-EBA4-724C-AE0D-DC613E7F9C2C}" srcOrd="0" destOrd="0" presId="urn:microsoft.com/office/officeart/2005/8/layout/equation1"/>
    <dgm:cxn modelId="{6A915CC7-1278-BF47-A8C4-68CCC144808C}" type="presOf" srcId="{08642785-6D34-924C-B753-86102B1E6E75}" destId="{8F939BC5-A677-DF46-B2C0-032D08395E32}" srcOrd="0" destOrd="0" presId="urn:microsoft.com/office/officeart/2005/8/layout/equation1"/>
    <dgm:cxn modelId="{3962A4CA-34B8-0349-B11D-0276E1CBF86C}" type="presOf" srcId="{5F8788C2-8247-484B-9A15-792ACAE8FD42}" destId="{D2AFBAB3-88BC-BC43-A0E5-2717017AD7AA}" srcOrd="0" destOrd="0" presId="urn:microsoft.com/office/officeart/2005/8/layout/equation1"/>
    <dgm:cxn modelId="{F0B6E1DA-96CD-5F41-8A00-8EC8BDD6AD3A}" type="presOf" srcId="{88F30D05-BB46-4144-962C-87B37E823712}" destId="{A5EB8C9D-CD08-3F45-A3C4-8F15890BBAD7}" srcOrd="0" destOrd="0" presId="urn:microsoft.com/office/officeart/2005/8/layout/equation1"/>
    <dgm:cxn modelId="{E2A8B5E1-E240-3146-8208-C4A04538A7EC}" srcId="{BD49E385-0F90-B24E-86DA-CAB6215A4860}" destId="{1AAC4568-ED9B-8B4C-8DC7-B58221FAA66E}" srcOrd="4" destOrd="0" parTransId="{F9A9E072-1FD5-7145-AF2D-8AFF7171E806}" sibTransId="{FF7436C5-3EB3-A94E-8188-1F3407965B9E}"/>
    <dgm:cxn modelId="{81B551ED-2275-C942-A0DE-3206878BF2B8}" type="presOf" srcId="{AFFBE5B1-FCF6-9444-8E35-E2E1751FF8B5}" destId="{674710F7-E679-AB4C-AD5F-C98647FF4E6F}" srcOrd="0" destOrd="0" presId="urn:microsoft.com/office/officeart/2005/8/layout/equation1"/>
    <dgm:cxn modelId="{FD396EF8-4061-1040-A7BC-E8B531B55192}" type="presOf" srcId="{1AAC4568-ED9B-8B4C-8DC7-B58221FAA66E}" destId="{8E4FF598-45BF-A344-997D-18CF978FF2FA}" srcOrd="0" destOrd="0" presId="urn:microsoft.com/office/officeart/2005/8/layout/equation1"/>
    <dgm:cxn modelId="{39725AC8-C95A-1843-AF57-A8AB717003C2}" type="presParOf" srcId="{D5991902-EC47-E94A-9749-9C56599379A8}" destId="{D671EB42-34AA-6043-BB9E-35023AC11B90}" srcOrd="0" destOrd="0" presId="urn:microsoft.com/office/officeart/2005/8/layout/equation1"/>
    <dgm:cxn modelId="{F3DDF10F-FF72-684A-9936-1CE472335883}" type="presParOf" srcId="{D5991902-EC47-E94A-9749-9C56599379A8}" destId="{7222B845-4A41-1049-BC97-DF0E890C27DA}" srcOrd="1" destOrd="0" presId="urn:microsoft.com/office/officeart/2005/8/layout/equation1"/>
    <dgm:cxn modelId="{C515F37A-CEC9-5D49-BACF-308D358F5684}" type="presParOf" srcId="{D5991902-EC47-E94A-9749-9C56599379A8}" destId="{CECCF384-C021-E840-9957-3ED0628F9216}" srcOrd="2" destOrd="0" presId="urn:microsoft.com/office/officeart/2005/8/layout/equation1"/>
    <dgm:cxn modelId="{2508B235-BB99-3B4D-9175-58A7F6F28A9B}" type="presParOf" srcId="{D5991902-EC47-E94A-9749-9C56599379A8}" destId="{A3385281-B096-514C-81D9-C189A4311D6B}" srcOrd="3" destOrd="0" presId="urn:microsoft.com/office/officeart/2005/8/layout/equation1"/>
    <dgm:cxn modelId="{61E23C7A-322A-A944-8354-8B541CEB7382}" type="presParOf" srcId="{D5991902-EC47-E94A-9749-9C56599379A8}" destId="{81F104BA-EBA4-724C-AE0D-DC613E7F9C2C}" srcOrd="4" destOrd="0" presId="urn:microsoft.com/office/officeart/2005/8/layout/equation1"/>
    <dgm:cxn modelId="{CF9F14E9-5C15-8C4F-9A16-79B53185F189}" type="presParOf" srcId="{D5991902-EC47-E94A-9749-9C56599379A8}" destId="{29F7E5AB-068C-704A-B1AC-9428623C6FEE}" srcOrd="5" destOrd="0" presId="urn:microsoft.com/office/officeart/2005/8/layout/equation1"/>
    <dgm:cxn modelId="{8131C8AB-9567-2F47-A438-5A976CAF634F}" type="presParOf" srcId="{D5991902-EC47-E94A-9749-9C56599379A8}" destId="{D5F4241C-6DFD-4042-ACEC-82CCE30CC3BA}" srcOrd="6" destOrd="0" presId="urn:microsoft.com/office/officeart/2005/8/layout/equation1"/>
    <dgm:cxn modelId="{0C47A588-DB69-464F-9B73-4A7585F88E8E}" type="presParOf" srcId="{D5991902-EC47-E94A-9749-9C56599379A8}" destId="{5EA41A13-1170-9D45-AD00-B36D5693CF8B}" srcOrd="7" destOrd="0" presId="urn:microsoft.com/office/officeart/2005/8/layout/equation1"/>
    <dgm:cxn modelId="{AE11DD15-3670-5A43-B124-3ED828DE0015}" type="presParOf" srcId="{D5991902-EC47-E94A-9749-9C56599379A8}" destId="{A5EB8C9D-CD08-3F45-A3C4-8F15890BBAD7}" srcOrd="8" destOrd="0" presId="urn:microsoft.com/office/officeart/2005/8/layout/equation1"/>
    <dgm:cxn modelId="{10179DD5-132C-1D4D-B0AC-E80285C41BD6}" type="presParOf" srcId="{D5991902-EC47-E94A-9749-9C56599379A8}" destId="{858CB1F2-B058-BD4A-9949-EA1EA504FCD9}" srcOrd="9" destOrd="0" presId="urn:microsoft.com/office/officeart/2005/8/layout/equation1"/>
    <dgm:cxn modelId="{96F0ADA5-B4A0-DD4B-8675-7AE52EAA02BD}" type="presParOf" srcId="{D5991902-EC47-E94A-9749-9C56599379A8}" destId="{D2AFBAB3-88BC-BC43-A0E5-2717017AD7AA}" srcOrd="10" destOrd="0" presId="urn:microsoft.com/office/officeart/2005/8/layout/equation1"/>
    <dgm:cxn modelId="{62BD5163-D678-2947-9495-F90E0CBC42EE}" type="presParOf" srcId="{D5991902-EC47-E94A-9749-9C56599379A8}" destId="{4DAB4F9F-1D38-7842-A6DC-20479AC740C0}" srcOrd="11" destOrd="0" presId="urn:microsoft.com/office/officeart/2005/8/layout/equation1"/>
    <dgm:cxn modelId="{0F597A7A-C596-E34B-B568-FCCEC6EEBA0A}" type="presParOf" srcId="{D5991902-EC47-E94A-9749-9C56599379A8}" destId="{8F939BC5-A677-DF46-B2C0-032D08395E32}" srcOrd="12" destOrd="0" presId="urn:microsoft.com/office/officeart/2005/8/layout/equation1"/>
    <dgm:cxn modelId="{7D1055BB-C27A-324F-BA28-EF85B9C15D9C}" type="presParOf" srcId="{D5991902-EC47-E94A-9749-9C56599379A8}" destId="{B1F4DF72-28D3-9E49-A2DE-47D82766E067}" srcOrd="13" destOrd="0" presId="urn:microsoft.com/office/officeart/2005/8/layout/equation1"/>
    <dgm:cxn modelId="{3602C5C4-DF05-6D41-8E1F-1AEA1B8D1E2E}" type="presParOf" srcId="{D5991902-EC47-E94A-9749-9C56599379A8}" destId="{674710F7-E679-AB4C-AD5F-C98647FF4E6F}" srcOrd="14" destOrd="0" presId="urn:microsoft.com/office/officeart/2005/8/layout/equation1"/>
    <dgm:cxn modelId="{8D01C90F-5DA3-4748-B57D-99772B74B9DF}" type="presParOf" srcId="{D5991902-EC47-E94A-9749-9C56599379A8}" destId="{7433321E-DA9F-A348-B1DE-C33A1A1CD4BB}" srcOrd="15" destOrd="0" presId="urn:microsoft.com/office/officeart/2005/8/layout/equation1"/>
    <dgm:cxn modelId="{A9F11DAF-4C2E-8E4F-9836-BBC657C1DF83}" type="presParOf" srcId="{D5991902-EC47-E94A-9749-9C56599379A8}" destId="{8E4FF598-45BF-A344-997D-18CF978FF2FA}" srcOrd="16" destOrd="0" presId="urn:microsoft.com/office/officeart/2005/8/layout/equati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71EB42-34AA-6043-BB9E-35023AC11B90}">
      <dsp:nvSpPr>
        <dsp:cNvPr id="0" name=""/>
        <dsp:cNvSpPr/>
      </dsp:nvSpPr>
      <dsp:spPr>
        <a:xfrm>
          <a:off x="7630" y="316460"/>
          <a:ext cx="1030709" cy="1030709"/>
        </a:xfrm>
        <a:prstGeom prst="ellipse">
          <a:avLst/>
        </a:prstGeom>
        <a:solidFill>
          <a:srgbClr val="0068DA"/>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LP</a:t>
          </a:r>
        </a:p>
      </dsp:txBody>
      <dsp:txXfrm>
        <a:off x="158574" y="467404"/>
        <a:ext cx="728821" cy="728821"/>
      </dsp:txXfrm>
    </dsp:sp>
    <dsp:sp modelId="{CECCF384-C021-E840-9957-3ED0628F9216}">
      <dsp:nvSpPr>
        <dsp:cNvPr id="0" name=""/>
        <dsp:cNvSpPr/>
      </dsp:nvSpPr>
      <dsp:spPr>
        <a:xfrm>
          <a:off x="1122032" y="532909"/>
          <a:ext cx="597811" cy="597811"/>
        </a:xfrm>
        <a:prstGeom prst="mathPlus">
          <a:avLst/>
        </a:prstGeom>
        <a:solidFill>
          <a:schemeClr val="accent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201272" y="761512"/>
        <a:ext cx="439331" cy="140605"/>
      </dsp:txXfrm>
    </dsp:sp>
    <dsp:sp modelId="{81F104BA-EBA4-724C-AE0D-DC613E7F9C2C}">
      <dsp:nvSpPr>
        <dsp:cNvPr id="0" name=""/>
        <dsp:cNvSpPr/>
      </dsp:nvSpPr>
      <dsp:spPr>
        <a:xfrm>
          <a:off x="1803537" y="316460"/>
          <a:ext cx="1030709" cy="1030709"/>
        </a:xfrm>
        <a:prstGeom prst="ellipse">
          <a:avLst/>
        </a:prstGeom>
        <a:solidFill>
          <a:srgbClr val="0068DA"/>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LP</a:t>
          </a:r>
        </a:p>
      </dsp:txBody>
      <dsp:txXfrm>
        <a:off x="1954481" y="467404"/>
        <a:ext cx="728821" cy="728821"/>
      </dsp:txXfrm>
    </dsp:sp>
    <dsp:sp modelId="{D5F4241C-6DFD-4042-ACEC-82CCE30CC3BA}">
      <dsp:nvSpPr>
        <dsp:cNvPr id="0" name=""/>
        <dsp:cNvSpPr/>
      </dsp:nvSpPr>
      <dsp:spPr>
        <a:xfrm>
          <a:off x="2917940" y="532909"/>
          <a:ext cx="597811" cy="597811"/>
        </a:xfrm>
        <a:prstGeom prst="mathPlus">
          <a:avLst/>
        </a:prstGeom>
        <a:solidFill>
          <a:schemeClr val="accent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997180" y="761512"/>
        <a:ext cx="439331" cy="140605"/>
      </dsp:txXfrm>
    </dsp:sp>
    <dsp:sp modelId="{A5EB8C9D-CD08-3F45-A3C4-8F15890BBAD7}">
      <dsp:nvSpPr>
        <dsp:cNvPr id="0" name=""/>
        <dsp:cNvSpPr/>
      </dsp:nvSpPr>
      <dsp:spPr>
        <a:xfrm>
          <a:off x="3599445" y="316460"/>
          <a:ext cx="1030709" cy="1030709"/>
        </a:xfrm>
        <a:prstGeom prst="ellipse">
          <a:avLst/>
        </a:prstGeom>
        <a:solidFill>
          <a:srgbClr val="0068DA"/>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a:t>
          </a:r>
        </a:p>
      </dsp:txBody>
      <dsp:txXfrm>
        <a:off x="3750389" y="467404"/>
        <a:ext cx="728821" cy="728821"/>
      </dsp:txXfrm>
    </dsp:sp>
    <dsp:sp modelId="{D2AFBAB3-88BC-BC43-A0E5-2717017AD7AA}">
      <dsp:nvSpPr>
        <dsp:cNvPr id="0" name=""/>
        <dsp:cNvSpPr/>
      </dsp:nvSpPr>
      <dsp:spPr>
        <a:xfrm>
          <a:off x="4713848" y="532909"/>
          <a:ext cx="597811" cy="597811"/>
        </a:xfrm>
        <a:prstGeom prst="mathPlus">
          <a:avLst/>
        </a:prstGeom>
        <a:solidFill>
          <a:schemeClr val="accent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793088" y="761512"/>
        <a:ext cx="439331" cy="140605"/>
      </dsp:txXfrm>
    </dsp:sp>
    <dsp:sp modelId="{8F939BC5-A677-DF46-B2C0-032D08395E32}">
      <dsp:nvSpPr>
        <dsp:cNvPr id="0" name=""/>
        <dsp:cNvSpPr/>
      </dsp:nvSpPr>
      <dsp:spPr>
        <a:xfrm>
          <a:off x="5395353" y="316460"/>
          <a:ext cx="1030709" cy="1030709"/>
        </a:xfrm>
        <a:prstGeom prst="ellipse">
          <a:avLst/>
        </a:prstGeom>
        <a:solidFill>
          <a:srgbClr val="0068DA"/>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LP</a:t>
          </a:r>
        </a:p>
      </dsp:txBody>
      <dsp:txXfrm>
        <a:off x="5546297" y="467404"/>
        <a:ext cx="728821" cy="728821"/>
      </dsp:txXfrm>
    </dsp:sp>
    <dsp:sp modelId="{674710F7-E679-AB4C-AD5F-C98647FF4E6F}">
      <dsp:nvSpPr>
        <dsp:cNvPr id="0" name=""/>
        <dsp:cNvSpPr/>
      </dsp:nvSpPr>
      <dsp:spPr>
        <a:xfrm>
          <a:off x="6509755" y="532909"/>
          <a:ext cx="597811" cy="597811"/>
        </a:xfrm>
        <a:prstGeom prst="mathEqual">
          <a:avLst/>
        </a:prstGeom>
        <a:solidFill>
          <a:schemeClr val="accent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6588995" y="656058"/>
        <a:ext cx="439331" cy="351513"/>
      </dsp:txXfrm>
    </dsp:sp>
    <dsp:sp modelId="{8E4FF598-45BF-A344-997D-18CF978FF2FA}">
      <dsp:nvSpPr>
        <dsp:cNvPr id="0" name=""/>
        <dsp:cNvSpPr/>
      </dsp:nvSpPr>
      <dsp:spPr>
        <a:xfrm>
          <a:off x="7191260" y="316460"/>
          <a:ext cx="1030709" cy="1030709"/>
        </a:xfrm>
        <a:prstGeom prst="ellipse">
          <a:avLst/>
        </a:prstGeom>
        <a:solidFill>
          <a:srgbClr val="0068DA"/>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PEs</a:t>
          </a:r>
        </a:p>
      </dsp:txBody>
      <dsp:txXfrm>
        <a:off x="7342204" y="467404"/>
        <a:ext cx="728821" cy="728821"/>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b="0" i="0">
                <a:latin typeface="Arial" panose="020B0604020202020204" pitchFamily="34" charset="0"/>
                <a:cs typeface="Arial" panose="020B0604020202020204" pitchFamily="34" charset="0"/>
              </a:defRPr>
            </a:lvl1pPr>
          </a:lstStyle>
          <a:p>
            <a:pPr algn="r"/>
            <a:fld id="{00000000-1234-1234-1234-123412341234}" type="slidenum">
              <a:rPr lang="en-US" sz="1200" smtClean="0">
                <a:solidFill>
                  <a:schemeClr val="dk1"/>
                </a:solidFill>
                <a:ea typeface="Calibri"/>
                <a:sym typeface="Calibri"/>
              </a:rPr>
              <a:pPr algn="r"/>
              <a:t>‹#›</a:t>
            </a:fld>
            <a:endParaRPr lang="en-US" sz="1200" dirty="0">
              <a:solidFill>
                <a:schemeClr val="dk1"/>
              </a:solidFill>
              <a:ea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37220">
              <a:defRPr/>
            </a:pPr>
            <a:r>
              <a:rPr lang="en-US" baseline="0" dirty="0">
                <a:latin typeface="Arial" panose="020B0604020202020204" pitchFamily="34" charset="0"/>
                <a:cs typeface="Arial" panose="020B0604020202020204" pitchFamily="34" charset="0"/>
              </a:rPr>
              <a:t>In this workshop, we will consider how to craft 3D learning performances and related formative assessments that connect to learners’ interest and knowledge while at the same time promote equity and social justice. The material for this resource comes from a series of PD sessions on formative assessment developed by Philip Bell and Deb Morrison. </a:t>
            </a:r>
          </a:p>
          <a:p>
            <a:pPr defTabSz="437220">
              <a:defRPr/>
            </a:pPr>
            <a:endParaRPr lang="en-US" baseline="0" dirty="0">
              <a:latin typeface="Arial" panose="020B0604020202020204" pitchFamily="34" charset="0"/>
              <a:cs typeface="Arial" panose="020B0604020202020204" pitchFamily="34" charset="0"/>
            </a:endParaRPr>
          </a:p>
          <a:p>
            <a:pPr defTabSz="437220">
              <a:defRPr/>
            </a:pPr>
            <a:r>
              <a:rPr lang="en-US" baseline="0" dirty="0">
                <a:latin typeface="Arial" panose="020B0604020202020204" pitchFamily="34" charset="0"/>
                <a:cs typeface="Arial" panose="020B0604020202020204" pitchFamily="34" charset="0"/>
              </a:rPr>
              <a:t>[estimated time: 1 min]</a:t>
            </a:r>
          </a:p>
          <a:p>
            <a:pPr defTabSz="437220">
              <a:defRPr/>
            </a:pPr>
            <a:endParaRPr lang="en-US" baseline="0" dirty="0">
              <a:latin typeface="Arial" panose="020B0604020202020204" pitchFamily="34" charset="0"/>
              <a:cs typeface="Arial" panose="020B0604020202020204" pitchFamily="34" charset="0"/>
            </a:endParaRPr>
          </a:p>
          <a:p>
            <a:pPr defTabSz="437220">
              <a:defRPr/>
            </a:pPr>
            <a:r>
              <a:rPr lang="en-US" baseline="0" dirty="0">
                <a:latin typeface="Arial" panose="020B0604020202020204" pitchFamily="34" charset="0"/>
                <a:cs typeface="Arial" panose="020B0604020202020204" pitchFamily="34" charset="0"/>
              </a:rPr>
              <a:t>((There is a Facilitator’s Guide available for this resource: http://</a:t>
            </a:r>
            <a:r>
              <a:rPr lang="en-US" baseline="0" dirty="0" err="1">
                <a:latin typeface="Arial" panose="020B0604020202020204" pitchFamily="34" charset="0"/>
                <a:cs typeface="Arial" panose="020B0604020202020204" pitchFamily="34" charset="0"/>
              </a:rPr>
              <a:t>tinyurl.com</a:t>
            </a:r>
            <a:r>
              <a:rPr lang="en-US" baseline="0" dirty="0">
                <a:latin typeface="Arial" panose="020B0604020202020204" pitchFamily="34" charset="0"/>
                <a:cs typeface="Arial" panose="020B0604020202020204" pitchFamily="34" charset="0"/>
              </a:rPr>
              <a:t>/ACESSE-</a:t>
            </a:r>
            <a:r>
              <a:rPr lang="en-US" baseline="0" dirty="0" err="1">
                <a:latin typeface="Arial" panose="020B0604020202020204" pitchFamily="34" charset="0"/>
                <a:cs typeface="Arial" panose="020B0604020202020204" pitchFamily="34" charset="0"/>
              </a:rPr>
              <a:t>ResourceD</a:t>
            </a:r>
            <a:r>
              <a:rPr lang="en-US" baseline="0" dirty="0">
                <a:latin typeface="Arial" panose="020B0604020202020204" pitchFamily="34" charset="0"/>
                <a:cs typeface="Arial" panose="020B0604020202020204" pitchFamily="34" charset="0"/>
              </a:rPr>
              <a:t>-Guide ))</a:t>
            </a:r>
          </a:p>
          <a:p>
            <a:pPr defTabSz="437220">
              <a:defRPr/>
            </a:pPr>
            <a:endParaRPr lang="en-US" baseline="0" dirty="0">
              <a:latin typeface="Arial" panose="020B0604020202020204" pitchFamily="34" charset="0"/>
              <a:cs typeface="Arial" panose="020B0604020202020204" pitchFamily="34" charset="0"/>
            </a:endParaRPr>
          </a:p>
          <a:p>
            <a:pPr marL="0" marR="0" indent="0" algn="l" defTabSz="43722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((This resource was refined through a 13-state collaboration to make the resource more broadly useful. If you choose to adapt these materials, please attribute the source and that it was work funded by the National Science Foundation (NSF).))</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ea typeface="Calibri"/>
                <a:sym typeface="Calibri"/>
              </a:rPr>
              <a:pPr algn="r"/>
              <a:t>1</a:t>
            </a:fld>
            <a:endParaRPr lang="en-US" sz="1200" dirty="0">
              <a:solidFill>
                <a:schemeClr val="dk1"/>
              </a:solidFill>
              <a:ea typeface="Calibri"/>
              <a:sym typeface="Calibri"/>
            </a:endParaRPr>
          </a:p>
        </p:txBody>
      </p:sp>
    </p:spTree>
    <p:extLst>
      <p:ext uri="{BB962C8B-B14F-4D97-AF65-F5344CB8AC3E}">
        <p14:creationId xmlns:p14="http://schemas.microsoft.com/office/powerpoint/2010/main" val="3302095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Before</a:t>
            </a:r>
            <a:r>
              <a:rPr lang="en-US" baseline="0" dirty="0">
                <a:latin typeface="Arial" panose="020B0604020202020204" pitchFamily="34" charset="0"/>
                <a:cs typeface="Arial" panose="020B0604020202020204" pitchFamily="34" charset="0"/>
              </a:rPr>
              <a:t> eliciting evidence of student thinking it is important to clarify intended learning. At the scale of lesson planning, this process is sometimes called establishing specific learning goals or learning. These will help us identify 3D assessment claims (see STEM Teaching Tool #29 for background). To make firm connections to the Framework we use the term 3D learning performances.</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We’ll think about lesson-level 3D learning performances by first thinking about a personal area of learning….((TALK THROUGH the slide, build it out))</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 are going to create our 3D learning performance during the construction of our 3D assessment task; however, some of you may have already clearly laid out 3D learning performances across your unit of instruction.</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[estimated time: 3 minutes]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((NOTE: You</a:t>
            </a:r>
            <a:r>
              <a:rPr lang="en-US" baseline="0" dirty="0">
                <a:latin typeface="Arial" panose="020B0604020202020204" pitchFamily="34" charset="0"/>
                <a:cs typeface="Arial" panose="020B0604020202020204" pitchFamily="34" charset="0"/>
              </a:rPr>
              <a:t> can customize the slide to be about a domain that you are an expert in by swapping out the blue text and the final 3D Learning Performance. Elementary school teachers seem to appreciate talking about a non-science example, but secondary teachers prefer to discuss a science example.))</a:t>
            </a:r>
            <a:endParaRPr lang="en-US" dirty="0">
              <a:latin typeface="Arial" panose="020B0604020202020204" pitchFamily="34" charset="0"/>
              <a:cs typeface="Arial" panose="020B0604020202020204" pitchFamily="34" charset="0"/>
            </a:endParaRP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dirty="0">
              <a:latin typeface="Lato" panose="020F0502020204030203"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4401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dirty="0">
                <a:latin typeface="Arial" panose="020B0604020202020204" pitchFamily="34" charset="0"/>
                <a:cs typeface="Arial" panose="020B0604020202020204" pitchFamily="34" charset="0"/>
              </a:rPr>
              <a:t>A sequence of</a:t>
            </a:r>
            <a:r>
              <a:rPr lang="en-US" baseline="0" dirty="0">
                <a:latin typeface="Arial" panose="020B0604020202020204" pitchFamily="34" charset="0"/>
                <a:cs typeface="Arial" panose="020B0604020202020204" pitchFamily="34" charset="0"/>
              </a:rPr>
              <a:t> formative assessment events should be embedded throughout a unit in order to guide student sense-making and learning in response to their progress on the intended learning goals. You may want to start the unit with a pre-assessment that you use to gauge where students are starting. The formative assessments take many different forms. Today we are focused on designing a 3D daily assessment. </a:t>
            </a:r>
          </a:p>
          <a:p>
            <a:pPr lvl="0">
              <a:spcBef>
                <a:spcPts val="0"/>
              </a:spcBef>
              <a:buNone/>
            </a:pPr>
            <a:endParaRPr lang="en-US" baseline="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It is useful to think of “formative assessment” as a verb (an action)—and not a noun (a thing). To guide instruction, we do formative assessment—not give them. </a:t>
            </a:r>
          </a:p>
          <a:p>
            <a:pPr lvl="0">
              <a:spcBef>
                <a:spcPts val="0"/>
              </a:spcBef>
              <a:buNone/>
            </a:pPr>
            <a:endParaRPr lang="en-US" baseline="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[estimated time: 2 minutes]</a:t>
            </a:r>
            <a:endParaRPr lang="en"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3010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Today we will be developing 3D Learning Performances—that</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link together across a unit</a:t>
            </a:r>
            <a:r>
              <a:rPr lang="en-US" baseline="0" dirty="0">
                <a:latin typeface="Arial" panose="020B0604020202020204" pitchFamily="34" charset="0"/>
                <a:cs typeface="Arial" panose="020B0604020202020204" pitchFamily="34" charset="0"/>
              </a:rPr>
              <a:t> to represent the learning described within a performance expectation. </a:t>
            </a:r>
          </a:p>
          <a:p>
            <a:r>
              <a:rPr lang="en-US" baseline="0" dirty="0">
                <a:latin typeface="Arial" panose="020B0604020202020204" pitchFamily="34" charset="0"/>
                <a:cs typeface="Arial" panose="020B0604020202020204" pitchFamily="34" charset="0"/>
              </a:rPr>
              <a:t>These connections also parallel instructional activities in lessons that collectively form the unit as well as sequences of formative assessments that allow educators to check for understanding and adjust instruction before unit summative assessments.</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Thus at each stage within a unit there is a 3D learning performance followed by some kind of learning activity and assessed through a 3D formative assessment. Collectively these practices form the unit and reflect the complex 3D learning goals set out in the selected performance expectations.</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[estimated time: 2-3 minutes]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7948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a:t>((READ SLIDE))</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157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terms of building 3D assessments, STT</a:t>
            </a:r>
            <a:r>
              <a:rPr lang="en-US" baseline="0" dirty="0">
                <a:latin typeface="Arial" panose="020B0604020202020204" pitchFamily="34" charset="0"/>
                <a:cs typeface="Arial" panose="020B0604020202020204" pitchFamily="34" charset="0"/>
              </a:rPr>
              <a:t> 29 is a helpful resources, however our process for today has expanded this work into a bit more detail for use at a fine grained scale of lesson planning. At this scale we are trying to ensure that the instruction in the classroom is deeply connected to the assessment event and vice versa.</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[estimated time: 1 minute]</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EB41135C-BDA7-D04A-B7CA-A49F4FDB05AE}" type="slidenum">
              <a:rPr lang="en-US" smtClean="0">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2886855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4213"/>
            <a:ext cx="4570412" cy="342900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((Hand out a copy of the fogged mirror assessment.))</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Let’s explore a sample assessment. This is a sample student response for the Fogged Mirror MS classroom assessment example we discussed earlier. Please take note of some specific features that are called out: (a) the scenario description, (b) learner scaffolds, (c) a sequence of 2D and 3D items, which includes (d) spaces for student’s multi-modal expression (diagram, text).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This is the kind of assessment we will be developing today. </a:t>
            </a:r>
          </a:p>
          <a:p>
            <a:endParaRPr lang="en-US" baseline="0"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[estimated time: 5 min]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1957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((Hand out the accompanying “Crafting a 3D Classroom Assessment” worksheet now.))</a:t>
            </a:r>
          </a:p>
          <a:p>
            <a:endParaRPr lang="en-US" baseline="0" dirty="0"/>
          </a:p>
          <a:p>
            <a:r>
              <a:rPr lang="en-US" baseline="0" dirty="0"/>
              <a:t>This is the 7 step process we will follow to design a 3D formative assessment at the lesson scale of activity. It will be something you can use in the classroom immediately. We are going to step through each of these steps as we design a 3D formative assessment task for a particular lesson situated within a unit of study. You should focus on learning how to design assessments that you have time to develop in your practice. Perhaps stay focused on small aspects of the performance expectations—at least to start with. </a:t>
            </a:r>
          </a:p>
          <a:p>
            <a:endParaRPr lang="en-US" baseline="0" dirty="0"/>
          </a:p>
          <a:p>
            <a:r>
              <a:rPr lang="en-US" baseline="0" dirty="0"/>
              <a:t>Take a minute and look over the process and the worksheet we will be using to capture our work. </a:t>
            </a:r>
          </a:p>
          <a:p>
            <a:endParaRPr lang="en-US" baseline="0" dirty="0"/>
          </a:p>
          <a:p>
            <a:r>
              <a:rPr lang="en-US" baseline="0" dirty="0"/>
              <a:t>Organize into groups around particular curriculum units / lessons or content domains.</a:t>
            </a:r>
          </a:p>
          <a:p>
            <a:endParaRPr lang="en-US" baseline="0" dirty="0"/>
          </a:p>
          <a:p>
            <a:r>
              <a:rPr lang="en-US" baseline="0" dirty="0"/>
              <a:t>Name your group focus at top of worksheet under “lesson name” to connect your assessment work to a particular lesson sequence inside of a unit.</a:t>
            </a:r>
          </a:p>
          <a:p>
            <a:endParaRPr lang="en-US" baseline="0" dirty="0"/>
          </a:p>
          <a:p>
            <a:r>
              <a:rPr lang="en-US" sz="1100" b="0" i="0" kern="1200" dirty="0">
                <a:solidFill>
                  <a:schemeClr val="tx1"/>
                </a:solidFill>
                <a:effectLst/>
                <a:latin typeface="+mn-lt"/>
                <a:ea typeface="+mn-ea"/>
                <a:cs typeface="+mn-cs"/>
              </a:rPr>
              <a:t>[estimated time: 2-3 minutes]</a:t>
            </a:r>
            <a:endParaRPr lang="en-US" baseline="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40029A66-A370-5D47-BC83-7316A9D81240}"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22529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((Hand out the accompanying “Crafting a 3D Classroom Assessment” worksheet now.))</a:t>
            </a:r>
          </a:p>
          <a:p>
            <a:endParaRPr lang="en-US" baseline="0" dirty="0"/>
          </a:p>
          <a:p>
            <a:r>
              <a:rPr lang="en-US" baseline="0" dirty="0"/>
              <a:t>This is the 7 step process we will follow to design a 3D formative assessment at the lesson scale of activity. It will be something you can use in the classroom immediately. We are going to step through each of these steps as we design a 3D formative assessment task for a particular lesson situated within a unit of study. You should focus on learning how to design assessments that you have time to develop in your practice. Perhaps stay focused on small aspects of the performance expectations—at least to start with. </a:t>
            </a:r>
          </a:p>
          <a:p>
            <a:endParaRPr lang="en-US" baseline="0" dirty="0"/>
          </a:p>
          <a:p>
            <a:r>
              <a:rPr lang="en-US" baseline="0" dirty="0"/>
              <a:t>Take a minute and look over the process and the worksheet we will be using to capture our work. </a:t>
            </a:r>
          </a:p>
          <a:p>
            <a:endParaRPr lang="en-US" baseline="0" dirty="0"/>
          </a:p>
          <a:p>
            <a:r>
              <a:rPr lang="en-US" baseline="0" dirty="0"/>
              <a:t>Organize into groups around particular curriculum units / lessons or content domains.</a:t>
            </a:r>
          </a:p>
          <a:p>
            <a:endParaRPr lang="en-US" baseline="0" dirty="0"/>
          </a:p>
          <a:p>
            <a:r>
              <a:rPr lang="en-US" baseline="0" dirty="0"/>
              <a:t>Name your group focus at top of worksheet under “lesson name” to connect your assessment work to a particular lesson sequence inside of a unit.</a:t>
            </a:r>
          </a:p>
          <a:p>
            <a:endParaRPr lang="en-US" baseline="0" dirty="0"/>
          </a:p>
          <a:p>
            <a:r>
              <a:rPr lang="en-US" sz="1100" b="0" i="0" kern="1200" dirty="0">
                <a:solidFill>
                  <a:schemeClr val="tx1"/>
                </a:solidFill>
                <a:effectLst/>
                <a:latin typeface="+mn-lt"/>
                <a:ea typeface="+mn-ea"/>
                <a:cs typeface="+mn-cs"/>
              </a:rPr>
              <a:t>[estimated time: 2-3 minutes]</a:t>
            </a:r>
            <a:endParaRPr lang="en-US" baseline="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40029A66-A370-5D47-BC83-7316A9D81240}"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3957848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r>
              <a:rPr lang="en-US" baseline="0" dirty="0"/>
              <a:t> slide))</a:t>
            </a:r>
          </a:p>
          <a:p>
            <a:endParaRPr lang="en-US" baseline="0" dirty="0"/>
          </a:p>
          <a:p>
            <a:r>
              <a:rPr lang="en-US" baseline="0" dirty="0"/>
              <a:t>We want to focus on designing an assessment you can use immediately and one that “gets after” a small piece of the standard. </a:t>
            </a:r>
          </a:p>
          <a:p>
            <a:endParaRPr lang="en-US" baseline="0" dirty="0"/>
          </a:p>
          <a:p>
            <a:r>
              <a:rPr lang="en-US" baseline="0" dirty="0"/>
              <a:t>((Use next two slides if you want to provide an example—and then come back to this slide. Ask people to use their worksheet to track their work.))</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5-10 minutes with work time]</a:t>
            </a:r>
            <a:endParaRPr lang="en-US" dirty="0"/>
          </a:p>
        </p:txBody>
      </p:sp>
    </p:spTree>
    <p:extLst>
      <p:ext uri="{BB962C8B-B14F-4D97-AF65-F5344CB8AC3E}">
        <p14:creationId xmlns:p14="http://schemas.microsoft.com/office/powerpoint/2010/main" val="4030788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Shape 8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82" name="Shape 882"/>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baseline="0" dirty="0"/>
              <a:t>((READ SLIDE))</a:t>
            </a:r>
          </a:p>
          <a:p>
            <a:pPr marL="0" marR="0" lvl="0" indent="0" algn="l" defTabSz="457200" rtl="0" eaLnBrk="1" fontAlgn="auto" latinLnBrk="0" hangingPunct="1">
              <a:lnSpc>
                <a:spcPct val="100000"/>
              </a:lnSpc>
              <a:spcBef>
                <a:spcPts val="0"/>
              </a:spcBef>
              <a:spcAft>
                <a:spcPts val="0"/>
              </a:spcAft>
              <a:buClrTx/>
              <a:buSzPct val="25000"/>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baseline="0" dirty="0"/>
              <a:t>[estimated time: 5 minutes]</a:t>
            </a:r>
            <a:endParaRPr lang="en" dirty="0"/>
          </a:p>
        </p:txBody>
      </p:sp>
      <p:sp>
        <p:nvSpPr>
          <p:cNvPr id="883" name="Shape 88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Tx/>
                <a:buSzPct val="25000"/>
                <a:buFontTx/>
                <a:buNone/>
                <a:tabLst/>
                <a:defRPr/>
              </a:pPr>
              <a:t>19</a:t>
            </a:fld>
            <a:endParaRPr kumimoji="0" lang="en-US"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28844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5" name="Shape 2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latin typeface="Arial" panose="020B0604020202020204" pitchFamily="34" charset="0"/>
                <a:cs typeface="Arial" panose="020B0604020202020204" pitchFamily="34" charset="0"/>
              </a:rPr>
              <a:t>All</a:t>
            </a:r>
            <a:r>
              <a:rPr lang="en-US" baseline="0" dirty="0">
                <a:latin typeface="Arial" panose="020B0604020202020204" pitchFamily="34" charset="0"/>
                <a:cs typeface="Arial" panose="020B0604020202020204" pitchFamily="34" charset="0"/>
              </a:rPr>
              <a:t> three learning dimensions described in the NRC Framework for K-12 Science Education need to be taken into account for horizontal coherence — across curriculum, instruction, assessment, and professional development. </a:t>
            </a:r>
          </a:p>
          <a:p>
            <a:pPr lvl="0">
              <a:spcBef>
                <a:spcPts val="0"/>
              </a:spcBef>
              <a:buNone/>
            </a:pPr>
            <a:endParaRPr lang="en-US" baseline="0" dirty="0">
              <a:latin typeface="Arial" panose="020B0604020202020204" pitchFamily="34" charset="0"/>
              <a:cs typeface="Arial" panose="020B0604020202020204" pitchFamily="34" charset="0"/>
            </a:endParaRPr>
          </a:p>
          <a:p>
            <a:pPr lvl="0">
              <a:spcBef>
                <a:spcPts val="0"/>
              </a:spcBef>
              <a:buNone/>
            </a:pPr>
            <a:r>
              <a:rPr lang="en-US" baseline="0" dirty="0">
                <a:latin typeface="Arial" panose="020B0604020202020204" pitchFamily="34" charset="0"/>
                <a:cs typeface="Arial" panose="020B0604020202020204" pitchFamily="34" charset="0"/>
              </a:rPr>
              <a:t>[estimated time: 1 minute]</a:t>
            </a:r>
            <a:endParaRPr lang="en" dirty="0">
              <a:latin typeface="Arial" panose="020B0604020202020204" pitchFamily="34" charset="0"/>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r>
              <a:rPr lang="en-US" baseline="0" dirty="0"/>
              <a:t> slide))</a:t>
            </a:r>
          </a:p>
          <a:p>
            <a:endParaRPr lang="en-US" baseline="0" dirty="0"/>
          </a:p>
          <a:p>
            <a:r>
              <a:rPr lang="en-US" baseline="0" dirty="0"/>
              <a:t>We want to focus on designing an assessment you can use immediately and one that “gets after” a small piece of the standard. </a:t>
            </a:r>
          </a:p>
          <a:p>
            <a:endParaRPr lang="en-US" baseline="0" dirty="0"/>
          </a:p>
          <a:p>
            <a:r>
              <a:rPr lang="en-US" baseline="0" dirty="0"/>
              <a:t>((Use next two slides if you want to provide an example—and then come back to this slide. Ask people to use their worksheet to track their work.))</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5-10 minutes with work time]</a:t>
            </a:r>
            <a:endParaRPr lang="en-US" dirty="0"/>
          </a:p>
        </p:txBody>
      </p:sp>
    </p:spTree>
    <p:extLst>
      <p:ext uri="{BB962C8B-B14F-4D97-AF65-F5344CB8AC3E}">
        <p14:creationId xmlns:p14="http://schemas.microsoft.com/office/powerpoint/2010/main" val="2733665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143000" y="685800"/>
            <a:ext cx="4573588"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lIns="91416" tIns="91416" rIns="91416" bIns="91416" anchor="t" anchorCtr="0">
            <a:noAutofit/>
          </a:bodyPr>
          <a:lstStyle/>
          <a:p>
            <a:r>
              <a:rPr lang="en-US" dirty="0"/>
              <a:t>((This example goes</a:t>
            </a:r>
            <a:r>
              <a:rPr lang="en-US" baseline="0" dirty="0"/>
              <a:t> with the fogged mirror assessment.</a:t>
            </a:r>
            <a:r>
              <a:rPr lang="en-US" dirty="0"/>
              <a:t>))</a:t>
            </a:r>
          </a:p>
          <a:p>
            <a:endParaRPr lang="en-US" dirty="0"/>
          </a:p>
          <a:p>
            <a:r>
              <a:rPr lang="en-US" dirty="0"/>
              <a:t>Here’s a</a:t>
            </a:r>
            <a:r>
              <a:rPr lang="en" dirty="0"/>
              <a:t> </a:t>
            </a:r>
            <a:r>
              <a:rPr lang="en-US" dirty="0"/>
              <a:t>middle school </a:t>
            </a:r>
            <a:r>
              <a:rPr lang="en" dirty="0"/>
              <a:t>Performance</a:t>
            </a:r>
            <a:r>
              <a:rPr lang="en" baseline="0" dirty="0"/>
              <a:t> Expectation for </a:t>
            </a:r>
            <a:r>
              <a:rPr lang="en-US" baseline="0" dirty="0"/>
              <a:t>Physical Science</a:t>
            </a:r>
            <a:r>
              <a:rPr lang="en" baseline="0" dirty="0"/>
              <a:t>…</a:t>
            </a:r>
            <a:endParaRPr lang="en-US" baseline="0" dirty="0"/>
          </a:p>
          <a:p>
            <a:r>
              <a:rPr lang="en-US" baseline="0" dirty="0"/>
              <a:t>((Read the PE and highlight the detail present in the foundation boxes across the three-dimensions. Identify a specific DCI component.))</a:t>
            </a:r>
            <a:endParaRPr lang="en" baseline="0" dirty="0"/>
          </a:p>
          <a:p>
            <a:pPr defTabSz="432454">
              <a:defRPr/>
            </a:pPr>
            <a:endParaRPr lang="en-US" baseline="0" dirty="0"/>
          </a:p>
          <a:p>
            <a:pPr defTabSz="432454">
              <a:defRPr/>
            </a:pPr>
            <a:r>
              <a:rPr lang="en-US" baseline="0" dirty="0"/>
              <a:t>You will be looking to see if and how each assessment focuses on specific elements of each dimension of the performance expectation.</a:t>
            </a:r>
          </a:p>
          <a:p>
            <a:pPr defTabSz="432454">
              <a:defRPr/>
            </a:pPr>
            <a:endParaRPr lang="en-US" baseline="0" dirty="0"/>
          </a:p>
          <a:p>
            <a:pPr marL="0" lvl="1" defTabSz="432454">
              <a:defRPr/>
            </a:pPr>
            <a:r>
              <a:rPr lang="en-US" baseline="0" dirty="0"/>
              <a:t>[estimated time: 2 min]</a:t>
            </a:r>
            <a:endParaRPr lang="en-US" u="sng" dirty="0"/>
          </a:p>
        </p:txBody>
      </p:sp>
    </p:spTree>
    <p:extLst>
      <p:ext uri="{BB962C8B-B14F-4D97-AF65-F5344CB8AC3E}">
        <p14:creationId xmlns:p14="http://schemas.microsoft.com/office/powerpoint/2010/main" val="199358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143000" y="685800"/>
            <a:ext cx="4573588"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lIns="91416" tIns="91416" rIns="91416" bIns="91416" anchor="t" anchorCtr="0">
            <a:noAutofit/>
          </a:bodyPr>
          <a:lstStyle/>
          <a:p>
            <a:r>
              <a:rPr lang="en-US" dirty="0"/>
              <a:t>((This example goes</a:t>
            </a:r>
            <a:r>
              <a:rPr lang="en-US" baseline="0" dirty="0"/>
              <a:t> with the fogged mirror assessment.</a:t>
            </a:r>
            <a:r>
              <a:rPr lang="en-US" dirty="0"/>
              <a:t>))</a:t>
            </a:r>
          </a:p>
          <a:p>
            <a:endParaRPr lang="en-US" dirty="0"/>
          </a:p>
          <a:p>
            <a:r>
              <a:rPr lang="en-US" dirty="0"/>
              <a:t>Here’s a</a:t>
            </a:r>
            <a:r>
              <a:rPr lang="en" dirty="0"/>
              <a:t> </a:t>
            </a:r>
            <a:r>
              <a:rPr lang="en-US" dirty="0"/>
              <a:t>middle school </a:t>
            </a:r>
            <a:r>
              <a:rPr lang="en" dirty="0"/>
              <a:t>Performance</a:t>
            </a:r>
            <a:r>
              <a:rPr lang="en" baseline="0" dirty="0"/>
              <a:t> Expectation for </a:t>
            </a:r>
            <a:r>
              <a:rPr lang="en-US" baseline="0" dirty="0"/>
              <a:t>Physical Science</a:t>
            </a:r>
            <a:r>
              <a:rPr lang="en" baseline="0" dirty="0"/>
              <a:t>…</a:t>
            </a:r>
            <a:endParaRPr lang="en-US" baseline="0" dirty="0"/>
          </a:p>
          <a:p>
            <a:r>
              <a:rPr lang="en-US" baseline="0" dirty="0"/>
              <a:t>((Read the PE and highlight the detail present in the foundation boxes across the three-dimensions. Identify a specific DCI component.))</a:t>
            </a:r>
            <a:endParaRPr lang="en" baseline="0" dirty="0"/>
          </a:p>
          <a:p>
            <a:pPr defTabSz="432454">
              <a:defRPr/>
            </a:pPr>
            <a:endParaRPr lang="en-US" baseline="0" dirty="0"/>
          </a:p>
          <a:p>
            <a:pPr defTabSz="432454">
              <a:defRPr/>
            </a:pPr>
            <a:r>
              <a:rPr lang="en-US" baseline="0" dirty="0"/>
              <a:t>You will be looking to see if and how each assessment focuses on specific elements of each dimension of the performance expectation.</a:t>
            </a:r>
          </a:p>
          <a:p>
            <a:pPr defTabSz="432454">
              <a:defRPr/>
            </a:pPr>
            <a:endParaRPr lang="en-US" baseline="0" dirty="0"/>
          </a:p>
          <a:p>
            <a:pPr marL="0" lvl="1" defTabSz="432454">
              <a:defRPr/>
            </a:pPr>
            <a:r>
              <a:rPr lang="en-US" baseline="0" dirty="0"/>
              <a:t>[estimated time: 2 min]</a:t>
            </a:r>
            <a:endParaRPr lang="en-US" u="sng" dirty="0"/>
          </a:p>
        </p:txBody>
      </p:sp>
    </p:spTree>
    <p:extLst>
      <p:ext uri="{BB962C8B-B14F-4D97-AF65-F5344CB8AC3E}">
        <p14:creationId xmlns:p14="http://schemas.microsoft.com/office/powerpoint/2010/main" val="1294119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031"/>
          <p:cNvSpPr>
            <a:spLocks noGrp="1" noChangeArrowheads="1"/>
          </p:cNvSpPr>
          <p:nvPr>
            <p:ph type="sldNum" sz="quarter" idx="5"/>
          </p:nvPr>
        </p:nvSpPr>
        <p:spPr>
          <a:xfrm>
            <a:off x="3884613" y="8685213"/>
            <a:ext cx="2971800" cy="457200"/>
          </a:xfrm>
          <a:prstGeom prst="rect">
            <a:avLst/>
          </a:prstGeom>
          <a:noFill/>
        </p:spPr>
        <p:txBody>
          <a:bodyPr/>
          <a:lstStyle/>
          <a:p>
            <a:fld id="{AF85AAFC-F43E-0547-931D-8EA9F3398513}" type="slidenum">
              <a:rPr lang="en-US">
                <a:solidFill>
                  <a:prstClr val="black"/>
                </a:solidFill>
                <a:latin typeface="Times" pitchFamily="-107" charset="0"/>
              </a:rPr>
              <a:pPr/>
              <a:t>23</a:t>
            </a:fld>
            <a:endParaRPr lang="en-US">
              <a:solidFill>
                <a:prstClr val="black"/>
              </a:solidFill>
              <a:latin typeface="Times" pitchFamily="-107" charset="0"/>
            </a:endParaRPr>
          </a:p>
        </p:txBody>
      </p:sp>
      <p:sp>
        <p:nvSpPr>
          <p:cNvPr id="101379" name="Rectangle 2"/>
          <p:cNvSpPr>
            <a:spLocks noGrp="1" noRot="1" noChangeAspect="1" noChangeArrowheads="1" noTextEdit="1"/>
          </p:cNvSpPr>
          <p:nvPr>
            <p:ph type="sldImg"/>
          </p:nvPr>
        </p:nvSpPr>
        <p:spPr>
          <a:xfrm>
            <a:off x="1143000" y="685800"/>
            <a:ext cx="4572000" cy="3429000"/>
          </a:xfrm>
          <a:ln/>
        </p:spPr>
      </p:sp>
      <p:sp>
        <p:nvSpPr>
          <p:cNvPr id="101380" name="Rectangle 3"/>
          <p:cNvSpPr>
            <a:spLocks noGrp="1" noChangeArrowheads="1"/>
          </p:cNvSpPr>
          <p:nvPr>
            <p:ph type="body" idx="1"/>
          </p:nvPr>
        </p:nvSpPr>
        <p:spPr>
          <a:noFill/>
          <a:ln/>
        </p:spPr>
        <p:txBody>
          <a:bodyPr/>
          <a:lstStyle/>
          <a:p>
            <a:pPr>
              <a:defRPr sz="1800">
                <a:solidFill>
                  <a:srgbClr val="000000"/>
                </a:solidFill>
                <a:effectLst/>
              </a:defRPr>
            </a:pPr>
            <a:r>
              <a:rPr lang="en-US" dirty="0">
                <a:latin typeface="Times" pitchFamily="-107" charset="0"/>
              </a:rPr>
              <a:t>Here are some middle school examples of 3D learning performances and their associated DCI,</a:t>
            </a:r>
            <a:r>
              <a:rPr lang="en-US" baseline="0" dirty="0">
                <a:latin typeface="Times" pitchFamily="-107" charset="0"/>
              </a:rPr>
              <a:t> SEP and CCC. In this curriculum adaptation project, teachers and district staff defined a set of rules that defined an instructional conceptual model (the “model kit”) related to components of the DCIs in the unit bundle. So they have listed those “model kit” pieces here as a shorthand for the DCI components. See how they make direct use of the Science and Engineering Practice task formats. </a:t>
            </a:r>
          </a:p>
          <a:p>
            <a:pPr>
              <a:defRPr sz="1800">
                <a:solidFill>
                  <a:srgbClr val="000000"/>
                </a:solidFill>
                <a:effectLst/>
              </a:defRPr>
            </a:pPr>
            <a:endParaRPr lang="en-US" baseline="0" dirty="0">
              <a:latin typeface="Times" pitchFamily="-107" charset="0"/>
            </a:endParaRPr>
          </a:p>
          <a:p>
            <a:pPr marL="0" marR="0" indent="0" algn="l" defTabSz="457200" rtl="0" eaLnBrk="1" fontAlgn="auto" latinLnBrk="0" hangingPunct="1">
              <a:lnSpc>
                <a:spcPct val="100000"/>
              </a:lnSpc>
              <a:spcBef>
                <a:spcPts val="0"/>
              </a:spcBef>
              <a:spcAft>
                <a:spcPts val="0"/>
              </a:spcAft>
              <a:buClrTx/>
              <a:buSzTx/>
              <a:buFontTx/>
              <a:buNone/>
              <a:tabLst/>
              <a:defRPr sz="1800">
                <a:solidFill>
                  <a:srgbClr val="000000"/>
                </a:solidFill>
                <a:effectLst/>
              </a:defRPr>
            </a:pPr>
            <a:r>
              <a:rPr lang="en-US" baseline="0" dirty="0"/>
              <a:t>[estimated time: 2 min]</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031"/>
          <p:cNvSpPr>
            <a:spLocks noGrp="1" noChangeArrowheads="1"/>
          </p:cNvSpPr>
          <p:nvPr>
            <p:ph type="sldNum" sz="quarter" idx="5"/>
          </p:nvPr>
        </p:nvSpPr>
        <p:spPr>
          <a:xfrm>
            <a:off x="3884613" y="8685213"/>
            <a:ext cx="2971800" cy="457200"/>
          </a:xfrm>
          <a:prstGeom prst="rect">
            <a:avLst/>
          </a:prstGeom>
          <a:noFill/>
        </p:spPr>
        <p:txBody>
          <a:bodyPr/>
          <a:lstStyle/>
          <a:p>
            <a:fld id="{AF85AAFC-F43E-0547-931D-8EA9F3398513}" type="slidenum">
              <a:rPr lang="en-US">
                <a:solidFill>
                  <a:prstClr val="black"/>
                </a:solidFill>
                <a:latin typeface="Times" pitchFamily="-107" charset="0"/>
              </a:rPr>
              <a:pPr/>
              <a:t>24</a:t>
            </a:fld>
            <a:endParaRPr lang="en-US">
              <a:solidFill>
                <a:prstClr val="black"/>
              </a:solidFill>
              <a:latin typeface="Times" pitchFamily="-107" charset="0"/>
            </a:endParaRPr>
          </a:p>
        </p:txBody>
      </p:sp>
      <p:sp>
        <p:nvSpPr>
          <p:cNvPr id="101379" name="Rectangle 2"/>
          <p:cNvSpPr>
            <a:spLocks noGrp="1" noRot="1" noChangeAspect="1" noChangeArrowheads="1" noTextEdit="1"/>
          </p:cNvSpPr>
          <p:nvPr>
            <p:ph type="sldImg"/>
          </p:nvPr>
        </p:nvSpPr>
        <p:spPr>
          <a:xfrm>
            <a:off x="1143000" y="685800"/>
            <a:ext cx="4572000" cy="3429000"/>
          </a:xfrm>
          <a:ln/>
        </p:spPr>
      </p:sp>
      <p:sp>
        <p:nvSpPr>
          <p:cNvPr id="101380" name="Rectangle 3"/>
          <p:cNvSpPr>
            <a:spLocks noGrp="1" noChangeArrowheads="1"/>
          </p:cNvSpPr>
          <p:nvPr>
            <p:ph type="body" idx="1"/>
          </p:nvPr>
        </p:nvSpPr>
        <p:spPr>
          <a:noFill/>
          <a:ln/>
        </p:spPr>
        <p:txBody>
          <a:bodyPr/>
          <a:lstStyle/>
          <a:p>
            <a:pPr>
              <a:defRPr sz="1800">
                <a:solidFill>
                  <a:srgbClr val="000000"/>
                </a:solidFill>
                <a:effectLst/>
              </a:defRPr>
            </a:pPr>
            <a:r>
              <a:rPr lang="en-US" dirty="0">
                <a:latin typeface="Times" pitchFamily="-107" charset="0"/>
              </a:rPr>
              <a:t>So, how should</a:t>
            </a:r>
            <a:r>
              <a:rPr lang="en-US" baseline="0" dirty="0">
                <a:latin typeface="Times" pitchFamily="-107" charset="0"/>
              </a:rPr>
              <a:t> we go about crafting a 3D Learning Performance for our focal lesson? </a:t>
            </a:r>
            <a:r>
              <a:rPr lang="en-US" dirty="0">
                <a:latin typeface="Times" pitchFamily="-107" charset="0"/>
              </a:rPr>
              <a:t>Here is a “mad lib” strategy from a middle school teacher in Seattle for constructing your 3D Learning Performance—or</a:t>
            </a:r>
            <a:r>
              <a:rPr lang="en-US" baseline="0" dirty="0">
                <a:latin typeface="Times" pitchFamily="-107" charset="0"/>
              </a:rPr>
              <a:t> claim of what students should be able to do.</a:t>
            </a:r>
          </a:p>
          <a:p>
            <a:pPr>
              <a:defRPr sz="1800">
                <a:solidFill>
                  <a:srgbClr val="000000"/>
                </a:solidFill>
                <a:effectLst/>
              </a:defRPr>
            </a:pPr>
            <a:endParaRPr lang="en-US" baseline="0" dirty="0">
              <a:latin typeface="Times" pitchFamily="-107" charset="0"/>
            </a:endParaRPr>
          </a:p>
          <a:p>
            <a:pPr>
              <a:defRPr sz="1800">
                <a:solidFill>
                  <a:srgbClr val="000000"/>
                </a:solidFill>
                <a:effectLst/>
              </a:defRPr>
            </a:pPr>
            <a:r>
              <a:rPr lang="en-US" baseline="0" dirty="0">
                <a:latin typeface="Times" pitchFamily="-107" charset="0"/>
              </a:rPr>
              <a:t>Go ahead and write a 3D Learning Performance draft for the formative assessment you are developing today. Try to attend to all three component dimensions. </a:t>
            </a:r>
          </a:p>
          <a:p>
            <a:pPr>
              <a:defRPr sz="1800">
                <a:solidFill>
                  <a:srgbClr val="000000"/>
                </a:solidFill>
                <a:effectLst/>
              </a:defRPr>
            </a:pPr>
            <a:endParaRPr lang="en-US" baseline="0" dirty="0">
              <a:latin typeface="Times" pitchFamily="-107" charset="0"/>
            </a:endParaRPr>
          </a:p>
          <a:p>
            <a:pPr>
              <a:defRPr sz="1800">
                <a:solidFill>
                  <a:srgbClr val="000000"/>
                </a:solidFill>
                <a:effectLst/>
              </a:defRPr>
            </a:pPr>
            <a:r>
              <a:rPr lang="en-US" baseline="0" dirty="0">
                <a:latin typeface="Times" pitchFamily="-107" charset="0"/>
              </a:rPr>
              <a:t>[estimated time: 5-10 minutes]</a:t>
            </a:r>
            <a:endParaRPr lang="en-US" dirty="0">
              <a:latin typeface="Times" pitchFamily="-107"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r>
              <a:rPr lang="en-US" baseline="0" dirty="0"/>
              <a:t> slide))</a:t>
            </a:r>
          </a:p>
          <a:p>
            <a:endParaRPr lang="en-US" baseline="0" dirty="0"/>
          </a:p>
          <a:p>
            <a:r>
              <a:rPr lang="en-US" baseline="0" dirty="0"/>
              <a:t>We want to focus on designing an assessment you can use immediately and one that “gets after” a small piece of the standard. </a:t>
            </a:r>
          </a:p>
          <a:p>
            <a:endParaRPr lang="en-US" baseline="0" dirty="0"/>
          </a:p>
          <a:p>
            <a:r>
              <a:rPr lang="en-US" baseline="0" dirty="0"/>
              <a:t>((Use next two slides if you want to provide an example—and then come back to this slide. Ask people to use their worksheet to track their work.))</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5-10 minutes with work time]</a:t>
            </a:r>
            <a:endParaRPr lang="en-US" dirty="0"/>
          </a:p>
        </p:txBody>
      </p:sp>
    </p:spTree>
    <p:extLst>
      <p:ext uri="{BB962C8B-B14F-4D97-AF65-F5344CB8AC3E}">
        <p14:creationId xmlns:p14="http://schemas.microsoft.com/office/powerpoint/2010/main" val="3503018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r>
              <a:rPr lang="en-US" baseline="0" dirty="0"/>
              <a:t> slide))</a:t>
            </a:r>
          </a:p>
          <a:p>
            <a:endParaRPr lang="en-US" baseline="0" dirty="0"/>
          </a:p>
          <a:p>
            <a:r>
              <a:rPr lang="en-US" baseline="0" dirty="0"/>
              <a:t>We want to focus on designing an assessment you can use immediately and one that “gets after” a small piece of the standard. </a:t>
            </a:r>
          </a:p>
          <a:p>
            <a:endParaRPr lang="en-US" baseline="0" dirty="0"/>
          </a:p>
          <a:p>
            <a:r>
              <a:rPr lang="en-US" baseline="0" dirty="0"/>
              <a:t>((Use next two slides if you want to provide an example—and then come back to this slide. Ask people to use their worksheet to track their work.))</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5-10 minutes with work time]</a:t>
            </a:r>
            <a:endParaRPr lang="en-US" dirty="0"/>
          </a:p>
        </p:txBody>
      </p:sp>
    </p:spTree>
    <p:extLst>
      <p:ext uri="{BB962C8B-B14F-4D97-AF65-F5344CB8AC3E}">
        <p14:creationId xmlns:p14="http://schemas.microsoft.com/office/powerpoint/2010/main" val="3741496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as example as desired))</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This is the NGSS evidence statement for the middle school PE we just looked at. It highlights additional detail on what students should know and be able to do for each performance expectation. Evidence</a:t>
            </a:r>
            <a:r>
              <a:rPr lang="en-US" baseline="0" dirty="0"/>
              <a:t> statement were designed to guide summative assessments, so only specific elements would be appropriate for a given formative assessment—as students make progress on learning the overall set of components.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For</a:t>
            </a:r>
            <a:r>
              <a:rPr lang="en-US" baseline="0" dirty="0"/>
              <a:t> our purposes, we will i</a:t>
            </a:r>
            <a:r>
              <a:rPr lang="en-US" dirty="0"/>
              <a:t>dentify a specific component of a DCI, For example,</a:t>
            </a:r>
            <a:r>
              <a:rPr lang="en-US" baseline="0" dirty="0"/>
              <a:t> with this PE the idea that “thermal energy can be transferred from one system to another and change the state of matter of a pure substance” (2.a.3.B) is an important idea for students to come to understand. </a:t>
            </a:r>
            <a:endParaRPr lang="en-US" dirty="0"/>
          </a:p>
          <a:p>
            <a:endParaRPr lang="en-US" dirty="0"/>
          </a:p>
          <a:p>
            <a:r>
              <a:rPr lang="en-US" dirty="0"/>
              <a:t>((NOTE: This is the NGSS</a:t>
            </a:r>
            <a:r>
              <a:rPr lang="en-US" baseline="0" dirty="0"/>
              <a:t> Evidence Statement for the PE shown. </a:t>
            </a:r>
            <a:r>
              <a:rPr lang="en-US" dirty="0"/>
              <a:t>It may not be relevant to your state context.))</a:t>
            </a:r>
          </a:p>
          <a:p>
            <a:endParaRPr lang="en-US" dirty="0"/>
          </a:p>
          <a:p>
            <a:r>
              <a:rPr lang="en-US" dirty="0"/>
              <a:t>((GO</a:t>
            </a:r>
            <a:r>
              <a:rPr lang="en-US" baseline="0" dirty="0"/>
              <a:t> BACK two slides and let individuals / groups work on identifying a DCI component.))</a:t>
            </a:r>
            <a:endParaRPr lang="en-US" dirty="0"/>
          </a:p>
          <a:p>
            <a:endParaRPr lang="en-US" baseline="0" dirty="0"/>
          </a:p>
          <a:p>
            <a:pPr marL="0" lvl="1" defTabSz="452217">
              <a:defRPr/>
            </a:pPr>
            <a:r>
              <a:rPr lang="en-US" baseline="0" dirty="0"/>
              <a:t>[estimated time: 1 min]</a:t>
            </a:r>
            <a:endParaRPr lang="en-US" dirty="0"/>
          </a:p>
        </p:txBody>
      </p:sp>
    </p:spTree>
    <p:extLst>
      <p:ext uri="{BB962C8B-B14F-4D97-AF65-F5344CB8AC3E}">
        <p14:creationId xmlns:p14="http://schemas.microsoft.com/office/powerpoint/2010/main" val="40195118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r>
              <a:rPr lang="en-US" baseline="0" dirty="0"/>
              <a:t> slide))</a:t>
            </a:r>
          </a:p>
          <a:p>
            <a:endParaRPr lang="en-US" baseline="0" dirty="0"/>
          </a:p>
          <a:p>
            <a:r>
              <a:rPr lang="en-US" baseline="0" dirty="0"/>
              <a:t>We want to focus on designing an assessment you can use immediately and one that “gets after” a small piece of the standard. </a:t>
            </a:r>
          </a:p>
          <a:p>
            <a:endParaRPr lang="en-US" baseline="0" dirty="0"/>
          </a:p>
          <a:p>
            <a:r>
              <a:rPr lang="en-US" baseline="0" dirty="0"/>
              <a:t>((Use next two slides if you want to provide an example—and then come back to this slide. Ask people to use their worksheet to track their work.))</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5-10 minutes with work time]</a:t>
            </a:r>
            <a:endParaRPr lang="en-US" dirty="0"/>
          </a:p>
        </p:txBody>
      </p:sp>
    </p:spTree>
    <p:extLst>
      <p:ext uri="{BB962C8B-B14F-4D97-AF65-F5344CB8AC3E}">
        <p14:creationId xmlns:p14="http://schemas.microsoft.com/office/powerpoint/2010/main" val="2553100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Times" pitchFamily="-107" charset="0"/>
              </a:rPr>
              <a:t>Assessment scenarios are  what assessment developers call “the stimulus.” They become the context that students reason about. </a:t>
            </a:r>
            <a:endParaRPr lang="en-US" baseline="0" dirty="0"/>
          </a:p>
          <a:p>
            <a:endParaRPr lang="en-US" dirty="0"/>
          </a:p>
          <a:p>
            <a:r>
              <a:rPr lang="en-US" dirty="0"/>
              <a:t>((READ SLIDE</a:t>
            </a:r>
            <a:r>
              <a:rPr lang="en-US" baseline="0" dirty="0"/>
              <a:t>))</a:t>
            </a:r>
          </a:p>
          <a:p>
            <a:endParaRPr lang="en-US" baseline="0" dirty="0"/>
          </a:p>
          <a:p>
            <a:r>
              <a:rPr lang="en-US" b="1" baseline="0" dirty="0"/>
              <a:t>Here’s some Background on the Different Kinds of Scenarios:</a:t>
            </a:r>
          </a:p>
          <a:p>
            <a:r>
              <a:rPr lang="en-US" baseline="0" dirty="0"/>
              <a:t>Everyday Situation: invokes a common everyday situation for students to think about</a:t>
            </a:r>
          </a:p>
          <a:p>
            <a:r>
              <a:rPr lang="en-US" baseline="0" dirty="0"/>
              <a:t>Science Investigations: describes a science study (perhaps with data) for students to think about</a:t>
            </a:r>
          </a:p>
          <a:p>
            <a:r>
              <a:rPr lang="en-US" baseline="0" dirty="0"/>
              <a:t>Classroom Situations: describes a classroom science investigation moment (or shared experience) for students to think about</a:t>
            </a:r>
          </a:p>
          <a:p>
            <a:r>
              <a:rPr lang="en-US" baseline="0" dirty="0"/>
              <a:t>Hypothetical Situation: describes a “what if” kind of situation for students to think about—can be far-fetched or impossible, but concrete enough to surface students’ thinking</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2 minutes]</a:t>
            </a:r>
            <a:endParaRPr lang="en-US" dirty="0"/>
          </a:p>
        </p:txBody>
      </p:sp>
    </p:spTree>
    <p:extLst>
      <p:ext uri="{BB962C8B-B14F-4D97-AF65-F5344CB8AC3E}">
        <p14:creationId xmlns:p14="http://schemas.microsoft.com/office/powerpoint/2010/main" val="63073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296" eaLnBrk="0" fontAlgn="base" hangingPunct="0">
              <a:spcBef>
                <a:spcPct val="30000"/>
              </a:spcBef>
              <a:spcAft>
                <a:spcPct val="0"/>
              </a:spcAft>
              <a:defRPr/>
            </a:pPr>
            <a:r>
              <a:rPr lang="en-US" sz="1100" kern="1200" dirty="0">
                <a:solidFill>
                  <a:schemeClr val="tx1"/>
                </a:solidFill>
                <a:latin typeface="+mn-lt"/>
                <a:ea typeface="+mn-ea"/>
                <a:cs typeface="Arial" panose="020B0604020202020204" pitchFamily="34" charset="0"/>
              </a:rPr>
              <a:t>This</a:t>
            </a:r>
            <a:r>
              <a:rPr lang="en-US" sz="1100" kern="1200" baseline="0" dirty="0">
                <a:solidFill>
                  <a:schemeClr val="tx1"/>
                </a:solidFill>
                <a:latin typeface="+mn-lt"/>
                <a:ea typeface="+mn-ea"/>
                <a:cs typeface="Arial" panose="020B0604020202020204" pitchFamily="34" charset="0"/>
              </a:rPr>
              <a:t> is the definition for formative assessment we will use today to guide our work. This comes from an effort initiated by CCSSO (Council of Chief State Science Officers). </a:t>
            </a:r>
          </a:p>
          <a:p>
            <a:pPr marL="0" lvl="1" defTabSz="914296" eaLnBrk="0" fontAlgn="base" hangingPunct="0">
              <a:spcBef>
                <a:spcPct val="30000"/>
              </a:spcBef>
              <a:spcAft>
                <a:spcPct val="0"/>
              </a:spcAft>
              <a:defRPr/>
            </a:pPr>
            <a:endParaRPr lang="en-US" sz="1100" kern="1200" baseline="0" dirty="0">
              <a:solidFill>
                <a:schemeClr val="tx1"/>
              </a:solidFill>
              <a:latin typeface="+mn-lt"/>
              <a:ea typeface="+mn-ea"/>
              <a:cs typeface="Arial" panose="020B0604020202020204" pitchFamily="34" charset="0"/>
            </a:endParaRPr>
          </a:p>
          <a:p>
            <a:pPr defTabSz="452217">
              <a:defRPr/>
            </a:pPr>
            <a:r>
              <a:rPr lang="en-US" baseline="0" dirty="0">
                <a:latin typeface="Arial" panose="020B0604020202020204" pitchFamily="34" charset="0"/>
                <a:cs typeface="Arial" panose="020B0604020202020204" pitchFamily="34" charset="0"/>
              </a:rPr>
              <a:t>[estimated time: 1 min]</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293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Scenarios need to relate to phenomena that are explained</a:t>
            </a:r>
            <a:r>
              <a:rPr lang="en-US" baseline="0" dirty="0"/>
              <a:t> or predicted by </a:t>
            </a:r>
            <a:r>
              <a:rPr lang="en-US" dirty="0"/>
              <a:t>the conceptual</a:t>
            </a:r>
            <a:r>
              <a:rPr lang="en-US" baseline="0" dirty="0"/>
              <a:t> component of the DCI you are focused on. </a:t>
            </a:r>
          </a:p>
          <a:p>
            <a:endParaRPr lang="en-US" baseline="0" dirty="0"/>
          </a:p>
          <a:p>
            <a:r>
              <a:rPr lang="en-US" baseline="0" dirty="0"/>
              <a:t>Phenomena come in a variety of different kinds: (a) rich, </a:t>
            </a:r>
            <a:r>
              <a:rPr lang="en-US" b="1" baseline="0" dirty="0"/>
              <a:t>anchoring phenomena </a:t>
            </a:r>
            <a:r>
              <a:rPr lang="en-US" baseline="0" dirty="0"/>
              <a:t>that can drive unit investigations, (b) </a:t>
            </a:r>
            <a:r>
              <a:rPr lang="en-US" b="1" baseline="0" dirty="0"/>
              <a:t>investigative phenomena </a:t>
            </a:r>
            <a:r>
              <a:rPr lang="en-US" baseline="0" dirty="0"/>
              <a:t>that students can inquire into directly, and (c) </a:t>
            </a:r>
            <a:r>
              <a:rPr lang="en-US" b="1" baseline="0" dirty="0"/>
              <a:t>everyday phenomena </a:t>
            </a:r>
            <a:r>
              <a:rPr lang="en-US" baseline="0" dirty="0"/>
              <a:t>where they ideas relate to events and situations in the world. It can be useful to brainstorm phenomena related to the standard being focused on—as a way to then frame a scenario for the assessment task. </a:t>
            </a:r>
          </a:p>
          <a:p>
            <a:endParaRPr lang="en-US" baseline="0" dirty="0"/>
          </a:p>
          <a:p>
            <a:r>
              <a:rPr lang="en-US" baseline="0" dirty="0"/>
              <a:t>Optional: Read and discuss STEM Teaching Tool #28 (and perhaps STEM Teaching Tool #42) to explore the idea of phenomena-focused instruction and assessment. </a:t>
            </a:r>
          </a:p>
          <a:p>
            <a:r>
              <a:rPr lang="en-US" baseline="0" dirty="0"/>
              <a:t>Optional: ACESSE Resource F will be focused on phenomena-focused instruction. Exploring that resource should deepen how you identify assessment scenarios. </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3-7 minutes]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EB41135C-BDA7-D04A-B7CA-A49F4FDB05AE}" type="slidenum">
              <a:rPr lang="en-US" smtClean="0">
                <a:solidFill>
                  <a:prstClr val="black"/>
                </a:solidFill>
                <a:latin typeface="Calibri"/>
              </a:rPr>
              <a:pPr>
                <a:defRPr/>
              </a:pPr>
              <a:t>30</a:t>
            </a:fld>
            <a:endParaRPr lang="en-US">
              <a:solidFill>
                <a:prstClr val="black"/>
              </a:solidFill>
              <a:latin typeface="Calibri"/>
            </a:endParaRPr>
          </a:p>
        </p:txBody>
      </p:sp>
    </p:spTree>
    <p:extLst>
      <p:ext uri="{BB962C8B-B14F-4D97-AF65-F5344CB8AC3E}">
        <p14:creationId xmlns:p14="http://schemas.microsoft.com/office/powerpoint/2010/main" val="28868558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r>
              <a:rPr lang="en-US" baseline="0" dirty="0"/>
              <a:t> slide))</a:t>
            </a:r>
          </a:p>
          <a:p>
            <a:endParaRPr lang="en-US" baseline="0" dirty="0"/>
          </a:p>
          <a:p>
            <a:r>
              <a:rPr lang="en-US" baseline="0" dirty="0"/>
              <a:t>We want to focus on designing an assessment you can use immediately and one that “gets after” a small piece of the standard. </a:t>
            </a:r>
          </a:p>
          <a:p>
            <a:endParaRPr lang="en-US" baseline="0" dirty="0"/>
          </a:p>
          <a:p>
            <a:r>
              <a:rPr lang="en-US" baseline="0" dirty="0"/>
              <a:t>((Use next two slides if you want to provide an example—and then come back to this slide. Ask people to use their worksheet to track their work.))</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5-10 minutes with work time]</a:t>
            </a:r>
            <a:endParaRPr lang="en-US" dirty="0"/>
          </a:p>
        </p:txBody>
      </p:sp>
    </p:spTree>
    <p:extLst>
      <p:ext uri="{BB962C8B-B14F-4D97-AF65-F5344CB8AC3E}">
        <p14:creationId xmlns:p14="http://schemas.microsoft.com/office/powerpoint/2010/main" val="2223726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brainstorm of possible scenario contexts that the Seattle</a:t>
            </a:r>
            <a:r>
              <a:rPr lang="en-US" baseline="0" dirty="0"/>
              <a:t> &amp; Renton project generated for their learning performance—before they settled on the “Fogged Mirror” scenario. They used the criteria for scenario to settle in on it. Note the initial framing (in red) in comparison with the final description of the scenario on the student sample. </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2 minutes]</a:t>
            </a:r>
            <a:endParaRPr lang="en-US" dirty="0"/>
          </a:p>
        </p:txBody>
      </p:sp>
    </p:spTree>
    <p:extLst>
      <p:ext uri="{BB962C8B-B14F-4D97-AF65-F5344CB8AC3E}">
        <p14:creationId xmlns:p14="http://schemas.microsoft.com/office/powerpoint/2010/main" val="25342271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031"/>
          <p:cNvSpPr>
            <a:spLocks noGrp="1" noChangeArrowheads="1"/>
          </p:cNvSpPr>
          <p:nvPr>
            <p:ph type="sldNum" sz="quarter" idx="5"/>
          </p:nvPr>
        </p:nvSpPr>
        <p:spPr>
          <a:xfrm>
            <a:off x="3884614" y="8685214"/>
            <a:ext cx="2971800" cy="457200"/>
          </a:xfrm>
          <a:prstGeom prst="rect">
            <a:avLst/>
          </a:prstGeom>
          <a:noFill/>
        </p:spPr>
        <p:txBody>
          <a:bodyPr lIns="91438" tIns="45719" rIns="91438" bIns="45719"/>
          <a:lstStyle/>
          <a:p>
            <a:fld id="{AF85AAFC-F43E-0547-931D-8EA9F3398513}" type="slidenum">
              <a:rPr lang="en-US">
                <a:solidFill>
                  <a:prstClr val="black"/>
                </a:solidFill>
                <a:latin typeface="Times" pitchFamily="-107" charset="0"/>
              </a:rPr>
              <a:pPr/>
              <a:t>33</a:t>
            </a:fld>
            <a:endParaRPr lang="en-US">
              <a:solidFill>
                <a:prstClr val="black"/>
              </a:solidFill>
              <a:latin typeface="Times" pitchFamily="-107"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a:defRPr sz="1800">
                <a:solidFill>
                  <a:srgbClr val="000000"/>
                </a:solidFill>
                <a:effectLst/>
              </a:defRPr>
            </a:pPr>
            <a:r>
              <a:rPr lang="en-US" sz="2400" dirty="0">
                <a:solidFill>
                  <a:srgbClr val="000000"/>
                </a:solidFill>
                <a:latin typeface="Lato Regular"/>
                <a:cs typeface="Lato Regular"/>
              </a:rPr>
              <a:t>Assessment scenarios themselves can be a major source of inequity. </a:t>
            </a:r>
          </a:p>
          <a:p>
            <a:pPr>
              <a:defRPr sz="1800">
                <a:solidFill>
                  <a:srgbClr val="000000"/>
                </a:solidFill>
                <a:effectLst/>
              </a:defRPr>
            </a:pPr>
            <a:endParaRPr lang="en-US" sz="2400" dirty="0">
              <a:solidFill>
                <a:srgbClr val="000000"/>
              </a:solidFill>
              <a:latin typeface="Lato Regular"/>
              <a:cs typeface="Lato Regular"/>
            </a:endParaRPr>
          </a:p>
          <a:p>
            <a:pPr>
              <a:defRPr sz="1800">
                <a:solidFill>
                  <a:srgbClr val="000000"/>
                </a:solidFill>
                <a:effectLst/>
              </a:defRPr>
            </a:pPr>
            <a:r>
              <a:rPr lang="en-US" sz="2400" dirty="0">
                <a:solidFill>
                  <a:srgbClr val="000000"/>
                </a:solidFill>
                <a:latin typeface="Lato Regular"/>
                <a:cs typeface="Lato Regular"/>
              </a:rPr>
              <a:t>In the Introduction to Formative Assessment PD Session (see </a:t>
            </a:r>
            <a:r>
              <a:rPr lang="en-US" sz="2400" dirty="0" err="1">
                <a:solidFill>
                  <a:srgbClr val="000000"/>
                </a:solidFill>
                <a:latin typeface="Lato Regular"/>
                <a:cs typeface="Lato Regular"/>
              </a:rPr>
              <a:t>pd</a:t>
            </a:r>
            <a:r>
              <a:rPr lang="en-US" sz="2400" dirty="0">
                <a:solidFill>
                  <a:srgbClr val="000000"/>
                </a:solidFill>
                <a:latin typeface="Lato Regular"/>
                <a:cs typeface="Lato Regular"/>
              </a:rPr>
              <a:t> modules on </a:t>
            </a:r>
            <a:r>
              <a:rPr lang="en-US" sz="2400" dirty="0" err="1">
                <a:solidFill>
                  <a:srgbClr val="000000"/>
                </a:solidFill>
                <a:latin typeface="Lato Regular"/>
                <a:cs typeface="Lato Regular"/>
              </a:rPr>
              <a:t>stemteachingtools.org</a:t>
            </a:r>
            <a:r>
              <a:rPr lang="en-US" sz="2400" dirty="0">
                <a:solidFill>
                  <a:srgbClr val="000000"/>
                </a:solidFill>
                <a:latin typeface="Lato Regular"/>
                <a:cs typeface="Lato Regular"/>
              </a:rPr>
              <a:t>), we described these criteria for the selection of assessment scenarios. Assessment scenarios need to be quickly understandable by as many students as possible. Often specific scenarios from everyday life are culturally unfamiliar to some students. </a:t>
            </a:r>
          </a:p>
          <a:p>
            <a:pPr>
              <a:defRPr sz="1800">
                <a:solidFill>
                  <a:srgbClr val="000000"/>
                </a:solidFill>
                <a:effectLst/>
              </a:defRPr>
            </a:pPr>
            <a:endParaRPr lang="en-US" sz="2400" dirty="0">
              <a:solidFill>
                <a:srgbClr val="000000"/>
              </a:solidFill>
              <a:latin typeface="Lato Regular"/>
              <a:cs typeface="Lato Regular"/>
            </a:endParaRPr>
          </a:p>
          <a:p>
            <a:pPr>
              <a:defRPr sz="1800">
                <a:solidFill>
                  <a:srgbClr val="000000"/>
                </a:solidFill>
                <a:effectLst/>
              </a:defRPr>
            </a:pPr>
            <a:r>
              <a:rPr lang="en-US" sz="2400" dirty="0">
                <a:solidFill>
                  <a:srgbClr val="000000"/>
                </a:solidFill>
                <a:latin typeface="Lato Regular"/>
                <a:cs typeface="Lato Regular"/>
              </a:rPr>
              <a:t>((Ask the room to read the criteria))</a:t>
            </a:r>
          </a:p>
          <a:p>
            <a:pPr>
              <a:defRPr sz="1800">
                <a:solidFill>
                  <a:srgbClr val="000000"/>
                </a:solidFill>
                <a:effectLst/>
              </a:defRPr>
            </a:pPr>
            <a:r>
              <a:rPr lang="en-US" sz="2400" dirty="0">
                <a:solidFill>
                  <a:srgbClr val="000000"/>
                </a:solidFill>
                <a:latin typeface="Lato Regular"/>
                <a:cs typeface="Lato Regular"/>
              </a:rPr>
              <a:t>It is ideal to test out assessment scenarios with your actual students. As you think about the one you worked on today, you might want to refine or adjust it to make it more fair. </a:t>
            </a:r>
          </a:p>
          <a:p>
            <a:pPr>
              <a:defRPr sz="1800">
                <a:solidFill>
                  <a:srgbClr val="000000"/>
                </a:solidFill>
                <a:effectLst/>
              </a:defRPr>
            </a:pPr>
            <a:endParaRPr lang="en-US" sz="2400" dirty="0">
              <a:solidFill>
                <a:srgbClr val="000000"/>
              </a:solidFill>
              <a:latin typeface="Lato Regular"/>
              <a:cs typeface="Lato Regular"/>
            </a:endParaRPr>
          </a:p>
          <a:p>
            <a:pPr>
              <a:defRPr sz="1800">
                <a:solidFill>
                  <a:srgbClr val="000000"/>
                </a:solidFill>
                <a:effectLst/>
              </a:defRPr>
            </a:pPr>
            <a:r>
              <a:rPr lang="en-US" sz="2400" dirty="0">
                <a:solidFill>
                  <a:srgbClr val="000000"/>
                </a:solidFill>
                <a:latin typeface="Lato Regular"/>
                <a:cs typeface="Lato Regular"/>
              </a:rPr>
              <a:t>Talk through some counter</a:t>
            </a:r>
            <a:r>
              <a:rPr lang="en-US" sz="2400" baseline="0" dirty="0">
                <a:solidFill>
                  <a:srgbClr val="000000"/>
                </a:solidFill>
                <a:latin typeface="Lato Regular"/>
                <a:cs typeface="Lato Regular"/>
              </a:rPr>
              <a:t> examples </a:t>
            </a:r>
            <a:r>
              <a:rPr lang="en-US" sz="2400" baseline="0" dirty="0" err="1">
                <a:solidFill>
                  <a:srgbClr val="000000"/>
                </a:solidFill>
                <a:latin typeface="Lato Regular"/>
                <a:cs typeface="Lato Regular"/>
              </a:rPr>
              <a:t>eg</a:t>
            </a:r>
            <a:r>
              <a:rPr lang="en-US" sz="2400" baseline="0" dirty="0">
                <a:solidFill>
                  <a:srgbClr val="000000"/>
                </a:solidFill>
                <a:latin typeface="Lato Regular"/>
                <a:cs typeface="Lato Regular"/>
              </a:rPr>
              <a:t>. Anything involving elite activities such as skiing.</a:t>
            </a:r>
          </a:p>
          <a:p>
            <a:pPr marL="0" lvl="1" defTabSz="914381" eaLnBrk="0" fontAlgn="base" hangingPunct="0">
              <a:spcBef>
                <a:spcPct val="30000"/>
              </a:spcBef>
              <a:spcAft>
                <a:spcPct val="0"/>
              </a:spcAft>
              <a:defRPr/>
            </a:pPr>
            <a:endParaRPr lang="en-US" baseline="0" dirty="0">
              <a:latin typeface="Times" pitchFamily="-107" charset="0"/>
            </a:endParaRPr>
          </a:p>
          <a:p>
            <a:pPr marL="0" lvl="1" defTabSz="914381" eaLnBrk="0" fontAlgn="base" hangingPunct="0">
              <a:spcBef>
                <a:spcPct val="30000"/>
              </a:spcBef>
              <a:spcAft>
                <a:spcPct val="0"/>
              </a:spcAft>
              <a:defRPr/>
            </a:pPr>
            <a:r>
              <a:rPr lang="en-US" baseline="0" dirty="0">
                <a:latin typeface="Times" pitchFamily="-107" charset="0"/>
              </a:rPr>
              <a:t>Refer to these criteria as you brainstorm possible scenarios for your task. </a:t>
            </a:r>
            <a:endParaRPr lang="en-US" dirty="0">
              <a:latin typeface="Times" pitchFamily="-107" charset="0"/>
            </a:endParaRPr>
          </a:p>
          <a:p>
            <a:pPr>
              <a:defRPr sz="1800">
                <a:solidFill>
                  <a:srgbClr val="000000"/>
                </a:solidFill>
                <a:effectLst/>
              </a:defRPr>
            </a:pPr>
            <a:endParaRPr lang="en-US" sz="2400" dirty="0">
              <a:solidFill>
                <a:srgbClr val="000000"/>
              </a:solidFill>
              <a:latin typeface="Lato Regular"/>
              <a:cs typeface="Lato Regular"/>
            </a:endParaRPr>
          </a:p>
          <a:p>
            <a:pPr marL="0" lvl="1" defTabSz="452217">
              <a:defRPr sz="1800">
                <a:solidFill>
                  <a:srgbClr val="000000"/>
                </a:solidFill>
                <a:effectLst/>
              </a:defRPr>
            </a:pPr>
            <a:r>
              <a:rPr lang="en-US" baseline="0" dirty="0"/>
              <a:t>[estimated time: 2 minutes on slide; 5 minutes work time to brainstorm scenarios]</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r>
              <a:rPr lang="en-US" baseline="0" dirty="0"/>
              <a:t> slide))</a:t>
            </a:r>
          </a:p>
          <a:p>
            <a:endParaRPr lang="en-US" baseline="0" dirty="0"/>
          </a:p>
          <a:p>
            <a:r>
              <a:rPr lang="en-US" baseline="0" dirty="0"/>
              <a:t>We want to focus on designing an assessment you can use immediately and one that “gets after” a small piece of the standard. </a:t>
            </a:r>
          </a:p>
          <a:p>
            <a:endParaRPr lang="en-US" baseline="0" dirty="0"/>
          </a:p>
          <a:p>
            <a:r>
              <a:rPr lang="en-US" baseline="0" dirty="0"/>
              <a:t>((Use next two slides if you want to provide an example—and then come back to this slide. Ask people to use their worksheet to track their work.))</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5-10 minutes with work time]</a:t>
            </a:r>
            <a:endParaRPr lang="en-US" dirty="0"/>
          </a:p>
        </p:txBody>
      </p:sp>
    </p:spTree>
    <p:extLst>
      <p:ext uri="{BB962C8B-B14F-4D97-AF65-F5344CB8AC3E}">
        <p14:creationId xmlns:p14="http://schemas.microsoft.com/office/powerpoint/2010/main" val="3414416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r>
              <a:rPr lang="en-US" baseline="0" dirty="0"/>
              <a:t> slide))</a:t>
            </a:r>
          </a:p>
          <a:p>
            <a:endParaRPr lang="en-US" baseline="0" dirty="0"/>
          </a:p>
          <a:p>
            <a:r>
              <a:rPr lang="en-US" baseline="0" dirty="0"/>
              <a:t>We want to focus on designing an assessment you can use immediately and one that “gets after” a small piece of the standard. </a:t>
            </a:r>
          </a:p>
          <a:p>
            <a:endParaRPr lang="en-US" baseline="0" dirty="0"/>
          </a:p>
          <a:p>
            <a:r>
              <a:rPr lang="en-US" baseline="0" dirty="0"/>
              <a:t>((Use next two slides if you want to provide an example—and then come back to this slide. Ask people to use their worksheet to track their work.))</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5-10 minutes with work time]</a:t>
            </a:r>
            <a:endParaRPr lang="en-US" dirty="0"/>
          </a:p>
        </p:txBody>
      </p:sp>
    </p:spTree>
    <p:extLst>
      <p:ext uri="{BB962C8B-B14F-4D97-AF65-F5344CB8AC3E}">
        <p14:creationId xmlns:p14="http://schemas.microsoft.com/office/powerpoint/2010/main" val="21105094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r>
              <a:rPr lang="en-US" baseline="0" dirty="0"/>
              <a:t> slide))</a:t>
            </a:r>
          </a:p>
          <a:p>
            <a:endParaRPr lang="en-US" baseline="0" dirty="0"/>
          </a:p>
          <a:p>
            <a:r>
              <a:rPr lang="en-US" baseline="0" dirty="0"/>
              <a:t>We want to focus on designing an assessment you can use immediately and one that “gets after” a small piece of the standard. </a:t>
            </a:r>
          </a:p>
          <a:p>
            <a:endParaRPr lang="en-US" baseline="0" dirty="0"/>
          </a:p>
          <a:p>
            <a:r>
              <a:rPr lang="en-US" baseline="0" dirty="0"/>
              <a:t>((Use next two slides if you want to provide an example—and then come back to this slide. Ask people to use their worksheet to track their work.))</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5-10 minutes with work time]</a:t>
            </a:r>
            <a:endParaRPr lang="en-US" dirty="0"/>
          </a:p>
        </p:txBody>
      </p:sp>
    </p:spTree>
    <p:extLst>
      <p:ext uri="{BB962C8B-B14F-4D97-AF65-F5344CB8AC3E}">
        <p14:creationId xmlns:p14="http://schemas.microsoft.com/office/powerpoint/2010/main" val="24416153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science and engineering practices are a central element of the 3D learning model—they are the foundation on which conceptual knowledge is developed and applied. They are the means by which students make sense of natural phenomena—or build solutions to problems—through sustained investigations. </a:t>
            </a:r>
          </a:p>
          <a:p>
            <a:r>
              <a:rPr lang="en-US" baseline="0" dirty="0"/>
              <a:t>((Read slide))</a:t>
            </a:r>
          </a:p>
          <a:p>
            <a:endParaRPr lang="en-US" baseline="0" dirty="0"/>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30 sec]</a:t>
            </a:r>
            <a:endParaRPr lang="en-US" dirty="0"/>
          </a:p>
          <a:p>
            <a:endParaRPr lang="en-US" baseline="0" dirty="0"/>
          </a:p>
        </p:txBody>
      </p:sp>
      <p:sp>
        <p:nvSpPr>
          <p:cNvPr id="4" name="Slide Number Placeholder 3"/>
          <p:cNvSpPr>
            <a:spLocks noGrp="1"/>
          </p:cNvSpPr>
          <p:nvPr>
            <p:ph type="sldNum" sz="quarter" idx="10"/>
          </p:nvPr>
        </p:nvSpPr>
        <p:spPr>
          <a:xfrm>
            <a:off x="3898102" y="8829967"/>
            <a:ext cx="2982119" cy="464820"/>
          </a:xfrm>
          <a:prstGeom prst="rect">
            <a:avLst/>
          </a:prstGeom>
        </p:spPr>
        <p:txBody>
          <a:bodyPr lIns="92446" tIns="46223" rIns="92446" bIns="46223"/>
          <a:lstStyle/>
          <a:p>
            <a:fld id="{40029A66-A370-5D47-BC83-7316A9D81240}"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7834489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8200" cy="3486150"/>
          </a:xfrm>
        </p:spPr>
      </p:sp>
      <p:sp>
        <p:nvSpPr>
          <p:cNvPr id="3" name="Notes Placeholder 2"/>
          <p:cNvSpPr>
            <a:spLocks noGrp="1"/>
          </p:cNvSpPr>
          <p:nvPr>
            <p:ph type="body" idx="1"/>
          </p:nvPr>
        </p:nvSpPr>
        <p:spPr/>
        <p:txBody>
          <a:bodyPr/>
          <a:lstStyle/>
          <a:p>
            <a:r>
              <a:rPr lang="en-US" dirty="0"/>
              <a:t>This tool offers between four and eight possible task formats for each of the science and engineering practices listed in the NRC Framework / NGSS. The task formats</a:t>
            </a:r>
            <a:r>
              <a:rPr lang="en-US" baseline="0" dirty="0"/>
              <a:t> can give you specific ideas about how to craft assessment questions that engage students in the practice in question. The task formats are roughly ordered from less to more cognitively complex. Think of them as like blueprints for developing tasks that require students to engage in a practice to show what they know.</a:t>
            </a:r>
            <a:endParaRPr lang="en-US" dirty="0"/>
          </a:p>
          <a:p>
            <a:endParaRPr lang="en-US" dirty="0"/>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15 sec]</a:t>
            </a:r>
            <a:endParaRPr lang="en-US" dirty="0"/>
          </a:p>
        </p:txBody>
      </p:sp>
      <p:sp>
        <p:nvSpPr>
          <p:cNvPr id="4" name="Slide Number Placeholder 3"/>
          <p:cNvSpPr>
            <a:spLocks noGrp="1"/>
          </p:cNvSpPr>
          <p:nvPr>
            <p:ph type="sldNum" sz="quarter" idx="10"/>
          </p:nvPr>
        </p:nvSpPr>
        <p:spPr>
          <a:xfrm>
            <a:off x="3898102" y="8829967"/>
            <a:ext cx="2982119" cy="464820"/>
          </a:xfrm>
          <a:prstGeom prst="rect">
            <a:avLst/>
          </a:prstGeom>
        </p:spPr>
        <p:txBody>
          <a:bodyPr lIns="92438" tIns="46219" rIns="92438" bIns="46219"/>
          <a:lstStyle/>
          <a:p>
            <a:fld id="{40029A66-A370-5D47-BC83-7316A9D81240}" type="slidenum">
              <a:rPr lang="en-US" smtClean="0">
                <a:solidFill>
                  <a:prstClr val="black"/>
                </a:solidFill>
                <a:latin typeface="Calibri"/>
              </a:rPr>
              <a:pPr/>
              <a:t>38</a:t>
            </a:fld>
            <a:endParaRPr lang="en-US" dirty="0">
              <a:solidFill>
                <a:prstClr val="black"/>
              </a:solidFill>
              <a:latin typeface="Calibri"/>
            </a:endParaRPr>
          </a:p>
        </p:txBody>
      </p:sp>
    </p:spTree>
    <p:extLst>
      <p:ext uri="{BB962C8B-B14F-4D97-AF65-F5344CB8AC3E}">
        <p14:creationId xmlns:p14="http://schemas.microsoft.com/office/powerpoint/2010/main" val="15256150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8200" cy="3486150"/>
          </a:xfrm>
        </p:spPr>
      </p:sp>
      <p:sp>
        <p:nvSpPr>
          <p:cNvPr id="3" name="Notes Placeholder 2"/>
          <p:cNvSpPr>
            <a:spLocks noGrp="1"/>
          </p:cNvSpPr>
          <p:nvPr>
            <p:ph type="body" idx="1"/>
          </p:nvPr>
        </p:nvSpPr>
        <p:spPr/>
        <p:txBody>
          <a:bodyPr/>
          <a:lstStyle/>
          <a:p>
            <a:r>
              <a:rPr lang="en-US" baseline="0" dirty="0"/>
              <a:t>Similarly, cross-cutting concepts are another dimension of the 3D learning model. This STEM Teaching Tool helps you design questions about this dimension. </a:t>
            </a:r>
          </a:p>
          <a:p>
            <a:endParaRPr lang="en-US" baseline="0" dirty="0"/>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15 sec]</a:t>
            </a:r>
            <a:endParaRPr lang="en-US" dirty="0"/>
          </a:p>
        </p:txBody>
      </p:sp>
      <p:sp>
        <p:nvSpPr>
          <p:cNvPr id="4" name="Slide Number Placeholder 3"/>
          <p:cNvSpPr>
            <a:spLocks noGrp="1"/>
          </p:cNvSpPr>
          <p:nvPr>
            <p:ph type="sldNum" sz="quarter" idx="10"/>
          </p:nvPr>
        </p:nvSpPr>
        <p:spPr>
          <a:xfrm>
            <a:off x="3898102" y="8829967"/>
            <a:ext cx="2982119" cy="464820"/>
          </a:xfrm>
          <a:prstGeom prst="rect">
            <a:avLst/>
          </a:prstGeom>
        </p:spPr>
        <p:txBody>
          <a:bodyPr lIns="92446" tIns="46223" rIns="92446" bIns="46223"/>
          <a:lstStyle/>
          <a:p>
            <a:fld id="{40029A66-A370-5D47-BC83-7316A9D81240}"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3235900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4213"/>
            <a:ext cx="4570412" cy="342900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Instruction</a:t>
            </a:r>
            <a:r>
              <a:rPr lang="en-US" baseline="0" dirty="0">
                <a:latin typeface="Arial" panose="020B0604020202020204" pitchFamily="34" charset="0"/>
                <a:cs typeface="Arial" panose="020B0604020202020204" pitchFamily="34" charset="0"/>
              </a:rPr>
              <a:t> should include a sequence of different kinds of formative and summative assessments. There are cognitive assessments focused on gauging student’s conceptual understanding—and cultural formative assessments focused on guiding instruction based on student’s interests, experiences, and goals.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Cognitive formative assessments are likely somewhat similar what you’re used to seeing or developing.</a:t>
            </a:r>
            <a:r>
              <a:rPr lang="en-US" dirty="0">
                <a:latin typeface="Arial" panose="020B0604020202020204" pitchFamily="34" charset="0"/>
                <a:cs typeface="Arial" panose="020B0604020202020204" pitchFamily="34" charset="0"/>
              </a:rPr>
              <a:t> This</a:t>
            </a:r>
            <a:r>
              <a:rPr lang="en-US" baseline="0" dirty="0">
                <a:latin typeface="Arial" panose="020B0604020202020204" pitchFamily="34" charset="0"/>
                <a:cs typeface="Arial" panose="020B0604020202020204" pitchFamily="34" charset="0"/>
              </a:rPr>
              <a:t> is a picture of s</a:t>
            </a:r>
            <a:r>
              <a:rPr lang="en-US" dirty="0">
                <a:latin typeface="Arial" panose="020B0604020202020204" pitchFamily="34" charset="0"/>
                <a:cs typeface="Arial" panose="020B0604020202020204" pitchFamily="34" charset="0"/>
              </a:rPr>
              <a:t>tudent</a:t>
            </a:r>
            <a:r>
              <a:rPr lang="en-US" baseline="0" dirty="0">
                <a:latin typeface="Arial" panose="020B0604020202020204" pitchFamily="34" charset="0"/>
                <a:cs typeface="Arial" panose="020B0604020202020204" pitchFamily="34" charset="0"/>
              </a:rPr>
              <a:t> responses to an assessment from the Partnership for Science and Engineering Practices, a project of UW’s Institute for Science and Math Education with Seattle Public Schools and Renton School District. Today’s session is focused on supporting teachers in designing 3D cognitive formative assessments.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[estimated time: 1 minute]</a:t>
            </a:r>
            <a:endParaRPr lang="e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19573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8200" cy="3486150"/>
          </a:xfrm>
        </p:spPr>
      </p:sp>
      <p:sp>
        <p:nvSpPr>
          <p:cNvPr id="3" name="Notes Placeholder 2"/>
          <p:cNvSpPr>
            <a:spLocks noGrp="1"/>
          </p:cNvSpPr>
          <p:nvPr>
            <p:ph type="body" idx="1"/>
          </p:nvPr>
        </p:nvSpPr>
        <p:spPr/>
        <p:txBody>
          <a:bodyPr/>
          <a:lstStyle/>
          <a:p>
            <a:r>
              <a:rPr lang="en-US" baseline="0" dirty="0"/>
              <a:t>This tool highlights prompts that can be used in assessments or in classroom conversation to support the learning and application of these cross-cutting concepts that show up across the disciplines of science and engineering. These are some of the prompts for Cause and Effect. </a:t>
            </a:r>
          </a:p>
          <a:p>
            <a:endParaRPr lang="en-US" baseline="0" dirty="0"/>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15 sec]</a:t>
            </a:r>
            <a:endParaRPr lang="en-US" dirty="0"/>
          </a:p>
        </p:txBody>
      </p:sp>
      <p:sp>
        <p:nvSpPr>
          <p:cNvPr id="4" name="Slide Number Placeholder 3"/>
          <p:cNvSpPr>
            <a:spLocks noGrp="1"/>
          </p:cNvSpPr>
          <p:nvPr>
            <p:ph type="sldNum" sz="quarter" idx="10"/>
          </p:nvPr>
        </p:nvSpPr>
        <p:spPr>
          <a:xfrm>
            <a:off x="3898102" y="8829967"/>
            <a:ext cx="2982119" cy="464820"/>
          </a:xfrm>
          <a:prstGeom prst="rect">
            <a:avLst/>
          </a:prstGeom>
        </p:spPr>
        <p:txBody>
          <a:bodyPr lIns="92446" tIns="46223" rIns="92446" bIns="46223"/>
          <a:lstStyle/>
          <a:p>
            <a:fld id="{40029A66-A370-5D47-BC83-7316A9D81240}"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4083482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r>
              <a:rPr lang="en-US" baseline="0" dirty="0"/>
              <a:t> slide))</a:t>
            </a:r>
          </a:p>
          <a:p>
            <a:endParaRPr lang="en-US" baseline="0" dirty="0"/>
          </a:p>
          <a:p>
            <a:r>
              <a:rPr lang="en-US" baseline="0" dirty="0"/>
              <a:t>We want to focus on designing an assessment you can use immediately and one that “gets after” a small piece of the standard. </a:t>
            </a:r>
          </a:p>
          <a:p>
            <a:endParaRPr lang="en-US" baseline="0" dirty="0"/>
          </a:p>
          <a:p>
            <a:r>
              <a:rPr lang="en-US" baseline="0" dirty="0"/>
              <a:t>((Use next two slides if you want to provide an example—and then come back to this slide. Ask people to use their worksheet to track their work.))</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5-10 minutes with work time]</a:t>
            </a:r>
            <a:endParaRPr lang="en-US" dirty="0"/>
          </a:p>
        </p:txBody>
      </p:sp>
    </p:spTree>
    <p:extLst>
      <p:ext uri="{BB962C8B-B14F-4D97-AF65-F5344CB8AC3E}">
        <p14:creationId xmlns:p14="http://schemas.microsoft.com/office/powerpoint/2010/main" val="35603464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r>
              <a:rPr lang="en-US" baseline="0" dirty="0"/>
              <a:t> slide))</a:t>
            </a:r>
          </a:p>
          <a:p>
            <a:endParaRPr lang="en-US" baseline="0" dirty="0"/>
          </a:p>
          <a:p>
            <a:r>
              <a:rPr lang="en-US" baseline="0" dirty="0"/>
              <a:t>We want to focus on designing an assessment you can use immediately and one that “gets after” a small piece of the standard. </a:t>
            </a:r>
          </a:p>
          <a:p>
            <a:endParaRPr lang="en-US" baseline="0" dirty="0"/>
          </a:p>
          <a:p>
            <a:r>
              <a:rPr lang="en-US" baseline="0" dirty="0"/>
              <a:t>((Use next two slides if you want to provide an example—and then come back to this slide. Ask people to use their worksheet to track their work.))</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5-10 minutes with work time]</a:t>
            </a:r>
            <a:endParaRPr lang="en-US" dirty="0"/>
          </a:p>
        </p:txBody>
      </p:sp>
    </p:spTree>
    <p:extLst>
      <p:ext uri="{BB962C8B-B14F-4D97-AF65-F5344CB8AC3E}">
        <p14:creationId xmlns:p14="http://schemas.microsoft.com/office/powerpoint/2010/main" val="17039071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r>
              <a:rPr lang="en-US" baseline="0" dirty="0"/>
              <a:t> slide))</a:t>
            </a:r>
          </a:p>
          <a:p>
            <a:endParaRPr lang="en-US" baseline="0" dirty="0"/>
          </a:p>
          <a:p>
            <a:r>
              <a:rPr lang="en-US" baseline="0" dirty="0"/>
              <a:t>We want to focus on designing an assessment you can use immediately and one that “gets after” a small piece of the standard. </a:t>
            </a:r>
          </a:p>
          <a:p>
            <a:endParaRPr lang="en-US" baseline="0" dirty="0"/>
          </a:p>
          <a:p>
            <a:r>
              <a:rPr lang="en-US" baseline="0" dirty="0"/>
              <a:t>((Use next two slides if you want to provide an example—and then come back to this slide. Ask people to use their worksheet to track their work.))</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5-10 minutes with work time]</a:t>
            </a:r>
            <a:endParaRPr lang="en-US" dirty="0"/>
          </a:p>
        </p:txBody>
      </p:sp>
    </p:spTree>
    <p:extLst>
      <p:ext uri="{BB962C8B-B14F-4D97-AF65-F5344CB8AC3E}">
        <p14:creationId xmlns:p14="http://schemas.microsoft.com/office/powerpoint/2010/main" val="630736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r>
              <a:rPr lang="en-US" baseline="0" dirty="0"/>
              <a:t> slide))</a:t>
            </a:r>
          </a:p>
          <a:p>
            <a:endParaRPr lang="en-US" baseline="0" dirty="0"/>
          </a:p>
          <a:p>
            <a:r>
              <a:rPr lang="en-US" baseline="0" dirty="0"/>
              <a:t>We want to focus on designing an assessment you can use immediately and one that “gets after” a small piece of the standard. </a:t>
            </a:r>
          </a:p>
          <a:p>
            <a:endParaRPr lang="en-US" baseline="0" dirty="0"/>
          </a:p>
          <a:p>
            <a:r>
              <a:rPr lang="en-US" baseline="0" dirty="0"/>
              <a:t>((Use next two slides if you want to provide an example—and then come back to this slide. Ask people to use their worksheet to track their work.))</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5-10 minutes with work time]</a:t>
            </a:r>
            <a:endParaRPr lang="en-US" dirty="0"/>
          </a:p>
        </p:txBody>
      </p:sp>
    </p:spTree>
    <p:extLst>
      <p:ext uri="{BB962C8B-B14F-4D97-AF65-F5344CB8AC3E}">
        <p14:creationId xmlns:p14="http://schemas.microsoft.com/office/powerpoint/2010/main" val="17523444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r>
              <a:rPr lang="en-US" baseline="0" dirty="0"/>
              <a:t> slide))</a:t>
            </a:r>
          </a:p>
          <a:p>
            <a:endParaRPr lang="en-US" baseline="0" dirty="0"/>
          </a:p>
          <a:p>
            <a:r>
              <a:rPr lang="en-US" baseline="0" dirty="0"/>
              <a:t>We want to focus on designing an assessment you can use immediately and one that “gets after” a small piece of the standard. </a:t>
            </a:r>
          </a:p>
          <a:p>
            <a:endParaRPr lang="en-US" baseline="0" dirty="0"/>
          </a:p>
          <a:p>
            <a:r>
              <a:rPr lang="en-US" baseline="0" dirty="0"/>
              <a:t>((Use next two slides if you want to provide an example—and then come back to this slide. Ask people to use their worksheet to track their work.))</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[estimated time: 5-10 minutes with work time]</a:t>
            </a:r>
            <a:endParaRPr lang="en-US" dirty="0"/>
          </a:p>
        </p:txBody>
      </p:sp>
    </p:spTree>
    <p:extLst>
      <p:ext uri="{BB962C8B-B14F-4D97-AF65-F5344CB8AC3E}">
        <p14:creationId xmlns:p14="http://schemas.microsoft.com/office/powerpoint/2010/main" val="11385600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sz="1100" baseline="0" dirty="0">
                <a:latin typeface="Arial" panose="020B0604020202020204" pitchFamily="34" charset="0"/>
                <a:cs typeface="Arial" panose="020B0604020202020204" pitchFamily="34" charset="0"/>
              </a:rPr>
              <a:t>((Have participants read slide and reflect on the question—and discuss it.))</a:t>
            </a:r>
          </a:p>
          <a:p>
            <a:pPr marL="0" marR="0" lvl="0" indent="0" algn="l" defTabSz="457200" rtl="0" eaLnBrk="1" fontAlgn="auto" latinLnBrk="0" hangingPunct="1">
              <a:lnSpc>
                <a:spcPct val="100000"/>
              </a:lnSpc>
              <a:spcBef>
                <a:spcPts val="0"/>
              </a:spcBef>
              <a:spcAft>
                <a:spcPts val="0"/>
              </a:spcAft>
              <a:buClrTx/>
              <a:buSzPct val="25000"/>
              <a:buFontTx/>
              <a:buNone/>
              <a:tabLst/>
              <a:defRPr/>
            </a:pPr>
            <a:endParaRPr lang="en-US" sz="1100" baseline="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sz="1100" baseline="0" dirty="0">
                <a:latin typeface="Arial" panose="020B0604020202020204" pitchFamily="34" charset="0"/>
                <a:cs typeface="Arial" panose="020B0604020202020204" pitchFamily="34" charset="0"/>
              </a:rPr>
              <a:t>[estimated time: 3 minute]</a:t>
            </a:r>
            <a:endParaRPr lang="en" sz="11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90714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panose="020B0604020202020204" pitchFamily="34" charset="0"/>
                <a:cs typeface="Arial" panose="020B0604020202020204" pitchFamily="34" charset="0"/>
              </a:rPr>
              <a:t>In a group </a:t>
            </a:r>
            <a:r>
              <a:rPr lang="en-US" baseline="0" dirty="0" err="1">
                <a:latin typeface="Arial" panose="020B0604020202020204" pitchFamily="34" charset="0"/>
                <a:cs typeface="Arial" panose="020B0604020202020204" pitchFamily="34" charset="0"/>
              </a:rPr>
              <a:t>worshop</a:t>
            </a:r>
            <a:r>
              <a:rPr lang="en-US" baseline="0" dirty="0">
                <a:latin typeface="Arial" panose="020B0604020202020204" pitchFamily="34" charset="0"/>
                <a:cs typeface="Arial" panose="020B0604020202020204" pitchFamily="34" charset="0"/>
              </a:rPr>
              <a:t> format, share out leading (2-3) scenario ideas from individual or paired work, reflect on them using the questions and criteria. Work towards helping people identify the “best” (relevant, workable, fair) scenario that they should focus on. </a:t>
            </a:r>
          </a:p>
          <a:p>
            <a:endParaRPr lang="en-US" baseline="0"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((After the discussion, have people select the best scenario and write a student-facing description of it.))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kern="1200" baseline="0" dirty="0">
              <a:solidFill>
                <a:prstClr val="black"/>
              </a:solidFill>
              <a:latin typeface="Lato Regular"/>
              <a:ea typeface="+mn-ea"/>
              <a:cs typeface="Lato Regular"/>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prstClr val="black"/>
                </a:solidFill>
                <a:latin typeface="Lato Regular"/>
                <a:ea typeface="+mn-ea"/>
                <a:cs typeface="Lato Regular"/>
              </a:rPr>
              <a:t>You may want to intentionally include “distractors” in the scenario that you want students to rule out—but typically not.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((These could be shared and </a:t>
            </a:r>
            <a:r>
              <a:rPr lang="en-US" baseline="0" dirty="0" err="1">
                <a:latin typeface="Arial" panose="020B0604020202020204" pitchFamily="34" charset="0"/>
                <a:cs typeface="Arial" panose="020B0604020202020204" pitchFamily="34" charset="0"/>
              </a:rPr>
              <a:t>workshopped</a:t>
            </a:r>
            <a:r>
              <a:rPr lang="en-US" baseline="0" dirty="0">
                <a:latin typeface="Arial" panose="020B0604020202020204" pitchFamily="34" charset="0"/>
                <a:cs typeface="Arial" panose="020B0604020202020204" pitchFamily="34" charset="0"/>
              </a:rPr>
              <a:t> again if time allows.))</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Reflect on your scenario identification process. What did you learn about how to go about that? </a:t>
            </a:r>
          </a:p>
          <a:p>
            <a:endParaRPr lang="en-US" baseline="0" dirty="0">
              <a:latin typeface="Arial" panose="020B0604020202020204" pitchFamily="34" charset="0"/>
              <a:cs typeface="Arial" panose="020B0604020202020204" pitchFamily="34" charset="0"/>
            </a:endParaRPr>
          </a:p>
          <a:p>
            <a:r>
              <a:rPr lang="en-US" sz="1100" kern="1200" dirty="0">
                <a:solidFill>
                  <a:schemeClr val="tx1"/>
                </a:solidFill>
                <a:effectLst/>
                <a:latin typeface="+mn-lt"/>
                <a:ea typeface="+mn-ea"/>
                <a:cs typeface="Arial" panose="020B0604020202020204" pitchFamily="34" charset="0"/>
              </a:rPr>
              <a:t>[estimated time: 15-20 minutes]</a:t>
            </a:r>
            <a:endParaRPr lang="en-US" baseline="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80054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48803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Now we are going to pull together the work so far and formalize our 3D learning performance.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Remember here that learning performances are the way in which we clarify intended learning. Learning performances are at the scale of lesson planning, this practice is sometimes called establishing learning targets, learning claims (STT 29), learning goals or learning objectives. </a:t>
            </a:r>
          </a:p>
          <a:p>
            <a:endParaRPr lang="en-US" baseline="0"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[estimated time: 30 sec]</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073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panose="020B0604020202020204" pitchFamily="34" charset="0"/>
                <a:cs typeface="Arial" panose="020B0604020202020204" pitchFamily="34" charset="0"/>
              </a:rPr>
              <a:t>((READ SLIDE))</a:t>
            </a:r>
          </a:p>
          <a:p>
            <a:endParaRPr lang="en-US" baseline="0" dirty="0">
              <a:latin typeface="Arial" panose="020B0604020202020204" pitchFamily="34" charset="0"/>
              <a:cs typeface="Arial" panose="020B0604020202020204" pitchFamily="34" charset="0"/>
            </a:endParaRPr>
          </a:p>
          <a:p>
            <a:r>
              <a:rPr lang="en-US" sz="1100" kern="1200" dirty="0">
                <a:solidFill>
                  <a:schemeClr val="tx1"/>
                </a:solidFill>
                <a:effectLst/>
                <a:latin typeface="+mn-lt"/>
                <a:ea typeface="+mn-ea"/>
                <a:cs typeface="Arial" panose="020B0604020202020204" pitchFamily="34" charset="0"/>
              </a:rPr>
              <a:t>[estimated time: 2 min]</a:t>
            </a:r>
            <a:endParaRPr lang="en-US" baseline="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28833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100" u="none" strike="noStrike" cap="none" baseline="0" dirty="0">
                <a:solidFill>
                  <a:schemeClr val="dk1"/>
                </a:solidFill>
                <a:latin typeface="Arial" panose="020B0604020202020204" pitchFamily="34" charset="0"/>
                <a:cs typeface="Arial" panose="020B0604020202020204" pitchFamily="34" charset="0"/>
                <a:sym typeface="Calibri"/>
              </a:rPr>
              <a:t>((READ SLIDE to clarify 3D learning performances))</a:t>
            </a:r>
          </a:p>
          <a:p>
            <a:pPr marL="0" marR="0" lvl="0" indent="0" algn="l" rtl="0">
              <a:spcBef>
                <a:spcPts val="0"/>
              </a:spcBef>
              <a:buSzPct val="25000"/>
              <a:buNone/>
            </a:pPr>
            <a:endParaRPr lang="en-US" sz="1100" u="none" strike="noStrike" cap="none" baseline="0" dirty="0">
              <a:solidFill>
                <a:schemeClr val="dk1"/>
              </a:solidFill>
              <a:latin typeface="Arial" panose="020B0604020202020204" pitchFamily="34" charset="0"/>
              <a:cs typeface="Arial" panose="020B0604020202020204" pitchFamily="34" charset="0"/>
              <a:sym typeface="Calibri"/>
            </a:endParaRPr>
          </a:p>
          <a:p>
            <a:pPr marL="0" marR="0" lvl="0" indent="0" algn="l" rtl="0">
              <a:spcBef>
                <a:spcPts val="0"/>
              </a:spcBef>
              <a:buSzPct val="25000"/>
              <a:buNone/>
            </a:pPr>
            <a:r>
              <a:rPr lang="en-US" sz="1100" u="none" strike="noStrike" cap="none" baseline="0" dirty="0">
                <a:solidFill>
                  <a:schemeClr val="dk1"/>
                </a:solidFill>
                <a:latin typeface="Arial" panose="020B0604020202020204" pitchFamily="34" charset="0"/>
                <a:cs typeface="Arial" panose="020B0604020202020204" pitchFamily="34" charset="0"/>
                <a:sym typeface="Calibri"/>
              </a:rPr>
              <a:t>[estimated time: 1 minute]</a:t>
            </a:r>
            <a:endParaRPr lang="en-US" sz="1100" u="none" strike="noStrike" cap="none" dirty="0">
              <a:solidFill>
                <a:schemeClr val="dk1"/>
              </a:solidFill>
              <a:latin typeface="Arial" panose="020B0604020202020204" pitchFamily="34" charset="0"/>
              <a:cs typeface="Arial" panose="020B0604020202020204" pitchFamily="34" charset="0"/>
              <a:sym typeface="Calibri"/>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29510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baseline="0" dirty="0">
                <a:latin typeface="Arial" panose="020B0604020202020204" pitchFamily="34" charset="0"/>
                <a:cs typeface="Arial" panose="020B0604020202020204" pitchFamily="34" charset="0"/>
              </a:rPr>
              <a:t>((READ SLIDE))</a:t>
            </a:r>
          </a:p>
          <a:p>
            <a:pPr marL="0" marR="0" lvl="0" indent="0" algn="l" defTabSz="457200" rtl="0" eaLnBrk="1" fontAlgn="auto" latinLnBrk="0" hangingPunct="1">
              <a:lnSpc>
                <a:spcPct val="100000"/>
              </a:lnSpc>
              <a:spcBef>
                <a:spcPts val="0"/>
              </a:spcBef>
              <a:spcAft>
                <a:spcPts val="0"/>
              </a:spcAft>
              <a:buClrTx/>
              <a:buSzPct val="25000"/>
              <a:buFontTx/>
              <a:buNone/>
              <a:tabLst/>
              <a:defRPr/>
            </a:pPr>
            <a:endParaRPr lang="en-US" baseline="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baseline="0" dirty="0">
                <a:latin typeface="Arial" panose="020B0604020202020204" pitchFamily="34" charset="0"/>
                <a:cs typeface="Arial" panose="020B0604020202020204" pitchFamily="34" charset="0"/>
              </a:rPr>
              <a:t>[estimated time: 2 minutes]</a:t>
            </a:r>
            <a:endParaRPr lang="en"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34570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1800">
                <a:solidFill>
                  <a:srgbClr val="000000"/>
                </a:solidFill>
                <a:effectLst/>
              </a:defRPr>
            </a:pPr>
            <a:r>
              <a:rPr lang="en-US" sz="1100" baseline="0" dirty="0">
                <a:latin typeface="Lato" panose="020F0502020204030203" pitchFamily="34" charset="0"/>
                <a:cs typeface="Arial" panose="020B0604020202020204" pitchFamily="34" charset="0"/>
              </a:rPr>
              <a:t>((After participants have worked up some examples, talk through them as a group thinking and refine them to be more 3D.))</a:t>
            </a:r>
          </a:p>
          <a:p>
            <a:pPr>
              <a:defRPr sz="1800">
                <a:solidFill>
                  <a:srgbClr val="000000"/>
                </a:solidFill>
                <a:effectLst/>
              </a:defRPr>
            </a:pPr>
            <a:endParaRPr lang="en-US" sz="1100" baseline="0" dirty="0">
              <a:latin typeface="Lato" panose="020F0502020204030203"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sz="1800">
                <a:solidFill>
                  <a:srgbClr val="000000"/>
                </a:solidFill>
                <a:effectLst/>
              </a:defRPr>
            </a:pPr>
            <a:r>
              <a:rPr lang="en-US" sz="1100" baseline="0" dirty="0">
                <a:latin typeface="Lato" panose="020F0502020204030203" pitchFamily="34" charset="0"/>
                <a:cs typeface="Arial" panose="020B0604020202020204" pitchFamily="34" charset="0"/>
              </a:rPr>
              <a:t>[estimated time: 5-10 minutes]</a:t>
            </a:r>
            <a:endParaRPr lang="en-US" sz="1100" dirty="0">
              <a:latin typeface="Lato" panose="020F0502020204030203" pitchFamily="34" charset="0"/>
              <a:cs typeface="Arial" panose="020B0604020202020204" pitchFamily="34" charset="0"/>
            </a:endParaRPr>
          </a:p>
        </p:txBody>
      </p:sp>
    </p:spTree>
    <p:extLst>
      <p:ext uri="{BB962C8B-B14F-4D97-AF65-F5344CB8AC3E}">
        <p14:creationId xmlns:p14="http://schemas.microsoft.com/office/powerpoint/2010/main" val="42032435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panose="020B0604020202020204" pitchFamily="34" charset="0"/>
                <a:cs typeface="Arial" panose="020B0604020202020204" pitchFamily="34" charset="0"/>
              </a:rPr>
              <a:t>Now that you have your 3D learning performance use the specific task format for your SEP and the specific prompt structures from your CCC you selected in step 3 to write out possible questions that go with the task. You can start with either the SEP or the CCC and then build it together with the other.</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Remember: Student responses should give you evidence that you can use to guide your instructional choices. You are steering students towards deeper understanding through sense-making by engaging in formative assessment. You are not simply trying to see if they have the “right idea” or not. You are trying to make their thinking visible. </a:t>
            </a:r>
          </a:p>
          <a:p>
            <a:endParaRPr lang="en-US" baseline="0" dirty="0">
              <a:latin typeface="Arial" panose="020B0604020202020204" pitchFamily="34" charset="0"/>
              <a:cs typeface="Arial" panose="020B0604020202020204" pitchFamily="34" charset="0"/>
            </a:endParaRPr>
          </a:p>
          <a:p>
            <a:pPr marL="0" lvl="1" defTabSz="452217">
              <a:defRPr/>
            </a:pPr>
            <a:r>
              <a:rPr lang="en-US" baseline="0" dirty="0">
                <a:latin typeface="Arial" panose="020B0604020202020204" pitchFamily="34" charset="0"/>
                <a:cs typeface="Arial" panose="020B0604020202020204" pitchFamily="34" charset="0"/>
              </a:rPr>
              <a:t>[estimated time: 10-15 minutes]</a:t>
            </a:r>
            <a:endParaRPr lang="en-US" dirty="0">
              <a:latin typeface="Arial" panose="020B0604020202020204" pitchFamily="34" charset="0"/>
              <a:cs typeface="Arial" panose="020B0604020202020204" pitchFamily="34" charset="0"/>
            </a:endParaRPr>
          </a:p>
          <a:p>
            <a:endParaRPr lang="en-US"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4429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1800">
                <a:solidFill>
                  <a:srgbClr val="000000"/>
                </a:solidFill>
                <a:effectLst/>
              </a:defRPr>
            </a:pPr>
            <a:r>
              <a:rPr lang="en-US" sz="2400" dirty="0">
                <a:solidFill>
                  <a:srgbClr val="000000"/>
                </a:solidFill>
                <a:latin typeface="Lato Regular"/>
                <a:cs typeface="Lato Regular"/>
              </a:rPr>
              <a:t>((READ SLIDE))</a:t>
            </a:r>
          </a:p>
          <a:p>
            <a:pPr>
              <a:defRPr sz="1800">
                <a:solidFill>
                  <a:srgbClr val="000000"/>
                </a:solidFill>
                <a:effectLst/>
              </a:defRPr>
            </a:pPr>
            <a:endParaRPr lang="en-US" sz="2400" dirty="0">
              <a:solidFill>
                <a:srgbClr val="000000"/>
              </a:solidFill>
              <a:latin typeface="Lato Regular"/>
              <a:cs typeface="Lato Regular"/>
            </a:endParaRPr>
          </a:p>
          <a:p>
            <a:pPr>
              <a:defRPr sz="1800">
                <a:solidFill>
                  <a:srgbClr val="000000"/>
                </a:solidFill>
                <a:effectLst/>
              </a:defRPr>
            </a:pPr>
            <a:r>
              <a:rPr lang="en-US" sz="2400" dirty="0">
                <a:solidFill>
                  <a:srgbClr val="000000"/>
                </a:solidFill>
                <a:latin typeface="Lato Regular"/>
                <a:cs typeface="Lato Regular"/>
              </a:rPr>
              <a:t>((Give groups time to craft student responses. If your context</a:t>
            </a:r>
            <a:r>
              <a:rPr lang="en-US" sz="2400" baseline="0" dirty="0">
                <a:solidFill>
                  <a:srgbClr val="000000"/>
                </a:solidFill>
                <a:latin typeface="Lato Regular"/>
                <a:cs typeface="Lato Regular"/>
              </a:rPr>
              <a:t> allows, it is more powerful to pilot the assessment with students and get their response. If that does not make sense, you can ask teachers to “role play” responding based on a variety of specific students.))</a:t>
            </a:r>
          </a:p>
          <a:p>
            <a:pPr>
              <a:defRPr sz="1800">
                <a:solidFill>
                  <a:srgbClr val="000000"/>
                </a:solidFill>
                <a:effectLst/>
              </a:defRPr>
            </a:pPr>
            <a:endParaRPr lang="en-US" sz="2400" baseline="0" dirty="0">
              <a:solidFill>
                <a:srgbClr val="000000"/>
              </a:solidFill>
              <a:latin typeface="Lato Regular"/>
              <a:cs typeface="Lato Regular"/>
            </a:endParaRPr>
          </a:p>
          <a:p>
            <a:pPr>
              <a:defRPr sz="1800">
                <a:solidFill>
                  <a:srgbClr val="000000"/>
                </a:solidFill>
                <a:effectLst/>
              </a:defRPr>
            </a:pPr>
            <a:r>
              <a:rPr lang="en-US" sz="2400" baseline="0" dirty="0">
                <a:solidFill>
                  <a:srgbClr val="000000"/>
                </a:solidFill>
                <a:latin typeface="Lato Regular"/>
                <a:cs typeface="Lato Regular"/>
              </a:rPr>
              <a:t>((BACKGROUND: STEM Teaching Tool #37 provides a background on the idea of “facets” of student thinking.))</a:t>
            </a:r>
            <a:endParaRPr lang="en-US" sz="2400" dirty="0">
              <a:solidFill>
                <a:srgbClr val="000000"/>
              </a:solidFill>
              <a:latin typeface="Lato Regular"/>
              <a:cs typeface="Lato Regular"/>
            </a:endParaRPr>
          </a:p>
          <a:p>
            <a:pPr marL="0" lvl="1" defTabSz="452217">
              <a:defRPr sz="1800">
                <a:solidFill>
                  <a:srgbClr val="000000"/>
                </a:solidFill>
                <a:effectLst/>
              </a:defRPr>
            </a:pPr>
            <a:endParaRPr lang="en-US" baseline="0" dirty="0">
              <a:latin typeface="Arial" panose="020B0604020202020204" pitchFamily="34" charset="0"/>
              <a:cs typeface="Arial" panose="020B0604020202020204" pitchFamily="34" charset="0"/>
            </a:endParaRPr>
          </a:p>
          <a:p>
            <a:pPr marL="0" lvl="1" defTabSz="452217">
              <a:defRPr sz="1800">
                <a:solidFill>
                  <a:srgbClr val="000000"/>
                </a:solidFill>
                <a:effectLst/>
              </a:defRPr>
            </a:pPr>
            <a:r>
              <a:rPr lang="en-US" baseline="0" dirty="0">
                <a:latin typeface="Arial" panose="020B0604020202020204" pitchFamily="34" charset="0"/>
                <a:cs typeface="Arial" panose="020B0604020202020204" pitchFamily="34" charset="0"/>
              </a:rPr>
              <a:t>[estimated time: 2-6 minutes]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13977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75822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1800">
                <a:solidFill>
                  <a:srgbClr val="000000"/>
                </a:solidFill>
                <a:effectLst/>
              </a:defRPr>
            </a:pPr>
            <a:r>
              <a:rPr lang="en-US" sz="2400" dirty="0">
                <a:solidFill>
                  <a:srgbClr val="000000"/>
                </a:solidFill>
                <a:latin typeface="Lato Regular"/>
                <a:cs typeface="Lato Regular"/>
              </a:rPr>
              <a:t>((Optional</a:t>
            </a:r>
            <a:r>
              <a:rPr lang="en-US" sz="2400" baseline="0" dirty="0">
                <a:solidFill>
                  <a:srgbClr val="000000"/>
                </a:solidFill>
                <a:latin typeface="Lato Regular"/>
                <a:cs typeface="Lato Regular"/>
              </a:rPr>
              <a:t> activity: Whole group review process. If you want to share out using a gallery walk and then have people use post-its to mark suggested revisions to the assessments considering questions on prior slides. You can end the session by discussing insights about assessment development itself—or have participants write their insights about that on </a:t>
            </a:r>
            <a:r>
              <a:rPr lang="en-US" sz="2400" baseline="0" dirty="0" err="1">
                <a:solidFill>
                  <a:srgbClr val="000000"/>
                </a:solidFill>
                <a:latin typeface="Lato Regular"/>
                <a:cs typeface="Lato Regular"/>
              </a:rPr>
              <a:t>stickies</a:t>
            </a:r>
            <a:r>
              <a:rPr lang="en-US" sz="2400" baseline="0" dirty="0">
                <a:solidFill>
                  <a:srgbClr val="000000"/>
                </a:solidFill>
                <a:latin typeface="Lato Regular"/>
                <a:cs typeface="Lato Regular"/>
              </a:rPr>
              <a:t> and have a curated discussion of them with the room.))</a:t>
            </a:r>
            <a:endParaRPr lang="en-US" sz="2400" dirty="0">
              <a:solidFill>
                <a:srgbClr val="000000"/>
              </a:solidFill>
              <a:latin typeface="Lato Regular"/>
              <a:cs typeface="Lato Regular"/>
            </a:endParaRPr>
          </a:p>
          <a:p>
            <a:pPr>
              <a:defRPr sz="1800">
                <a:solidFill>
                  <a:srgbClr val="000000"/>
                </a:solidFill>
                <a:effectLst/>
              </a:defRPr>
            </a:pPr>
            <a:endParaRPr lang="en-US" sz="2400" dirty="0">
              <a:solidFill>
                <a:srgbClr val="000000"/>
              </a:solidFill>
              <a:latin typeface="Lato Regular"/>
              <a:cs typeface="Lato Regular"/>
            </a:endParaRPr>
          </a:p>
          <a:p>
            <a:pPr marL="0" lvl="1" defTabSz="452217">
              <a:defRPr sz="1800">
                <a:solidFill>
                  <a:srgbClr val="000000"/>
                </a:solidFill>
                <a:effectLst/>
              </a:defRPr>
            </a:pPr>
            <a:r>
              <a:rPr lang="en-US" baseline="0" dirty="0">
                <a:latin typeface="Arial" panose="020B0604020202020204" pitchFamily="34" charset="0"/>
                <a:cs typeface="Arial" panose="020B0604020202020204" pitchFamily="34" charset="0"/>
              </a:rPr>
              <a:t>[estimated time: 5-15 minutes depending on number of shares]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66493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Formative Assessment process can be understood as involving four steps.</a:t>
            </a:r>
            <a:r>
              <a:rPr lang="en-US" baseline="0" dirty="0">
                <a:latin typeface="Arial" panose="020B0604020202020204" pitchFamily="34" charset="0"/>
                <a:cs typeface="Arial" panose="020B0604020202020204" pitchFamily="34" charset="0"/>
              </a:rPr>
              <a:t> ACESSE Resource A deeply describes this process with a worked example.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Today we are focused on designing a written cognitive assessment that </a:t>
            </a:r>
            <a:r>
              <a:rPr lang="en-US" baseline="0" dirty="0" err="1">
                <a:latin typeface="Arial" panose="020B0604020202020204" pitchFamily="34" charset="0"/>
                <a:cs typeface="Arial" panose="020B0604020202020204" pitchFamily="34" charset="0"/>
              </a:rPr>
              <a:t>elicts</a:t>
            </a:r>
            <a:r>
              <a:rPr lang="en-US" baseline="0" dirty="0">
                <a:latin typeface="Arial" panose="020B0604020202020204" pitchFamily="34" charset="0"/>
                <a:cs typeface="Arial" panose="020B0604020202020204" pitchFamily="34" charset="0"/>
              </a:rPr>
              <a:t> evidence of how students understand the learning goals associated with 3D performance expectations. We will have to also spend some time clarifying the intended learning goals that are the focus of the assessment task we will craft. </a:t>
            </a:r>
          </a:p>
          <a:p>
            <a:endParaRPr lang="en-US" baseline="0" dirty="0">
              <a:latin typeface="Arial" panose="020B0604020202020204" pitchFamily="34" charset="0"/>
              <a:cs typeface="Arial" panose="020B0604020202020204" pitchFamily="34" charset="0"/>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sz="1100" b="0" i="0" u="none" strike="noStrike" kern="1200" cap="none" baseline="0" dirty="0">
                <a:solidFill>
                  <a:schemeClr val="tx1"/>
                </a:solidFill>
                <a:latin typeface="Calibri"/>
                <a:ea typeface="Calibri"/>
                <a:cs typeface="Arial" panose="020B0604020202020204" pitchFamily="34" charset="0"/>
                <a:sym typeface="Calibri"/>
              </a:rPr>
              <a:t>Recall: With cognitive formative assessment, we are focused on surfacing the learning resources that students bring to an instructional moment. In ACESSE Resource E, we highlight how “facets of student understanding” can be identified—and used to guide instruction. We should not be looking for how students might be wrong (i.e., identifying misconceptions). We are trying to recognize the range of ideas students bring to sense-making so we can help them refine them. </a:t>
            </a:r>
            <a:endParaRPr lang="en-US" baseline="0" dirty="0">
              <a:latin typeface="Arial" panose="020B0604020202020204" pitchFamily="34" charset="0"/>
              <a:cs typeface="Arial" panose="020B0604020202020204" pitchFamily="34" charset="0"/>
            </a:endParaRP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From a cognitive formative assessment perspective, ACESSE Resource E focuses on the bottom of the clover leaf—how to interpret the range of student thinking and act on it in instruction. </a:t>
            </a:r>
          </a:p>
          <a:p>
            <a:r>
              <a:rPr lang="en-US" baseline="0" dirty="0">
                <a:latin typeface="Arial" panose="020B0604020202020204" pitchFamily="34" charset="0"/>
                <a:cs typeface="Arial" panose="020B0604020202020204" pitchFamily="34" charset="0"/>
              </a:rPr>
              <a:t>From a cultural formative assessment perspective, ACESSE Resource C shows how to focus instruction on the interests, knowledge, and identities of students and their communities. That half-day session goes through the full clover leaf process. This is a strategy for supporting culturally relevant and sustaining instruction. </a:t>
            </a:r>
          </a:p>
          <a:p>
            <a:endParaRPr lang="en-US" baseline="0"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[estimated time: 2 min]</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98102" y="8829967"/>
            <a:ext cx="2982119" cy="464820"/>
          </a:xfrm>
          <a:prstGeom prst="rect">
            <a:avLst/>
          </a:prstGeom>
        </p:spPr>
        <p:txBody>
          <a:bodyPr lIns="92438" tIns="46219" rIns="92438" bIns="46219"/>
          <a:lstStyle/>
          <a:p>
            <a:fld id="{2A58B672-0FBF-4D68-9AC7-D4457CCD00B9}"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19441850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1800">
                <a:solidFill>
                  <a:srgbClr val="000000"/>
                </a:solidFill>
                <a:effectLst/>
              </a:defRPr>
            </a:pPr>
            <a:r>
              <a:rPr lang="en-US" sz="1100" baseline="0" dirty="0">
                <a:latin typeface="Lato" panose="020F0502020204030203" pitchFamily="34" charset="0"/>
                <a:cs typeface="Arial" panose="020B0604020202020204" pitchFamily="34" charset="0"/>
              </a:rPr>
              <a:t>((READ SLIDE; Ask participants to write, state, or discuss some reflections on the core learning goals of the session.))</a:t>
            </a:r>
          </a:p>
          <a:p>
            <a:pPr>
              <a:defRPr sz="1800">
                <a:solidFill>
                  <a:srgbClr val="000000"/>
                </a:solidFill>
                <a:effectLst/>
              </a:defRPr>
            </a:pPr>
            <a:endParaRPr lang="en-US" sz="1100" baseline="0" dirty="0">
              <a:latin typeface="Lato" panose="020F0502020204030203"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sz="1800">
                <a:solidFill>
                  <a:srgbClr val="000000"/>
                </a:solidFill>
                <a:effectLst/>
              </a:defRPr>
            </a:pPr>
            <a:r>
              <a:rPr lang="en-US" sz="1100" baseline="0" dirty="0">
                <a:latin typeface="Lato" panose="020F0502020204030203" pitchFamily="34" charset="0"/>
                <a:cs typeface="Arial" panose="020B0604020202020204" pitchFamily="34" charset="0"/>
              </a:rPr>
              <a:t>[estimated time: 5-10 minutes]</a:t>
            </a:r>
            <a:endParaRPr lang="en-US" sz="1100" dirty="0">
              <a:latin typeface="Lato" panose="020F0502020204030203"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79958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6959"/>
            <a:r>
              <a:rPr lang="en-US" dirty="0">
                <a:solidFill>
                  <a:schemeClr val="tx1"/>
                </a:solidFill>
                <a:latin typeface="+mn-lt"/>
                <a:cs typeface="Arial" panose="020B0604020202020204" pitchFamily="34" charset="0"/>
              </a:rPr>
              <a:t>You</a:t>
            </a:r>
            <a:r>
              <a:rPr lang="en-US" baseline="0" dirty="0">
                <a:solidFill>
                  <a:schemeClr val="tx1"/>
                </a:solidFill>
                <a:latin typeface="+mn-lt"/>
                <a:cs typeface="Arial" panose="020B0604020202020204" pitchFamily="34" charset="0"/>
              </a:rPr>
              <a:t> will be able to find ACESSE resources and other tools on the STEM Teaching Tools site. You can easily download PDFs of dozens of tools to support implementation of the NRC Framework vision. </a:t>
            </a:r>
          </a:p>
          <a:p>
            <a:pPr defTabSz="456959"/>
            <a:endParaRPr lang="en-US" baseline="0" dirty="0">
              <a:solidFill>
                <a:schemeClr val="tx1"/>
              </a:solidFill>
              <a:latin typeface="+mn-lt"/>
              <a:cs typeface="Arial" panose="020B0604020202020204" pitchFamily="34" charset="0"/>
            </a:endParaRPr>
          </a:p>
          <a:p>
            <a:pPr defTabSz="456959">
              <a:defRPr/>
            </a:pPr>
            <a:r>
              <a:rPr lang="en-US" baseline="0" dirty="0">
                <a:latin typeface="Arial" panose="020B0604020202020204" pitchFamily="34" charset="0"/>
                <a:cs typeface="Arial" panose="020B0604020202020204" pitchFamily="34" charset="0"/>
              </a:rPr>
              <a:t>[estimated time: 30 sec]</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0570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8200" cy="34861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Formative Assessment process can be understood as involving four steps.</a:t>
            </a:r>
            <a:r>
              <a:rPr lang="en-US" baseline="0" dirty="0">
                <a:latin typeface="Arial" panose="020B0604020202020204" pitchFamily="34" charset="0"/>
                <a:cs typeface="Arial" panose="020B0604020202020204" pitchFamily="34" charset="0"/>
              </a:rPr>
              <a:t> ACESSE Resource A deeply describes this process with a worked example.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Today we are focused on designing a written cognitive assessment that </a:t>
            </a:r>
            <a:r>
              <a:rPr lang="en-US" baseline="0" dirty="0" err="1">
                <a:latin typeface="Arial" panose="020B0604020202020204" pitchFamily="34" charset="0"/>
                <a:cs typeface="Arial" panose="020B0604020202020204" pitchFamily="34" charset="0"/>
              </a:rPr>
              <a:t>elicts</a:t>
            </a:r>
            <a:r>
              <a:rPr lang="en-US" baseline="0" dirty="0">
                <a:latin typeface="Arial" panose="020B0604020202020204" pitchFamily="34" charset="0"/>
                <a:cs typeface="Arial" panose="020B0604020202020204" pitchFamily="34" charset="0"/>
              </a:rPr>
              <a:t> evidence of how students understand the learning goals associated with 3D performance expectations. We will have to also spend some time clarifying the intended learning goals that are the focus of the assessment task we will craft. </a:t>
            </a:r>
          </a:p>
          <a:p>
            <a:endParaRPr lang="en-US" baseline="0" dirty="0">
              <a:latin typeface="Arial" panose="020B0604020202020204" pitchFamily="34" charset="0"/>
              <a:cs typeface="Arial" panose="020B0604020202020204" pitchFamily="34" charset="0"/>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sz="1100" b="0" i="0" u="none" strike="noStrike" kern="1200" cap="none" baseline="0" dirty="0">
                <a:solidFill>
                  <a:schemeClr val="tx1"/>
                </a:solidFill>
                <a:latin typeface="Calibri"/>
                <a:ea typeface="Calibri"/>
                <a:cs typeface="Arial" panose="020B0604020202020204" pitchFamily="34" charset="0"/>
                <a:sym typeface="Calibri"/>
              </a:rPr>
              <a:t>Recall: With cognitive formative assessment, we are focused on surfacing the learning resources that students bring to an instructional moment. In ACESSE Resource E, we highlight how “facets of student understanding” can be identified—and used to guide instruction. We should not be looking for how students might be wrong (i.e., identifying misconceptions). We are trying to recognize the range of ideas students bring to sense-making so we can help them refine them. </a:t>
            </a:r>
            <a:endParaRPr lang="en-US" baseline="0" dirty="0">
              <a:latin typeface="Arial" panose="020B0604020202020204" pitchFamily="34" charset="0"/>
              <a:cs typeface="Arial" panose="020B0604020202020204" pitchFamily="34" charset="0"/>
            </a:endParaRP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From a cognitive formative assessment perspective, ACESSE Resource E focuses on the bottom of the clover leaf—how to interpret the range of student thinking and act on it in instruction. </a:t>
            </a:r>
          </a:p>
          <a:p>
            <a:r>
              <a:rPr lang="en-US" baseline="0" dirty="0">
                <a:latin typeface="Arial" panose="020B0604020202020204" pitchFamily="34" charset="0"/>
                <a:cs typeface="Arial" panose="020B0604020202020204" pitchFamily="34" charset="0"/>
              </a:rPr>
              <a:t>From a cultural formative assessment perspective, ACESSE Resource C shows how to focus instruction on the interests, knowledge, and identities of students and their communities. That half-day session goes through the full clover leaf process. This is a strategy for supporting culturally relevant and sustaining instruction. </a:t>
            </a:r>
          </a:p>
          <a:p>
            <a:endParaRPr lang="en-US" baseline="0"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[estimated time: 2 min]</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98102" y="8829967"/>
            <a:ext cx="2982119" cy="464820"/>
          </a:xfrm>
          <a:prstGeom prst="rect">
            <a:avLst/>
          </a:prstGeom>
        </p:spPr>
        <p:txBody>
          <a:bodyPr lIns="92438" tIns="46219" rIns="92438" bIns="46219"/>
          <a:lstStyle/>
          <a:p>
            <a:fld id="{2A58B672-0FBF-4D68-9AC7-D4457CCD00B9}"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8098129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You</a:t>
            </a:r>
            <a:r>
              <a:rPr lang="en-US" baseline="0" dirty="0">
                <a:latin typeface="Arial" panose="020B0604020202020204" pitchFamily="34" charset="0"/>
                <a:cs typeface="Arial" panose="020B0604020202020204" pitchFamily="34" charset="0"/>
              </a:rPr>
              <a:t> can learn about these tools on Twitter. </a:t>
            </a:r>
          </a:p>
          <a:p>
            <a:endParaRPr lang="en-US" baseline="0" dirty="0">
              <a:latin typeface="Arial" panose="020B0604020202020204" pitchFamily="34" charset="0"/>
              <a:cs typeface="Arial" panose="020B0604020202020204" pitchFamily="34" charset="0"/>
            </a:endParaRPr>
          </a:p>
          <a:p>
            <a:pPr defTabSz="452217">
              <a:defRPr/>
            </a:pPr>
            <a:r>
              <a:rPr lang="en-US" baseline="0" dirty="0">
                <a:latin typeface="Arial" panose="020B0604020202020204" pitchFamily="34" charset="0"/>
                <a:cs typeface="Arial" panose="020B0604020202020204" pitchFamily="34" charset="0"/>
              </a:rPr>
              <a:t>[estimated time: 30 sec]</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47844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Or</a:t>
            </a:r>
            <a:r>
              <a:rPr lang="en-US" baseline="0" dirty="0">
                <a:latin typeface="Arial" panose="020B0604020202020204" pitchFamily="34" charset="0"/>
                <a:cs typeface="Arial" panose="020B0604020202020204" pitchFamily="34" charset="0"/>
              </a:rPr>
              <a:t> sign up for a periodic email newsletter—at the bottom of the front page of the web site. </a:t>
            </a:r>
          </a:p>
          <a:p>
            <a:endParaRPr lang="en-US" baseline="0" dirty="0">
              <a:latin typeface="Arial" panose="020B0604020202020204" pitchFamily="34" charset="0"/>
              <a:cs typeface="Arial" panose="020B0604020202020204" pitchFamily="34" charset="0"/>
            </a:endParaRPr>
          </a:p>
          <a:p>
            <a:pPr defTabSz="452217">
              <a:defRPr/>
            </a:pPr>
            <a:r>
              <a:rPr lang="en-US" baseline="0" dirty="0">
                <a:latin typeface="Arial" panose="020B0604020202020204" pitchFamily="34" charset="0"/>
                <a:cs typeface="Arial" panose="020B0604020202020204" pitchFamily="34" charset="0"/>
              </a:rPr>
              <a:t>[estimated time: 30 sec]</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80862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Shape 6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i="0" u="none" strike="noStrike" cap="none" dirty="0">
                <a:solidFill>
                  <a:schemeClr val="dk1"/>
                </a:solidFill>
                <a:latin typeface="+mn-lt"/>
                <a:ea typeface="Arial"/>
                <a:cs typeface="Arial"/>
                <a:sym typeface="Arial"/>
              </a:rPr>
              <a:t>All of the STEM Teaching</a:t>
            </a:r>
            <a:r>
              <a:rPr lang="en-US" sz="1100" b="0" i="0" u="none" strike="noStrike" cap="none" baseline="0" dirty="0">
                <a:solidFill>
                  <a:schemeClr val="dk1"/>
                </a:solidFill>
                <a:latin typeface="+mn-lt"/>
                <a:ea typeface="Arial"/>
                <a:cs typeface="Arial"/>
                <a:sym typeface="Arial"/>
              </a:rPr>
              <a:t> Tools and </a:t>
            </a:r>
            <a:r>
              <a:rPr lang="en-US" sz="1100" b="0" i="0" u="none" strike="noStrike" cap="none" dirty="0">
                <a:solidFill>
                  <a:schemeClr val="dk1"/>
                </a:solidFill>
                <a:latin typeface="+mn-lt"/>
                <a:ea typeface="Arial"/>
                <a:cs typeface="Arial"/>
                <a:sym typeface="Arial"/>
              </a:rPr>
              <a:t>ACESSE resources</a:t>
            </a:r>
            <a:r>
              <a:rPr lang="en-US" sz="1100" b="0" i="0" u="none" strike="noStrike" cap="none" baseline="0" dirty="0">
                <a:solidFill>
                  <a:schemeClr val="dk1"/>
                </a:solidFill>
                <a:latin typeface="+mn-lt"/>
                <a:ea typeface="Arial"/>
                <a:cs typeface="Arial"/>
                <a:sym typeface="Arial"/>
              </a:rPr>
              <a:t> have been developed as Open Education Resources (OER). Please adapt them for your local uses.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i="0" u="none" strike="noStrike" cap="none" baseline="0" dirty="0">
              <a:solidFill>
                <a:schemeClr val="dk1"/>
              </a:solidFill>
              <a:latin typeface="+mn-lt"/>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i="0" u="none" strike="noStrike" cap="none" baseline="0" dirty="0">
                <a:solidFill>
                  <a:schemeClr val="dk1"/>
                </a:solidFill>
                <a:latin typeface="+mn-lt"/>
                <a:ea typeface="Arial"/>
                <a:cs typeface="Arial"/>
                <a:sym typeface="Arial"/>
              </a:rPr>
              <a:t>[30 seconds]</a:t>
            </a:r>
            <a:endParaRPr lang="en-US" sz="1100" b="0" i="0" u="none" strike="noStrike" cap="none" dirty="0">
              <a:solidFill>
                <a:schemeClr val="dk1"/>
              </a:solidFill>
              <a:latin typeface="+mn-lt"/>
              <a:ea typeface="Arial"/>
              <a:cs typeface="Arial"/>
              <a:sym typeface="Arial"/>
            </a:endParaRPr>
          </a:p>
          <a:p>
            <a:pPr lvl="0">
              <a:spcBef>
                <a:spcPts val="0"/>
              </a:spcBef>
              <a:buNone/>
            </a:pPr>
            <a:endParaRPr dirty="0">
              <a:latin typeface="Arial" panose="020B0604020202020204" pitchFamily="34" charset="0"/>
              <a:cs typeface="Arial" panose="020B0604020202020204" pitchFamily="34" charset="0"/>
            </a:endParaRPr>
          </a:p>
        </p:txBody>
      </p:sp>
      <p:sp>
        <p:nvSpPr>
          <p:cNvPr id="634" name="Shape 6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panose="020B0604020202020204" pitchFamily="34" charset="0"/>
                <a:cs typeface="Arial" panose="020B0604020202020204" pitchFamily="34" charset="0"/>
              </a:rPr>
              <a:t>((READ SLIDE and ask participants to complete the survey. Clarify that this is information for the ACESSE team to refine the activities—and not about you as the facilitator.))</a:t>
            </a:r>
          </a:p>
          <a:p>
            <a:endParaRPr lang="en-US" baseline="0" dirty="0">
              <a:latin typeface="Arial" panose="020B0604020202020204" pitchFamily="34" charset="0"/>
              <a:cs typeface="Arial" panose="020B0604020202020204" pitchFamily="34" charset="0"/>
            </a:endParaRPr>
          </a:p>
          <a:p>
            <a:pPr defTabSz="452217">
              <a:defRPr/>
            </a:pPr>
            <a:r>
              <a:rPr lang="en-US" baseline="0" dirty="0">
                <a:latin typeface="Arial" panose="020B0604020202020204" pitchFamily="34" charset="0"/>
                <a:cs typeface="Arial" panose="020B0604020202020204" pitchFamily="34" charset="0"/>
              </a:rPr>
              <a:t>[estimated time: 3-5 min]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7379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9" name="Shape 249"/>
          <p:cNvSpPr txBox="1">
            <a:spLocks noGrp="1"/>
          </p:cNvSpPr>
          <p:nvPr>
            <p:ph type="body" idx="1"/>
          </p:nvPr>
        </p:nvSpPr>
        <p:spPr>
          <a:xfrm>
            <a:off x="688182" y="4415790"/>
            <a:ext cx="5505450" cy="4183380"/>
          </a:xfrm>
          <a:prstGeom prst="rect">
            <a:avLst/>
          </a:prstGeom>
        </p:spPr>
        <p:txBody>
          <a:bodyPr lIns="92423" tIns="92423" rIns="92423" bIns="92423" anchor="t" anchorCtr="0">
            <a:noAutofit/>
          </a:bodyPr>
          <a:lstStyle/>
          <a:p>
            <a:r>
              <a:rPr lang="en-US" dirty="0">
                <a:latin typeface="Arial" panose="020B0604020202020204" pitchFamily="34" charset="0"/>
                <a:cs typeface="Arial" panose="020B0604020202020204" pitchFamily="34" charset="0"/>
              </a:rPr>
              <a:t>Here are some resources and contact information for the authors of this PD</a:t>
            </a:r>
            <a:r>
              <a:rPr lang="en-US" baseline="0" dirty="0">
                <a:latin typeface="Arial" panose="020B0604020202020204" pitchFamily="34" charset="0"/>
                <a:cs typeface="Arial" panose="020B0604020202020204" pitchFamily="34" charset="0"/>
              </a:rPr>
              <a:t> unit. They hope you have found it useful. They welcome any feedback or suggestions on how to improve it. </a:t>
            </a:r>
          </a:p>
          <a:p>
            <a:endParaRPr lang="en-US" baseline="0" dirty="0">
              <a:latin typeface="Arial" panose="020B0604020202020204" pitchFamily="34" charset="0"/>
              <a:cs typeface="Arial" panose="020B0604020202020204" pitchFamily="34" charset="0"/>
            </a:endParaRPr>
          </a:p>
          <a:p>
            <a:pPr defTabSz="452217">
              <a:defRPr/>
            </a:pPr>
            <a:r>
              <a:rPr lang="en-US" baseline="0" dirty="0">
                <a:latin typeface="Arial" panose="020B0604020202020204" pitchFamily="34" charset="0"/>
                <a:cs typeface="Arial" panose="020B0604020202020204" pitchFamily="34" charset="0"/>
              </a:rPr>
              <a:t>[estimated time: 30 sec]</a:t>
            </a:r>
          </a:p>
          <a:p>
            <a:pPr defTabSz="452217">
              <a:defRPr/>
            </a:pPr>
            <a:endParaRPr lang="en-US" baseline="0" dirty="0">
              <a:latin typeface="Arial" panose="020B0604020202020204" pitchFamily="34" charset="0"/>
              <a:cs typeface="Arial" panose="020B0604020202020204" pitchFamily="34" charset="0"/>
            </a:endParaRPr>
          </a:p>
          <a:p>
            <a:pPr defTabSz="452217">
              <a:defRPr/>
            </a:pPr>
            <a:r>
              <a:rPr lang="en-US" baseline="0" dirty="0">
                <a:latin typeface="Arial" panose="020B0604020202020204" pitchFamily="34" charset="0"/>
                <a:cs typeface="Arial" panose="020B0604020202020204" pitchFamily="34" charset="0"/>
              </a:rPr>
              <a:t>((This resource was refined through a 13-state collaboration to make the resource more broadly useful. If you choose to adapt these materials, please attribute the source and that it was work funded by the National Science Foundation (NSF).))</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panose="020B0604020202020204" pitchFamily="34" charset="0"/>
                <a:cs typeface="Arial" panose="020B0604020202020204" pitchFamily="34" charset="0"/>
              </a:rPr>
              <a:t>There are three goals for this session… ((READ SLIDE))</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One thing to note explicitly is that this session is not about a product so much as it is about capacity building around the process of creating a product (</a:t>
            </a:r>
            <a:r>
              <a:rPr lang="en-US" baseline="0" dirty="0" err="1">
                <a:latin typeface="Arial" panose="020B0604020202020204" pitchFamily="34" charset="0"/>
                <a:cs typeface="Arial" panose="020B0604020202020204" pitchFamily="34" charset="0"/>
              </a:rPr>
              <a:t>eg</a:t>
            </a:r>
            <a:r>
              <a:rPr lang="en-US" baseline="0" dirty="0">
                <a:latin typeface="Arial" panose="020B0604020202020204" pitchFamily="34" charset="0"/>
                <a:cs typeface="Arial" panose="020B0604020202020204" pitchFamily="34" charset="0"/>
              </a:rPr>
              <a:t>. 3d formative assessment). So encourage reflection and questioning throughout activity.</a:t>
            </a:r>
          </a:p>
          <a:p>
            <a:endParaRPr lang="en-US" baseline="0" dirty="0">
              <a:latin typeface="Arial" panose="020B0604020202020204" pitchFamily="34" charset="0"/>
              <a:cs typeface="Arial" panose="020B0604020202020204" pitchFamily="34" charset="0"/>
            </a:endParaRPr>
          </a:p>
          <a:p>
            <a:r>
              <a:rPr lang="en-US" sz="1100" kern="1200" dirty="0">
                <a:solidFill>
                  <a:schemeClr val="tx1"/>
                </a:solidFill>
                <a:effectLst/>
                <a:latin typeface="+mn-lt"/>
                <a:ea typeface="+mn-ea"/>
                <a:cs typeface="Arial" panose="020B0604020202020204" pitchFamily="34" charset="0"/>
              </a:rPr>
              <a:t>[estimated time: 1 minute]</a:t>
            </a:r>
            <a:endParaRPr lang="en-US" baseline="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1238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rtl="0">
              <a:spcBef>
                <a:spcPts val="0"/>
              </a:spcBef>
              <a:spcAft>
                <a:spcPts val="0"/>
              </a:spcAft>
              <a:buClr>
                <a:schemeClr val="dk1"/>
              </a:buClr>
              <a:buSzPct val="25000"/>
              <a:buFont typeface="Times"/>
              <a:buNone/>
            </a:pPr>
            <a:r>
              <a:rPr lang="en-US" sz="12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Times"/>
              </a:rPr>
              <a:t>Today’s session builds on ideas</a:t>
            </a:r>
            <a:r>
              <a:rPr lang="en-US" sz="12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Times"/>
              </a:rPr>
              <a:t>, tools, and strategies developed in previous professional learning sessions. </a:t>
            </a:r>
            <a:r>
              <a:rPr lang="en-US" sz="12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Times"/>
              </a:rPr>
              <a:t>The ACESSE project resources are available on the </a:t>
            </a:r>
            <a:r>
              <a:rPr lang="en-US" sz="1200" u="none" strike="noStrike" cap="none" dirty="0" err="1">
                <a:solidFill>
                  <a:schemeClr val="dk1"/>
                </a:solidFill>
                <a:latin typeface="Lato" panose="020F0502020204030203" pitchFamily="34" charset="0"/>
                <a:ea typeface="Lato" panose="020F0502020204030203" pitchFamily="34" charset="0"/>
                <a:cs typeface="Lato" panose="020F0502020204030203" pitchFamily="34" charset="0"/>
                <a:sym typeface="Times"/>
              </a:rPr>
              <a:t>STEMteachingtools.org</a:t>
            </a:r>
            <a:r>
              <a:rPr lang="en-US" sz="12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Times"/>
              </a:rPr>
              <a:t> site under the</a:t>
            </a:r>
            <a:r>
              <a:rPr lang="en-US" sz="12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Times"/>
              </a:rPr>
              <a:t> “</a:t>
            </a:r>
            <a:r>
              <a:rPr lang="en-US" sz="1200" u="none" strike="noStrike" cap="none" baseline="0" dirty="0" err="1">
                <a:solidFill>
                  <a:schemeClr val="dk1"/>
                </a:solidFill>
                <a:latin typeface="Lato" panose="020F0502020204030203" pitchFamily="34" charset="0"/>
                <a:ea typeface="Lato" panose="020F0502020204030203" pitchFamily="34" charset="0"/>
                <a:cs typeface="Lato" panose="020F0502020204030203" pitchFamily="34" charset="0"/>
                <a:sym typeface="Times"/>
              </a:rPr>
              <a:t>pd</a:t>
            </a:r>
            <a:r>
              <a:rPr lang="en-US" sz="12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Times"/>
              </a:rPr>
              <a:t> module” tab. The site includes a range of tools related to formative assessment, including these two. </a:t>
            </a:r>
          </a:p>
          <a:p>
            <a:pPr marL="0" marR="0" lvl="1" indent="0" algn="l" rtl="0">
              <a:spcBef>
                <a:spcPts val="360"/>
              </a:spcBef>
              <a:spcAft>
                <a:spcPts val="0"/>
              </a:spcAft>
              <a:buClr>
                <a:schemeClr val="dk1"/>
              </a:buClr>
              <a:buSzPct val="25000"/>
              <a:buFont typeface="Calibri"/>
              <a:buNone/>
            </a:pPr>
            <a:endParaRPr lang="en-US" sz="12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Times"/>
            </a:endParaRPr>
          </a:p>
          <a:p>
            <a:pPr marL="0" marR="0" lvl="1" indent="0" algn="l" rtl="0">
              <a:spcBef>
                <a:spcPts val="360"/>
              </a:spcBef>
              <a:spcAft>
                <a:spcPts val="0"/>
              </a:spcAft>
              <a:buClr>
                <a:schemeClr val="dk1"/>
              </a:buClr>
              <a:buSzPct val="25000"/>
              <a:buFont typeface="Calibri"/>
              <a:buNone/>
            </a:pPr>
            <a:r>
              <a:rPr lang="en-US" sz="1200" u="none" strike="noStrike" cap="none" dirty="0">
                <a:solidFill>
                  <a:schemeClr val="dk1"/>
                </a:solidFill>
                <a:latin typeface="Arial" panose="020B0604020202020204" pitchFamily="34" charset="0"/>
                <a:cs typeface="Arial" panose="020B0604020202020204" pitchFamily="34" charset="0"/>
                <a:sym typeface="Calibri"/>
              </a:rPr>
              <a:t>[estimated time: 1 minute]</a:t>
            </a:r>
          </a:p>
        </p:txBody>
      </p:sp>
    </p:spTree>
    <p:extLst>
      <p:ext uri="{BB962C8B-B14F-4D97-AF65-F5344CB8AC3E}">
        <p14:creationId xmlns:p14="http://schemas.microsoft.com/office/powerpoint/2010/main" val="731448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24372" eaLnBrk="0" fontAlgn="base" hangingPunct="0">
              <a:spcBef>
                <a:spcPct val="30000"/>
              </a:spcBef>
              <a:spcAft>
                <a:spcPct val="0"/>
              </a:spcAft>
              <a:defRPr/>
            </a:pPr>
            <a:r>
              <a:rPr lang="en-US" dirty="0">
                <a:latin typeface="+mn-lt"/>
                <a:cs typeface="Arial" panose="020B0604020202020204" pitchFamily="34" charset="0"/>
              </a:rPr>
              <a:t>Now let’s do some thinking about designing 3D cognitive formative assessments</a:t>
            </a:r>
            <a:r>
              <a:rPr lang="en-US" baseline="0" dirty="0">
                <a:latin typeface="+mn-lt"/>
                <a:cs typeface="Arial" panose="020B0604020202020204" pitchFamily="34" charset="0"/>
              </a:rPr>
              <a:t> for the classroom. </a:t>
            </a:r>
          </a:p>
          <a:p>
            <a:pPr marL="0" lvl="1" defTabSz="924372" eaLnBrk="0" fontAlgn="base" hangingPunct="0">
              <a:spcBef>
                <a:spcPct val="30000"/>
              </a:spcBef>
              <a:spcAft>
                <a:spcPct val="0"/>
              </a:spcAft>
              <a:defRPr/>
            </a:pPr>
            <a:endParaRPr lang="en-US" baseline="0" dirty="0">
              <a:latin typeface="+mn-lt"/>
              <a:cs typeface="Arial" panose="020B0604020202020204" pitchFamily="34" charset="0"/>
            </a:endParaRPr>
          </a:p>
          <a:p>
            <a:pPr marL="0" marR="0" lvl="1" indent="0" algn="l" defTabSz="924372" rtl="0" eaLnBrk="0" fontAlgn="base" latinLnBrk="0" hangingPunct="0">
              <a:lnSpc>
                <a:spcPct val="100000"/>
              </a:lnSpc>
              <a:spcBef>
                <a:spcPct val="30000"/>
              </a:spcBef>
              <a:spcAft>
                <a:spcPct val="0"/>
              </a:spcAft>
              <a:buClrTx/>
              <a:buSzTx/>
              <a:buFontTx/>
              <a:buNone/>
              <a:tabLst/>
              <a:defRPr/>
            </a:pPr>
            <a:r>
              <a:rPr lang="en-US" baseline="0" dirty="0">
                <a:latin typeface="+mn-lt"/>
                <a:cs typeface="Arial" panose="020B0604020202020204" pitchFamily="34" charset="0"/>
              </a:rPr>
              <a:t>[estimated time: 15 seconds]</a:t>
            </a:r>
            <a:endParaRPr lang="en-US" dirty="0">
              <a:latin typeface="+mn-lt"/>
              <a:cs typeface="Arial" panose="020B0604020202020204" pitchFamily="34" charset="0"/>
            </a:endParaRPr>
          </a:p>
        </p:txBody>
      </p:sp>
    </p:spTree>
    <p:extLst>
      <p:ext uri="{BB962C8B-B14F-4D97-AF65-F5344CB8AC3E}">
        <p14:creationId xmlns:p14="http://schemas.microsoft.com/office/powerpoint/2010/main" val="1625906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Section Header">
    <p:bg>
      <p:bgRef idx="1001">
        <a:schemeClr val="bg2"/>
      </p:bgRef>
    </p:bg>
    <p:spTree>
      <p:nvGrpSpPr>
        <p:cNvPr id="1" name="Shape 13"/>
        <p:cNvGrpSpPr/>
        <p:nvPr/>
      </p:nvGrpSpPr>
      <p:grpSpPr>
        <a:xfrm>
          <a:off x="0" y="0"/>
          <a:ext cx="0" cy="0"/>
          <a:chOff x="0" y="0"/>
          <a:chExt cx="0" cy="0"/>
        </a:xfrm>
      </p:grpSpPr>
      <p:sp>
        <p:nvSpPr>
          <p:cNvPr id="14" name="Google Shape;14;p6"/>
          <p:cNvSpPr/>
          <p:nvPr userDrawn="1"/>
        </p:nvSpPr>
        <p:spPr>
          <a:xfrm>
            <a:off x="0" y="0"/>
            <a:ext cx="9248588" cy="550544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dk2"/>
              </a:solidFill>
              <a:latin typeface="Arial" panose="020B0604020202020204" pitchFamily="34" charset="0"/>
              <a:ea typeface="Calibri"/>
              <a:cs typeface="Arial" panose="020B0604020202020204" pitchFamily="34" charset="0"/>
              <a:sym typeface="Calibri"/>
            </a:endParaRPr>
          </a:p>
        </p:txBody>
      </p:sp>
      <p:sp>
        <p:nvSpPr>
          <p:cNvPr id="15" name="Google Shape;15;p6"/>
          <p:cNvSpPr txBox="1">
            <a:spLocks noGrp="1"/>
          </p:cNvSpPr>
          <p:nvPr>
            <p:ph type="ctrTitle"/>
          </p:nvPr>
        </p:nvSpPr>
        <p:spPr>
          <a:xfrm>
            <a:off x="685800" y="243681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Lato"/>
              <a:buNone/>
              <a:defRPr sz="6000" b="0" i="0">
                <a:solidFill>
                  <a:schemeClr val="lt1"/>
                </a:solidFill>
                <a:latin typeface="Lato" panose="020F0502020204030203" pitchFamily="34" charset="0"/>
                <a:ea typeface="Lato" panose="020F0502020204030203" pitchFamily="34" charset="0"/>
                <a:cs typeface="Lato" panose="020F050202020403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Click to edit Master title style</a:t>
            </a:r>
            <a:endParaRPr dirty="0"/>
          </a:p>
        </p:txBody>
      </p:sp>
      <p:sp>
        <p:nvSpPr>
          <p:cNvPr id="13" name="Google Shape;39;p10">
            <a:extLst>
              <a:ext uri="{FF2B5EF4-FFF2-40B4-BE49-F238E27FC236}">
                <a16:creationId xmlns:a16="http://schemas.microsoft.com/office/drawing/2014/main" id="{A76A7905-C662-F14B-90DB-3BF829B2A3B7}"/>
              </a:ext>
            </a:extLst>
          </p:cNvPr>
          <p:cNvSpPr/>
          <p:nvPr userDrawn="1"/>
        </p:nvSpPr>
        <p:spPr>
          <a:xfrm>
            <a:off x="-57056" y="0"/>
            <a:ext cx="9248588" cy="551638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dirty="0">
              <a:solidFill>
                <a:schemeClr val="dk2"/>
              </a:solidFill>
              <a:latin typeface="Arial" panose="020B0604020202020204" pitchFamily="34" charset="0"/>
              <a:ea typeface="Calibri"/>
              <a:cs typeface="Arial" panose="020B0604020202020204" pitchFamily="34" charset="0"/>
              <a:sym typeface="Calibri"/>
            </a:endParaRPr>
          </a:p>
        </p:txBody>
      </p:sp>
      <p:sp>
        <p:nvSpPr>
          <p:cNvPr id="18" name="Google Shape;40;p10">
            <a:extLst>
              <a:ext uri="{FF2B5EF4-FFF2-40B4-BE49-F238E27FC236}">
                <a16:creationId xmlns:a16="http://schemas.microsoft.com/office/drawing/2014/main" id="{050B5FB3-7A4F-114F-BD4D-938E03FEC0B4}"/>
              </a:ext>
            </a:extLst>
          </p:cNvPr>
          <p:cNvSpPr txBox="1">
            <a:spLocks noGrp="1"/>
          </p:cNvSpPr>
          <p:nvPr>
            <p:ph type="body" idx="1"/>
          </p:nvPr>
        </p:nvSpPr>
        <p:spPr>
          <a:xfrm>
            <a:off x="628650" y="3086659"/>
            <a:ext cx="7886700" cy="198736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4400" b="0" i="0">
                <a:solidFill>
                  <a:schemeClr val="bg1"/>
                </a:solidFill>
                <a:latin typeface="Lato" panose="020F0502020204030203" pitchFamily="34" charset="0"/>
                <a:ea typeface="Lato" panose="020F0502020204030203" pitchFamily="34" charset="0"/>
                <a:cs typeface="Lato" panose="020F0502020204030203" pitchFamily="34" charset="0"/>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pPr lvl="0"/>
            <a:r>
              <a:rPr lang="en-US" dirty="0"/>
              <a:t>Click to edit Master text styles</a:t>
            </a:r>
          </a:p>
        </p:txBody>
      </p:sp>
    </p:spTree>
    <p:extLst>
      <p:ext uri="{BB962C8B-B14F-4D97-AF65-F5344CB8AC3E}">
        <p14:creationId xmlns:p14="http://schemas.microsoft.com/office/powerpoint/2010/main" val="4137253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Vuota">
    <p:bg>
      <p:bgRef idx="1001">
        <a:schemeClr val="bg2"/>
      </p:bgRef>
    </p:bg>
    <p:spTree>
      <p:nvGrpSpPr>
        <p:cNvPr id="1" name="Shape 90"/>
        <p:cNvGrpSpPr/>
        <p:nvPr/>
      </p:nvGrpSpPr>
      <p:grpSpPr>
        <a:xfrm>
          <a:off x="0" y="0"/>
          <a:ext cx="0" cy="0"/>
          <a:chOff x="0" y="0"/>
          <a:chExt cx="0" cy="0"/>
        </a:xfrm>
      </p:grpSpPr>
      <p:sp>
        <p:nvSpPr>
          <p:cNvPr id="91" name="Shape 91"/>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622200631"/>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_Title and body">
    <p:bg>
      <p:bgRef idx="1001">
        <a:schemeClr val="bg2"/>
      </p:bgRef>
    </p:bg>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5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US"/>
              <a:t>Click to edit Master title style</a:t>
            </a:r>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pPr lvl="0"/>
            <a:r>
              <a:rPr lang="en-US"/>
              <a:t>Click to edit Master text styles</a:t>
            </a:r>
          </a:p>
        </p:txBody>
      </p:sp>
      <p:sp>
        <p:nvSpPr>
          <p:cNvPr id="19" name="Shape 19"/>
          <p:cNvSpPr txBox="1">
            <a:spLocks noGrp="1"/>
          </p:cNvSpPr>
          <p:nvPr>
            <p:ph type="sldNum" idx="12"/>
          </p:nvPr>
        </p:nvSpPr>
        <p:spPr>
          <a:xfrm>
            <a:off x="8472457" y="6217623"/>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smtClean="0"/>
              <a:t>‹#›</a:t>
            </a:fld>
            <a:endParaRPr lang="en"/>
          </a:p>
        </p:txBody>
      </p:sp>
    </p:spTree>
    <p:extLst>
      <p:ext uri="{BB962C8B-B14F-4D97-AF65-F5344CB8AC3E}">
        <p14:creationId xmlns:p14="http://schemas.microsoft.com/office/powerpoint/2010/main" val="257691223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reserve="1">
  <p:cSld name="1_Title and Content">
    <p:bg>
      <p:bgRef idx="1001">
        <a:schemeClr val="bg2"/>
      </p:bgRef>
    </p:bg>
    <p:spTree>
      <p:nvGrpSpPr>
        <p:cNvPr id="1" name="Shape 23"/>
        <p:cNvGrpSpPr/>
        <p:nvPr/>
      </p:nvGrpSpPr>
      <p:grpSpPr>
        <a:xfrm>
          <a:off x="0" y="0"/>
          <a:ext cx="0" cy="0"/>
          <a:chOff x="0" y="0"/>
          <a:chExt cx="0" cy="0"/>
        </a:xfrm>
      </p:grpSpPr>
      <p:sp>
        <p:nvSpPr>
          <p:cNvPr id="24" name="Google Shape;24;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Lato"/>
              <a:buNone/>
              <a:defRPr b="0" i="0">
                <a:solidFill>
                  <a:schemeClr val="tx1"/>
                </a:solidFill>
                <a:latin typeface="Lato" panose="020F0502020204030203" pitchFamily="34" charset="0"/>
                <a:ea typeface="Lato" panose="020F0502020204030203" pitchFamily="34" charset="0"/>
                <a:cs typeface="Lato" panose="020F050202020403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Click to edit Master title style</a:t>
            </a:r>
            <a:endParaRPr dirty="0"/>
          </a:p>
        </p:txBody>
      </p:sp>
      <p:sp>
        <p:nvSpPr>
          <p:cNvPr id="25" name="Google Shape;25;p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solidFill>
                  <a:schemeClr val="tx1"/>
                </a:solidFill>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26" name="Google Shape;26;p7"/>
          <p:cNvSpPr txBox="1">
            <a:spLocks noGrp="1"/>
          </p:cNvSpPr>
          <p:nvPr>
            <p:ph type="sldNum" idx="12"/>
          </p:nvPr>
        </p:nvSpPr>
        <p:spPr>
          <a:xfrm>
            <a:off x="628650" y="6252460"/>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a:solidFill>
                  <a:schemeClr val="tx1"/>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585745275"/>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reserve="1">
  <p:cSld name="1_Title and Content">
    <p:bg>
      <p:bgRef idx="1001">
        <a:schemeClr val="bg2"/>
      </p:bgRef>
    </p:bg>
    <p:spTree>
      <p:nvGrpSpPr>
        <p:cNvPr id="1" name="Shape 23"/>
        <p:cNvGrpSpPr/>
        <p:nvPr/>
      </p:nvGrpSpPr>
      <p:grpSpPr>
        <a:xfrm>
          <a:off x="0" y="0"/>
          <a:ext cx="0" cy="0"/>
          <a:chOff x="0" y="0"/>
          <a:chExt cx="0" cy="0"/>
        </a:xfrm>
      </p:grpSpPr>
      <p:sp>
        <p:nvSpPr>
          <p:cNvPr id="24" name="Google Shape;24;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Lato"/>
              <a:buNone/>
              <a:defRPr b="0" i="0">
                <a:solidFill>
                  <a:schemeClr val="tx2"/>
                </a:solidFill>
                <a:latin typeface="Lato" panose="020F0502020204030203" pitchFamily="34" charset="0"/>
                <a:ea typeface="Lato" panose="020F0502020204030203" pitchFamily="34" charset="0"/>
                <a:cs typeface="Lato" panose="020F050202020403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Click to edit Master title style</a:t>
            </a:r>
            <a:endParaRPr dirty="0"/>
          </a:p>
        </p:txBody>
      </p:sp>
      <p:sp>
        <p:nvSpPr>
          <p:cNvPr id="25" name="Google Shape;25;p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solidFill>
                  <a:schemeClr val="tx1"/>
                </a:solidFill>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26" name="Google Shape;26;p7"/>
          <p:cNvSpPr txBox="1">
            <a:spLocks noGrp="1"/>
          </p:cNvSpPr>
          <p:nvPr>
            <p:ph type="sldNum" idx="12"/>
          </p:nvPr>
        </p:nvSpPr>
        <p:spPr>
          <a:xfrm>
            <a:off x="628650" y="6252460"/>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a:solidFill>
                  <a:schemeClr val="tx1"/>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31392923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A8A1D-3CDC-8241-9B27-FED111C6F9E4}"/>
              </a:ext>
            </a:extLst>
          </p:cNvPr>
          <p:cNvSpPr>
            <a:spLocks noGrp="1"/>
          </p:cNvSpPr>
          <p:nvPr>
            <p:ph type="title"/>
          </p:nvPr>
        </p:nvSpPr>
        <p:spPr/>
        <p:txBody>
          <a:bodyPr/>
          <a:lstStyle>
            <a:lvl1pPr>
              <a:defRPr b="0" i="0">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
        <p:nvSpPr>
          <p:cNvPr id="3" name="Google Shape;25;p7">
            <a:extLst>
              <a:ext uri="{FF2B5EF4-FFF2-40B4-BE49-F238E27FC236}">
                <a16:creationId xmlns:a16="http://schemas.microsoft.com/office/drawing/2014/main" id="{BA8A7633-7926-B247-9FCD-40D1117B2824}"/>
              </a:ext>
            </a:extLst>
          </p:cNvPr>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solidFill>
                  <a:schemeClr val="bg1"/>
                </a:solidFill>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Tree>
    <p:extLst>
      <p:ext uri="{BB962C8B-B14F-4D97-AF65-F5344CB8AC3E}">
        <p14:creationId xmlns:p14="http://schemas.microsoft.com/office/powerpoint/2010/main" val="293113175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Formative Assessment">
    <p:bg>
      <p:bgRef idx="1001">
        <a:schemeClr val="bg2"/>
      </p:bgRef>
    </p:bg>
    <p:spTree>
      <p:nvGrpSpPr>
        <p:cNvPr id="1" name="Shape 23"/>
        <p:cNvGrpSpPr/>
        <p:nvPr/>
      </p:nvGrpSpPr>
      <p:grpSpPr>
        <a:xfrm>
          <a:off x="0" y="0"/>
          <a:ext cx="0" cy="0"/>
          <a:chOff x="0" y="0"/>
          <a:chExt cx="0" cy="0"/>
        </a:xfrm>
      </p:grpSpPr>
      <p:sp>
        <p:nvSpPr>
          <p:cNvPr id="24" name="Google Shape;24;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Lato"/>
              <a:buNone/>
              <a:defRPr b="0" i="0">
                <a:latin typeface="Lato" panose="020F0502020204030203" pitchFamily="34" charset="0"/>
                <a:ea typeface="Lato" panose="020F0502020204030203" pitchFamily="34" charset="0"/>
                <a:cs typeface="Lato" panose="020F050202020403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Click to edit Master title style</a:t>
            </a:r>
            <a:endParaRPr dirty="0"/>
          </a:p>
        </p:txBody>
      </p:sp>
      <p:sp>
        <p:nvSpPr>
          <p:cNvPr id="25" name="Google Shape;25;p7"/>
          <p:cNvSpPr txBox="1">
            <a:spLocks noGrp="1"/>
          </p:cNvSpPr>
          <p:nvPr>
            <p:ph type="body" idx="1"/>
          </p:nvPr>
        </p:nvSpPr>
        <p:spPr>
          <a:xfrm>
            <a:off x="628651" y="1825625"/>
            <a:ext cx="3074658" cy="21547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26" name="Google Shape;26;p7"/>
          <p:cNvSpPr txBox="1">
            <a:spLocks noGrp="1"/>
          </p:cNvSpPr>
          <p:nvPr>
            <p:ph type="sldNum" idx="12"/>
          </p:nvPr>
        </p:nvSpPr>
        <p:spPr>
          <a:xfrm>
            <a:off x="628650" y="6252460"/>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5" name="Google Shape;25;p7">
            <a:extLst>
              <a:ext uri="{FF2B5EF4-FFF2-40B4-BE49-F238E27FC236}">
                <a16:creationId xmlns:a16="http://schemas.microsoft.com/office/drawing/2014/main" id="{937CBD80-2C65-394E-A684-D2601942FAE2}"/>
              </a:ext>
            </a:extLst>
          </p:cNvPr>
          <p:cNvSpPr txBox="1">
            <a:spLocks noGrp="1"/>
          </p:cNvSpPr>
          <p:nvPr>
            <p:ph type="body" idx="13"/>
          </p:nvPr>
        </p:nvSpPr>
        <p:spPr>
          <a:xfrm>
            <a:off x="3703309" y="4154137"/>
            <a:ext cx="2592730" cy="2154704"/>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800" b="0" i="0">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6" name="Google Shape;25;p7">
            <a:extLst>
              <a:ext uri="{FF2B5EF4-FFF2-40B4-BE49-F238E27FC236}">
                <a16:creationId xmlns:a16="http://schemas.microsoft.com/office/drawing/2014/main" id="{EB4C449B-F999-EF45-A818-44D2B3166E0F}"/>
              </a:ext>
            </a:extLst>
          </p:cNvPr>
          <p:cNvSpPr txBox="1">
            <a:spLocks noGrp="1"/>
          </p:cNvSpPr>
          <p:nvPr>
            <p:ph type="body" idx="14"/>
          </p:nvPr>
        </p:nvSpPr>
        <p:spPr>
          <a:xfrm>
            <a:off x="3703309" y="2228593"/>
            <a:ext cx="2410620" cy="1696384"/>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800" b="0" i="0">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7" name="Google Shape;25;p7">
            <a:extLst>
              <a:ext uri="{FF2B5EF4-FFF2-40B4-BE49-F238E27FC236}">
                <a16:creationId xmlns:a16="http://schemas.microsoft.com/office/drawing/2014/main" id="{6A508201-A66A-894F-BB74-75433533E75A}"/>
              </a:ext>
            </a:extLst>
          </p:cNvPr>
          <p:cNvSpPr txBox="1">
            <a:spLocks noGrp="1"/>
          </p:cNvSpPr>
          <p:nvPr>
            <p:ph type="body" idx="15"/>
          </p:nvPr>
        </p:nvSpPr>
        <p:spPr>
          <a:xfrm>
            <a:off x="6296039" y="2228593"/>
            <a:ext cx="2945416" cy="1625078"/>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800" b="0" i="0">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8" name="Google Shape;25;p7">
            <a:extLst>
              <a:ext uri="{FF2B5EF4-FFF2-40B4-BE49-F238E27FC236}">
                <a16:creationId xmlns:a16="http://schemas.microsoft.com/office/drawing/2014/main" id="{B29D70AB-74D5-A842-B55C-C0C682372CC6}"/>
              </a:ext>
            </a:extLst>
          </p:cNvPr>
          <p:cNvSpPr txBox="1">
            <a:spLocks noGrp="1"/>
          </p:cNvSpPr>
          <p:nvPr>
            <p:ph type="body" idx="16"/>
          </p:nvPr>
        </p:nvSpPr>
        <p:spPr>
          <a:xfrm>
            <a:off x="6478149" y="3806810"/>
            <a:ext cx="2119746" cy="1169530"/>
          </a:xfrm>
          <a:prstGeom prst="rect">
            <a:avLst/>
          </a:prstGeom>
          <a:noFill/>
          <a:ln>
            <a:noFill/>
          </a:ln>
        </p:spPr>
        <p:txBody>
          <a:bodyPr spcFirstLastPara="1" wrap="square" lIns="91425" tIns="45700" rIns="91425" bIns="45700" anchor="t" anchorCtr="0">
            <a:noAutofit/>
          </a:bodyPr>
          <a:lstStyle>
            <a:lvl1pPr marL="114300" lvl="0" indent="0" algn="l">
              <a:lnSpc>
                <a:spcPct val="90000"/>
              </a:lnSpc>
              <a:spcBef>
                <a:spcPts val="1000"/>
              </a:spcBef>
              <a:spcAft>
                <a:spcPts val="0"/>
              </a:spcAft>
              <a:buClr>
                <a:schemeClr val="dk1"/>
              </a:buClr>
              <a:buSzPts val="1800"/>
              <a:buNone/>
              <a:defRPr sz="1800" b="0" i="0">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9" name="Google Shape;25;p7">
            <a:extLst>
              <a:ext uri="{FF2B5EF4-FFF2-40B4-BE49-F238E27FC236}">
                <a16:creationId xmlns:a16="http://schemas.microsoft.com/office/drawing/2014/main" id="{E56010BA-2B0D-DC4D-B0BA-245613095396}"/>
              </a:ext>
            </a:extLst>
          </p:cNvPr>
          <p:cNvSpPr txBox="1">
            <a:spLocks noGrp="1"/>
          </p:cNvSpPr>
          <p:nvPr>
            <p:ph type="body" idx="17"/>
          </p:nvPr>
        </p:nvSpPr>
        <p:spPr>
          <a:xfrm>
            <a:off x="661618" y="6125801"/>
            <a:ext cx="6699302" cy="48350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10" name="Google Shape;25;p7">
            <a:extLst>
              <a:ext uri="{FF2B5EF4-FFF2-40B4-BE49-F238E27FC236}">
                <a16:creationId xmlns:a16="http://schemas.microsoft.com/office/drawing/2014/main" id="{B78B90C8-43AD-A140-A86E-C896DDBC8651}"/>
              </a:ext>
            </a:extLst>
          </p:cNvPr>
          <p:cNvSpPr txBox="1">
            <a:spLocks noGrp="1"/>
          </p:cNvSpPr>
          <p:nvPr>
            <p:ph type="body" idx="18"/>
          </p:nvPr>
        </p:nvSpPr>
        <p:spPr>
          <a:xfrm>
            <a:off x="6630549" y="3959210"/>
            <a:ext cx="2119746" cy="1169530"/>
          </a:xfrm>
          <a:prstGeom prst="rect">
            <a:avLst/>
          </a:prstGeom>
          <a:noFill/>
          <a:ln>
            <a:noFill/>
          </a:ln>
        </p:spPr>
        <p:txBody>
          <a:bodyPr spcFirstLastPara="1" wrap="square" lIns="91425" tIns="45700" rIns="91425" bIns="45700" anchor="t" anchorCtr="0">
            <a:noAutofit/>
          </a:bodyPr>
          <a:lstStyle>
            <a:lvl1pPr marL="114300" lvl="0" indent="0" algn="l">
              <a:lnSpc>
                <a:spcPct val="90000"/>
              </a:lnSpc>
              <a:spcBef>
                <a:spcPts val="1000"/>
              </a:spcBef>
              <a:spcAft>
                <a:spcPts val="0"/>
              </a:spcAft>
              <a:buClr>
                <a:schemeClr val="dk1"/>
              </a:buClr>
              <a:buSzPts val="1800"/>
              <a:buNone/>
              <a:defRPr sz="1800" b="0" i="0">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11" name="Google Shape;25;p7">
            <a:extLst>
              <a:ext uri="{FF2B5EF4-FFF2-40B4-BE49-F238E27FC236}">
                <a16:creationId xmlns:a16="http://schemas.microsoft.com/office/drawing/2014/main" id="{DE7E4891-7142-3949-99C1-9A8320D4E79B}"/>
              </a:ext>
            </a:extLst>
          </p:cNvPr>
          <p:cNvSpPr txBox="1">
            <a:spLocks noGrp="1"/>
          </p:cNvSpPr>
          <p:nvPr>
            <p:ph type="body" idx="19"/>
          </p:nvPr>
        </p:nvSpPr>
        <p:spPr>
          <a:xfrm>
            <a:off x="3888676" y="4703296"/>
            <a:ext cx="2592730" cy="2154704"/>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800" b="0" i="0">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Tree>
    <p:extLst>
      <p:ext uri="{BB962C8B-B14F-4D97-AF65-F5344CB8AC3E}">
        <p14:creationId xmlns:p14="http://schemas.microsoft.com/office/powerpoint/2010/main" val="154420768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bg>
      <p:bgRef idx="1001">
        <a:schemeClr val="bg2"/>
      </p:bgRef>
    </p:bg>
    <p:spTree>
      <p:nvGrpSpPr>
        <p:cNvPr id="1" name="Shape 23"/>
        <p:cNvGrpSpPr/>
        <p:nvPr/>
      </p:nvGrpSpPr>
      <p:grpSpPr>
        <a:xfrm>
          <a:off x="0" y="0"/>
          <a:ext cx="0" cy="0"/>
          <a:chOff x="0" y="0"/>
          <a:chExt cx="0" cy="0"/>
        </a:xfrm>
      </p:grpSpPr>
      <p:sp>
        <p:nvSpPr>
          <p:cNvPr id="25" name="Google Shape;25;p7"/>
          <p:cNvSpPr txBox="1">
            <a:spLocks noGrp="1"/>
          </p:cNvSpPr>
          <p:nvPr>
            <p:ph type="body" idx="1"/>
          </p:nvPr>
        </p:nvSpPr>
        <p:spPr>
          <a:xfrm>
            <a:off x="628651" y="1825625"/>
            <a:ext cx="3074658" cy="21547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26" name="Google Shape;26;p7"/>
          <p:cNvSpPr txBox="1">
            <a:spLocks noGrp="1"/>
          </p:cNvSpPr>
          <p:nvPr>
            <p:ph type="sldNum" idx="12"/>
          </p:nvPr>
        </p:nvSpPr>
        <p:spPr>
          <a:xfrm>
            <a:off x="628650" y="6252460"/>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5" name="Google Shape;25;p7">
            <a:extLst>
              <a:ext uri="{FF2B5EF4-FFF2-40B4-BE49-F238E27FC236}">
                <a16:creationId xmlns:a16="http://schemas.microsoft.com/office/drawing/2014/main" id="{937CBD80-2C65-394E-A684-D2601942FAE2}"/>
              </a:ext>
            </a:extLst>
          </p:cNvPr>
          <p:cNvSpPr txBox="1">
            <a:spLocks noGrp="1"/>
          </p:cNvSpPr>
          <p:nvPr>
            <p:ph type="body" idx="13"/>
          </p:nvPr>
        </p:nvSpPr>
        <p:spPr>
          <a:xfrm>
            <a:off x="3703309" y="4154137"/>
            <a:ext cx="2592730" cy="2154704"/>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800" b="0" i="0">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6" name="Google Shape;25;p7">
            <a:extLst>
              <a:ext uri="{FF2B5EF4-FFF2-40B4-BE49-F238E27FC236}">
                <a16:creationId xmlns:a16="http://schemas.microsoft.com/office/drawing/2014/main" id="{EB4C449B-F999-EF45-A818-44D2B3166E0F}"/>
              </a:ext>
            </a:extLst>
          </p:cNvPr>
          <p:cNvSpPr txBox="1">
            <a:spLocks noGrp="1"/>
          </p:cNvSpPr>
          <p:nvPr>
            <p:ph type="body" idx="14"/>
          </p:nvPr>
        </p:nvSpPr>
        <p:spPr>
          <a:xfrm>
            <a:off x="3703309" y="2228593"/>
            <a:ext cx="2410620" cy="1696384"/>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800" b="0" i="0">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7" name="Google Shape;25;p7">
            <a:extLst>
              <a:ext uri="{FF2B5EF4-FFF2-40B4-BE49-F238E27FC236}">
                <a16:creationId xmlns:a16="http://schemas.microsoft.com/office/drawing/2014/main" id="{6A508201-A66A-894F-BB74-75433533E75A}"/>
              </a:ext>
            </a:extLst>
          </p:cNvPr>
          <p:cNvSpPr txBox="1">
            <a:spLocks noGrp="1"/>
          </p:cNvSpPr>
          <p:nvPr>
            <p:ph type="body" idx="15"/>
          </p:nvPr>
        </p:nvSpPr>
        <p:spPr>
          <a:xfrm>
            <a:off x="6296039" y="2228593"/>
            <a:ext cx="2945416" cy="1625078"/>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800" b="0" i="0">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8" name="Google Shape;25;p7">
            <a:extLst>
              <a:ext uri="{FF2B5EF4-FFF2-40B4-BE49-F238E27FC236}">
                <a16:creationId xmlns:a16="http://schemas.microsoft.com/office/drawing/2014/main" id="{B29D70AB-74D5-A842-B55C-C0C682372CC6}"/>
              </a:ext>
            </a:extLst>
          </p:cNvPr>
          <p:cNvSpPr txBox="1">
            <a:spLocks noGrp="1"/>
          </p:cNvSpPr>
          <p:nvPr>
            <p:ph type="body" idx="16"/>
          </p:nvPr>
        </p:nvSpPr>
        <p:spPr>
          <a:xfrm>
            <a:off x="6472381" y="4154137"/>
            <a:ext cx="2119746" cy="1169530"/>
          </a:xfrm>
          <a:prstGeom prst="rect">
            <a:avLst/>
          </a:prstGeom>
          <a:noFill/>
          <a:ln>
            <a:noFill/>
          </a:ln>
        </p:spPr>
        <p:txBody>
          <a:bodyPr spcFirstLastPara="1" wrap="square" lIns="91425" tIns="45700" rIns="91425" bIns="45700" anchor="t" anchorCtr="0">
            <a:noAutofit/>
          </a:bodyPr>
          <a:lstStyle>
            <a:lvl1pPr marL="114300" lvl="0" indent="0" algn="l">
              <a:lnSpc>
                <a:spcPct val="90000"/>
              </a:lnSpc>
              <a:spcBef>
                <a:spcPts val="1000"/>
              </a:spcBef>
              <a:spcAft>
                <a:spcPts val="0"/>
              </a:spcAft>
              <a:buClr>
                <a:schemeClr val="dk1"/>
              </a:buClr>
              <a:buSzPts val="1800"/>
              <a:buNone/>
              <a:defRPr sz="1800" b="0" i="0">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9" name="Google Shape;25;p7">
            <a:extLst>
              <a:ext uri="{FF2B5EF4-FFF2-40B4-BE49-F238E27FC236}">
                <a16:creationId xmlns:a16="http://schemas.microsoft.com/office/drawing/2014/main" id="{7EE6B25E-82E3-5E43-8B74-39A950BB7A8B}"/>
              </a:ext>
            </a:extLst>
          </p:cNvPr>
          <p:cNvSpPr txBox="1">
            <a:spLocks noGrp="1"/>
          </p:cNvSpPr>
          <p:nvPr>
            <p:ph type="body" idx="17"/>
          </p:nvPr>
        </p:nvSpPr>
        <p:spPr>
          <a:xfrm>
            <a:off x="1345016" y="5953236"/>
            <a:ext cx="6187238" cy="1169530"/>
          </a:xfrm>
          <a:prstGeom prst="rect">
            <a:avLst/>
          </a:prstGeom>
          <a:noFill/>
          <a:ln>
            <a:noFill/>
          </a:ln>
        </p:spPr>
        <p:txBody>
          <a:bodyPr spcFirstLastPara="1" wrap="square" lIns="91425" tIns="45700" rIns="91425" bIns="45700" anchor="t" anchorCtr="0">
            <a:noAutofit/>
          </a:bodyPr>
          <a:lstStyle>
            <a:lvl1pPr marL="114300" lvl="0" indent="0" algn="l">
              <a:lnSpc>
                <a:spcPct val="90000"/>
              </a:lnSpc>
              <a:spcBef>
                <a:spcPts val="1000"/>
              </a:spcBef>
              <a:spcAft>
                <a:spcPts val="0"/>
              </a:spcAft>
              <a:buClr>
                <a:schemeClr val="dk1"/>
              </a:buClr>
              <a:buSzPts val="1800"/>
              <a:buNone/>
              <a:defRPr sz="1800" b="0" i="0">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22" name="Google Shape;26;p7">
            <a:extLst>
              <a:ext uri="{FF2B5EF4-FFF2-40B4-BE49-F238E27FC236}">
                <a16:creationId xmlns:a16="http://schemas.microsoft.com/office/drawing/2014/main" id="{5BF4D7BA-896B-E740-BD17-5902F545ABFE}"/>
              </a:ext>
            </a:extLst>
          </p:cNvPr>
          <p:cNvSpPr txBox="1">
            <a:spLocks/>
          </p:cNvSpPr>
          <p:nvPr userDrawn="1"/>
        </p:nvSpPr>
        <p:spPr>
          <a:xfrm>
            <a:off x="628650" y="6252460"/>
            <a:ext cx="20574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8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l" rtl="0">
              <a:lnSpc>
                <a:spcPct val="100000"/>
              </a:lnSpc>
              <a:spcBef>
                <a:spcPts val="0"/>
              </a:spcBef>
              <a:spcAft>
                <a:spcPts val="0"/>
              </a:spcAft>
              <a:buClr>
                <a:srgbClr val="000000"/>
              </a:buClr>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Font typeface="Arial"/>
              <a:buNone/>
              <a:defRPr sz="18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23" name="Google Shape;25;p7">
            <a:extLst>
              <a:ext uri="{FF2B5EF4-FFF2-40B4-BE49-F238E27FC236}">
                <a16:creationId xmlns:a16="http://schemas.microsoft.com/office/drawing/2014/main" id="{D9FADEFE-79C3-1D40-97DA-3E85B233EFD4}"/>
              </a:ext>
            </a:extLst>
          </p:cNvPr>
          <p:cNvSpPr txBox="1">
            <a:spLocks noGrp="1"/>
          </p:cNvSpPr>
          <p:nvPr>
            <p:ph type="body" idx="18"/>
          </p:nvPr>
        </p:nvSpPr>
        <p:spPr>
          <a:xfrm>
            <a:off x="628650" y="1898947"/>
            <a:ext cx="2410620" cy="1696384"/>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600" b="0" i="0">
                <a:solidFill>
                  <a:schemeClr val="tx1"/>
                </a:solidFill>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27" name="Google Shape;25;p7">
            <a:extLst>
              <a:ext uri="{FF2B5EF4-FFF2-40B4-BE49-F238E27FC236}">
                <a16:creationId xmlns:a16="http://schemas.microsoft.com/office/drawing/2014/main" id="{05BE1ADE-7EE6-F340-A362-A9F74F911912}"/>
              </a:ext>
            </a:extLst>
          </p:cNvPr>
          <p:cNvSpPr txBox="1">
            <a:spLocks noGrp="1"/>
          </p:cNvSpPr>
          <p:nvPr>
            <p:ph type="body" idx="19"/>
          </p:nvPr>
        </p:nvSpPr>
        <p:spPr>
          <a:xfrm>
            <a:off x="3233581" y="1801088"/>
            <a:ext cx="2945416" cy="1625078"/>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600" b="0" i="0">
                <a:solidFill>
                  <a:schemeClr val="tx1"/>
                </a:solidFill>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31" name="Google Shape;25;p7">
            <a:extLst>
              <a:ext uri="{FF2B5EF4-FFF2-40B4-BE49-F238E27FC236}">
                <a16:creationId xmlns:a16="http://schemas.microsoft.com/office/drawing/2014/main" id="{B4398AC5-C623-7F44-9CE7-9F224676A215}"/>
              </a:ext>
            </a:extLst>
          </p:cNvPr>
          <p:cNvSpPr txBox="1">
            <a:spLocks noGrp="1"/>
          </p:cNvSpPr>
          <p:nvPr>
            <p:ph type="body" idx="20"/>
          </p:nvPr>
        </p:nvSpPr>
        <p:spPr>
          <a:xfrm>
            <a:off x="7589240" y="2277418"/>
            <a:ext cx="1535173" cy="1823650"/>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800" b="0" i="0">
                <a:solidFill>
                  <a:schemeClr val="tx1"/>
                </a:solidFill>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32" name="Google Shape;25;p7">
            <a:extLst>
              <a:ext uri="{FF2B5EF4-FFF2-40B4-BE49-F238E27FC236}">
                <a16:creationId xmlns:a16="http://schemas.microsoft.com/office/drawing/2014/main" id="{CB6EC573-84CB-3D4F-A9DC-5AFA26CE8EAF}"/>
              </a:ext>
            </a:extLst>
          </p:cNvPr>
          <p:cNvSpPr txBox="1">
            <a:spLocks noGrp="1"/>
          </p:cNvSpPr>
          <p:nvPr>
            <p:ph type="body" idx="21"/>
          </p:nvPr>
        </p:nvSpPr>
        <p:spPr>
          <a:xfrm>
            <a:off x="1524130" y="6252460"/>
            <a:ext cx="3858716" cy="553621"/>
          </a:xfrm>
          <a:prstGeom prst="rect">
            <a:avLst/>
          </a:prstGeom>
          <a:noFill/>
          <a:ln>
            <a:noFill/>
          </a:ln>
        </p:spPr>
        <p:txBody>
          <a:bodyPr spcFirstLastPara="1" wrap="square" lIns="91425" tIns="45700" rIns="91425" bIns="45700" anchor="t" anchorCtr="0">
            <a:noAutofit/>
          </a:bodyPr>
          <a:lstStyle>
            <a:lvl1pPr marL="114300" lvl="0" indent="0" algn="l">
              <a:lnSpc>
                <a:spcPct val="90000"/>
              </a:lnSpc>
              <a:spcBef>
                <a:spcPts val="1000"/>
              </a:spcBef>
              <a:spcAft>
                <a:spcPts val="0"/>
              </a:spcAft>
              <a:buClr>
                <a:schemeClr val="dk1"/>
              </a:buClr>
              <a:buSzPts val="1800"/>
              <a:buNone/>
              <a:defRPr sz="1200" b="0" i="0">
                <a:solidFill>
                  <a:schemeClr val="bg1"/>
                </a:solidFill>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33" name="Google Shape;25;p7">
            <a:extLst>
              <a:ext uri="{FF2B5EF4-FFF2-40B4-BE49-F238E27FC236}">
                <a16:creationId xmlns:a16="http://schemas.microsoft.com/office/drawing/2014/main" id="{743B0F72-ADBB-864C-9528-1E354406924B}"/>
              </a:ext>
            </a:extLst>
          </p:cNvPr>
          <p:cNvSpPr txBox="1">
            <a:spLocks noGrp="1"/>
          </p:cNvSpPr>
          <p:nvPr>
            <p:ph type="body" idx="22"/>
          </p:nvPr>
        </p:nvSpPr>
        <p:spPr>
          <a:xfrm>
            <a:off x="4706289" y="2046413"/>
            <a:ext cx="2945416" cy="1625078"/>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600" b="0" i="0">
                <a:solidFill>
                  <a:schemeClr val="tx1"/>
                </a:solidFill>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34" name="Google Shape;25;p7">
            <a:extLst>
              <a:ext uri="{FF2B5EF4-FFF2-40B4-BE49-F238E27FC236}">
                <a16:creationId xmlns:a16="http://schemas.microsoft.com/office/drawing/2014/main" id="{BC2B9E60-99A7-644E-A000-44F0CD024A58}"/>
              </a:ext>
            </a:extLst>
          </p:cNvPr>
          <p:cNvSpPr txBox="1">
            <a:spLocks noGrp="1"/>
          </p:cNvSpPr>
          <p:nvPr>
            <p:ph type="body" idx="23"/>
          </p:nvPr>
        </p:nvSpPr>
        <p:spPr>
          <a:xfrm>
            <a:off x="209433" y="5113111"/>
            <a:ext cx="4784855" cy="1603375"/>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600" b="0" i="0">
                <a:solidFill>
                  <a:schemeClr val="bg2"/>
                </a:solidFill>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Tree>
    <p:extLst>
      <p:ext uri="{BB962C8B-B14F-4D97-AF65-F5344CB8AC3E}">
        <p14:creationId xmlns:p14="http://schemas.microsoft.com/office/powerpoint/2010/main" val="2547324944"/>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bg>
      <p:bgRef idx="1001">
        <a:schemeClr val="bg2"/>
      </p:bgRef>
    </p:bg>
    <p:spTree>
      <p:nvGrpSpPr>
        <p:cNvPr id="1" name="Shape 63"/>
        <p:cNvGrpSpPr/>
        <p:nvPr/>
      </p:nvGrpSpPr>
      <p:grpSpPr>
        <a:xfrm>
          <a:off x="0" y="0"/>
          <a:ext cx="0" cy="0"/>
          <a:chOff x="0" y="0"/>
          <a:chExt cx="0" cy="0"/>
        </a:xfrm>
      </p:grpSpPr>
      <p:sp>
        <p:nvSpPr>
          <p:cNvPr id="64" name="Google Shape;64;p1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1800"/>
              <a:buNone/>
              <a:defRPr b="0" i="0">
                <a:latin typeface="Lato" panose="020F0502020204030203" pitchFamily="34" charset="0"/>
                <a:ea typeface="Lato" panose="020F0502020204030203" pitchFamily="34" charset="0"/>
                <a:cs typeface="Lato" panose="020F050202020403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Click to edit Master title style</a:t>
            </a:r>
            <a:endParaRPr dirty="0"/>
          </a:p>
        </p:txBody>
      </p:sp>
      <p:sp>
        <p:nvSpPr>
          <p:cNvPr id="65" name="Google Shape;65;p16"/>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66" name="Google Shape;66;p16"/>
          <p:cNvSpPr txBox="1">
            <a:spLocks noGrp="1"/>
          </p:cNvSpPr>
          <p:nvPr>
            <p:ph type="sldNum" idx="12"/>
          </p:nvPr>
        </p:nvSpPr>
        <p:spPr>
          <a:xfrm>
            <a:off x="628650" y="6252460"/>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28806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bg>
      <p:bgRef idx="1001">
        <a:schemeClr val="bg2"/>
      </p:bgRef>
    </p:bg>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1800"/>
              <a:buNone/>
              <a:defRPr b="0" i="0">
                <a:latin typeface="Lato" panose="020F0502020204030203" pitchFamily="34" charset="0"/>
                <a:ea typeface="Lato" panose="020F0502020204030203" pitchFamily="34" charset="0"/>
                <a:cs typeface="Lato" panose="020F050202020403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Click to edit Master title style</a:t>
            </a:r>
            <a:endParaRPr dirty="0"/>
          </a:p>
        </p:txBody>
      </p:sp>
      <p:sp>
        <p:nvSpPr>
          <p:cNvPr id="69" name="Google Shape;69;p17"/>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70" name="Google Shape;70;p17"/>
          <p:cNvSpPr txBox="1">
            <a:spLocks noGrp="1"/>
          </p:cNvSpPr>
          <p:nvPr>
            <p:ph type="sldNum" idx="12"/>
          </p:nvPr>
        </p:nvSpPr>
        <p:spPr>
          <a:xfrm>
            <a:off x="628650" y="6252460"/>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76628145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31"/>
        <p:cNvGrpSpPr/>
        <p:nvPr/>
      </p:nvGrpSpPr>
      <p:grpSpPr>
        <a:xfrm>
          <a:off x="0" y="0"/>
          <a:ext cx="0" cy="0"/>
          <a:chOff x="0" y="0"/>
          <a:chExt cx="0" cy="0"/>
        </a:xfrm>
      </p:grpSpPr>
      <p:sp>
        <p:nvSpPr>
          <p:cNvPr id="32" name="Google Shape;32;p9"/>
          <p:cNvSpPr/>
          <p:nvPr userDrawn="1"/>
        </p:nvSpPr>
        <p:spPr>
          <a:xfrm>
            <a:off x="-57056" y="0"/>
            <a:ext cx="9201056" cy="697042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dirty="0">
              <a:solidFill>
                <a:schemeClr val="dk2"/>
              </a:solidFill>
              <a:latin typeface="Arial" panose="020B0604020202020204" pitchFamily="34" charset="0"/>
              <a:ea typeface="Calibri"/>
              <a:cs typeface="Arial" panose="020B0604020202020204" pitchFamily="34" charset="0"/>
              <a:sym typeface="Calibri"/>
            </a:endParaRPr>
          </a:p>
        </p:txBody>
      </p:sp>
      <p:sp>
        <p:nvSpPr>
          <p:cNvPr id="33" name="Google Shape;33;p9"/>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chemeClr val="lt1"/>
              </a:buClr>
              <a:buSzPts val="4400"/>
              <a:buFont typeface="Lato"/>
              <a:buNone/>
              <a:defRPr b="0" i="0">
                <a:solidFill>
                  <a:schemeClr val="lt1"/>
                </a:solidFill>
                <a:latin typeface="Lato" panose="020F0502020204030203" pitchFamily="34" charset="0"/>
                <a:ea typeface="Lato" panose="020F0502020204030203" pitchFamily="34" charset="0"/>
                <a:cs typeface="Lato" panose="020F050202020403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Click to edit Master title style</a:t>
            </a:r>
            <a:endParaRPr dirty="0"/>
          </a:p>
        </p:txBody>
      </p:sp>
      <p:sp>
        <p:nvSpPr>
          <p:cNvPr id="34" name="Google Shape;34;p9"/>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406400" algn="l">
              <a:lnSpc>
                <a:spcPct val="90000"/>
              </a:lnSpc>
              <a:spcBef>
                <a:spcPts val="0"/>
              </a:spcBef>
              <a:spcAft>
                <a:spcPts val="0"/>
              </a:spcAft>
              <a:buClr>
                <a:schemeClr val="lt1"/>
              </a:buClr>
              <a:buSzPts val="2800"/>
              <a:buChar char="•"/>
              <a:defRPr b="0" i="0">
                <a:solidFill>
                  <a:schemeClr val="lt1"/>
                </a:solidFill>
                <a:latin typeface="Lato" panose="020F0502020204030203" pitchFamily="34" charset="0"/>
                <a:ea typeface="Lato" panose="020F0502020204030203" pitchFamily="34" charset="0"/>
                <a:cs typeface="Lato" panose="020F0502020204030203" pitchFamily="34" charset="0"/>
              </a:defRPr>
            </a:lvl1pPr>
            <a:lvl2pPr marL="914400" lvl="1" indent="-381000" algn="l">
              <a:lnSpc>
                <a:spcPct val="90000"/>
              </a:lnSpc>
              <a:spcBef>
                <a:spcPts val="0"/>
              </a:spcBef>
              <a:spcAft>
                <a:spcPts val="0"/>
              </a:spcAft>
              <a:buClr>
                <a:schemeClr val="lt1"/>
              </a:buClr>
              <a:buSzPts val="2400"/>
              <a:buChar char="•"/>
              <a:defRPr>
                <a:solidFill>
                  <a:schemeClr val="lt1"/>
                </a:solidFill>
              </a:defRPr>
            </a:lvl2pPr>
            <a:lvl3pPr marL="1371600" lvl="2" indent="-355600" algn="l">
              <a:lnSpc>
                <a:spcPct val="90000"/>
              </a:lnSpc>
              <a:spcBef>
                <a:spcPts val="0"/>
              </a:spcBef>
              <a:spcAft>
                <a:spcPts val="0"/>
              </a:spcAft>
              <a:buClr>
                <a:schemeClr val="lt1"/>
              </a:buClr>
              <a:buSzPts val="2000"/>
              <a:buChar char="•"/>
              <a:defRPr>
                <a:solidFill>
                  <a:schemeClr val="lt1"/>
                </a:solidFill>
              </a:defRPr>
            </a:lvl3pPr>
            <a:lvl4pPr marL="1828800" lvl="3" indent="-342900" algn="l">
              <a:lnSpc>
                <a:spcPct val="90000"/>
              </a:lnSpc>
              <a:spcBef>
                <a:spcPts val="0"/>
              </a:spcBef>
              <a:spcAft>
                <a:spcPts val="0"/>
              </a:spcAft>
              <a:buClr>
                <a:schemeClr val="lt1"/>
              </a:buClr>
              <a:buSzPts val="1800"/>
              <a:buChar char="•"/>
              <a:defRPr>
                <a:solidFill>
                  <a:schemeClr val="lt1"/>
                </a:solidFill>
              </a:defRPr>
            </a:lvl4pPr>
            <a:lvl5pPr marL="2286000" lvl="4" indent="-342900" algn="l">
              <a:lnSpc>
                <a:spcPct val="90000"/>
              </a:lnSpc>
              <a:spcBef>
                <a:spcPts val="0"/>
              </a:spcBef>
              <a:spcAft>
                <a:spcPts val="0"/>
              </a:spcAft>
              <a:buClr>
                <a:schemeClr val="lt1"/>
              </a:buClr>
              <a:buSzPts val="1800"/>
              <a:buChar char="•"/>
              <a:defRPr>
                <a:solidFill>
                  <a:schemeClr val="lt1"/>
                </a:solidFill>
              </a:defRPr>
            </a:lvl5pPr>
            <a:lvl6pPr marL="2743200" lvl="5" indent="-342900" algn="l">
              <a:lnSpc>
                <a:spcPct val="90000"/>
              </a:lnSpc>
              <a:spcBef>
                <a:spcPts val="0"/>
              </a:spcBef>
              <a:spcAft>
                <a:spcPts val="0"/>
              </a:spcAft>
              <a:buClr>
                <a:schemeClr val="lt1"/>
              </a:buClr>
              <a:buSzPts val="1800"/>
              <a:buChar char="•"/>
              <a:defRPr>
                <a:solidFill>
                  <a:schemeClr val="lt1"/>
                </a:solidFill>
              </a:defRPr>
            </a:lvl6pPr>
            <a:lvl7pPr marL="3200400" lvl="6" indent="-342900" algn="l">
              <a:lnSpc>
                <a:spcPct val="90000"/>
              </a:lnSpc>
              <a:spcBef>
                <a:spcPts val="0"/>
              </a:spcBef>
              <a:spcAft>
                <a:spcPts val="0"/>
              </a:spcAft>
              <a:buClr>
                <a:schemeClr val="lt1"/>
              </a:buClr>
              <a:buSzPts val="1800"/>
              <a:buChar char="•"/>
              <a:defRPr>
                <a:solidFill>
                  <a:schemeClr val="lt1"/>
                </a:solidFill>
              </a:defRPr>
            </a:lvl7pPr>
            <a:lvl8pPr marL="3657600" lvl="7" indent="-342900" algn="l">
              <a:lnSpc>
                <a:spcPct val="90000"/>
              </a:lnSpc>
              <a:spcBef>
                <a:spcPts val="0"/>
              </a:spcBef>
              <a:spcAft>
                <a:spcPts val="0"/>
              </a:spcAft>
              <a:buClr>
                <a:schemeClr val="lt1"/>
              </a:buClr>
              <a:buSzPts val="1800"/>
              <a:buChar char="•"/>
              <a:defRPr>
                <a:solidFill>
                  <a:schemeClr val="lt1"/>
                </a:solidFill>
              </a:defRPr>
            </a:lvl8pPr>
            <a:lvl9pPr marL="4114800" lvl="8" indent="-342900" algn="l">
              <a:lnSpc>
                <a:spcPct val="90000"/>
              </a:lnSpc>
              <a:spcBef>
                <a:spcPts val="0"/>
              </a:spcBef>
              <a:spcAft>
                <a:spcPts val="0"/>
              </a:spcAft>
              <a:buClr>
                <a:schemeClr val="lt1"/>
              </a:buClr>
              <a:buSzPts val="1800"/>
              <a:buChar char="•"/>
              <a:defRPr>
                <a:solidFill>
                  <a:schemeClr val="lt1"/>
                </a:solidFill>
              </a:defRPr>
            </a:lvl9pPr>
          </a:lstStyle>
          <a:p>
            <a:pPr lvl="0"/>
            <a:r>
              <a:rPr lang="en-US" dirty="0"/>
              <a:t>Click to edit Master text styles</a:t>
            </a:r>
          </a:p>
        </p:txBody>
      </p:sp>
      <p:pic>
        <p:nvPicPr>
          <p:cNvPr id="35" name="Google Shape;35;p9"/>
          <p:cNvPicPr preferRelativeResize="0"/>
          <p:nvPr/>
        </p:nvPicPr>
        <p:blipFill rotWithShape="1">
          <a:blip r:embed="rId2">
            <a:alphaModFix/>
          </a:blip>
          <a:srcRect/>
          <a:stretch/>
        </p:blipFill>
        <p:spPr>
          <a:xfrm>
            <a:off x="5006897" y="5815528"/>
            <a:ext cx="3998720" cy="858318"/>
          </a:xfrm>
          <a:prstGeom prst="rect">
            <a:avLst/>
          </a:prstGeom>
          <a:noFill/>
          <a:ln>
            <a:noFill/>
          </a:ln>
        </p:spPr>
      </p:pic>
      <p:pic>
        <p:nvPicPr>
          <p:cNvPr id="36" name="Google Shape;36;p9" descr="National Science Foundation Logo"/>
          <p:cNvPicPr preferRelativeResize="0"/>
          <p:nvPr/>
        </p:nvPicPr>
        <p:blipFill rotWithShape="1">
          <a:blip r:embed="rId3">
            <a:alphaModFix/>
          </a:blip>
          <a:srcRect/>
          <a:stretch/>
        </p:blipFill>
        <p:spPr>
          <a:xfrm>
            <a:off x="62883" y="5778130"/>
            <a:ext cx="948266" cy="901700"/>
          </a:xfrm>
          <a:prstGeom prst="rect">
            <a:avLst/>
          </a:prstGeom>
          <a:noFill/>
          <a:ln>
            <a:noFill/>
          </a:ln>
        </p:spPr>
      </p:pic>
      <p:sp>
        <p:nvSpPr>
          <p:cNvPr id="12" name="Google Shape;34;p9">
            <a:extLst>
              <a:ext uri="{FF2B5EF4-FFF2-40B4-BE49-F238E27FC236}">
                <a16:creationId xmlns:a16="http://schemas.microsoft.com/office/drawing/2014/main" id="{44DD9E75-1759-5F4E-8B2E-4B8E076BC413}"/>
              </a:ext>
            </a:extLst>
          </p:cNvPr>
          <p:cNvSpPr txBox="1">
            <a:spLocks noGrp="1"/>
          </p:cNvSpPr>
          <p:nvPr>
            <p:ph type="body" idx="10"/>
          </p:nvPr>
        </p:nvSpPr>
        <p:spPr>
          <a:xfrm>
            <a:off x="429526" y="3043767"/>
            <a:ext cx="8520600" cy="4555200"/>
          </a:xfrm>
          <a:prstGeom prst="rect">
            <a:avLst/>
          </a:prstGeom>
          <a:noFill/>
          <a:ln>
            <a:noFill/>
          </a:ln>
        </p:spPr>
        <p:txBody>
          <a:bodyPr spcFirstLastPara="1" wrap="square" lIns="91425" tIns="91425" rIns="91425" bIns="91425" anchor="t" anchorCtr="0">
            <a:normAutofit/>
          </a:bodyPr>
          <a:lstStyle>
            <a:lvl1pPr marL="457200" lvl="0" indent="-406400" algn="l">
              <a:lnSpc>
                <a:spcPct val="90000"/>
              </a:lnSpc>
              <a:spcBef>
                <a:spcPts val="0"/>
              </a:spcBef>
              <a:spcAft>
                <a:spcPts val="0"/>
              </a:spcAft>
              <a:buClr>
                <a:schemeClr val="lt1"/>
              </a:buClr>
              <a:buSzPts val="2800"/>
              <a:buChar char="•"/>
              <a:defRPr b="0" i="0">
                <a:solidFill>
                  <a:schemeClr val="lt1"/>
                </a:solidFill>
                <a:latin typeface="Lato" panose="020F0502020204030203" pitchFamily="34" charset="0"/>
                <a:ea typeface="Lato" panose="020F0502020204030203" pitchFamily="34" charset="0"/>
                <a:cs typeface="Lato" panose="020F0502020204030203" pitchFamily="34" charset="0"/>
              </a:defRPr>
            </a:lvl1pPr>
            <a:lvl2pPr marL="914400" lvl="1" indent="-381000" algn="l">
              <a:lnSpc>
                <a:spcPct val="90000"/>
              </a:lnSpc>
              <a:spcBef>
                <a:spcPts val="0"/>
              </a:spcBef>
              <a:spcAft>
                <a:spcPts val="0"/>
              </a:spcAft>
              <a:buClr>
                <a:schemeClr val="lt1"/>
              </a:buClr>
              <a:buSzPts val="2400"/>
              <a:buChar char="•"/>
              <a:defRPr>
                <a:solidFill>
                  <a:schemeClr val="lt1"/>
                </a:solidFill>
              </a:defRPr>
            </a:lvl2pPr>
            <a:lvl3pPr marL="1371600" lvl="2" indent="-355600" algn="l">
              <a:lnSpc>
                <a:spcPct val="90000"/>
              </a:lnSpc>
              <a:spcBef>
                <a:spcPts val="0"/>
              </a:spcBef>
              <a:spcAft>
                <a:spcPts val="0"/>
              </a:spcAft>
              <a:buClr>
                <a:schemeClr val="lt1"/>
              </a:buClr>
              <a:buSzPts val="2000"/>
              <a:buChar char="•"/>
              <a:defRPr>
                <a:solidFill>
                  <a:schemeClr val="lt1"/>
                </a:solidFill>
              </a:defRPr>
            </a:lvl3pPr>
            <a:lvl4pPr marL="1828800" lvl="3" indent="-342900" algn="l">
              <a:lnSpc>
                <a:spcPct val="90000"/>
              </a:lnSpc>
              <a:spcBef>
                <a:spcPts val="0"/>
              </a:spcBef>
              <a:spcAft>
                <a:spcPts val="0"/>
              </a:spcAft>
              <a:buClr>
                <a:schemeClr val="lt1"/>
              </a:buClr>
              <a:buSzPts val="1800"/>
              <a:buChar char="•"/>
              <a:defRPr>
                <a:solidFill>
                  <a:schemeClr val="lt1"/>
                </a:solidFill>
              </a:defRPr>
            </a:lvl4pPr>
            <a:lvl5pPr marL="2286000" lvl="4" indent="-342900" algn="l">
              <a:lnSpc>
                <a:spcPct val="90000"/>
              </a:lnSpc>
              <a:spcBef>
                <a:spcPts val="0"/>
              </a:spcBef>
              <a:spcAft>
                <a:spcPts val="0"/>
              </a:spcAft>
              <a:buClr>
                <a:schemeClr val="lt1"/>
              </a:buClr>
              <a:buSzPts val="1800"/>
              <a:buChar char="•"/>
              <a:defRPr>
                <a:solidFill>
                  <a:schemeClr val="lt1"/>
                </a:solidFill>
              </a:defRPr>
            </a:lvl5pPr>
            <a:lvl6pPr marL="2743200" lvl="5" indent="-342900" algn="l">
              <a:lnSpc>
                <a:spcPct val="90000"/>
              </a:lnSpc>
              <a:spcBef>
                <a:spcPts val="0"/>
              </a:spcBef>
              <a:spcAft>
                <a:spcPts val="0"/>
              </a:spcAft>
              <a:buClr>
                <a:schemeClr val="lt1"/>
              </a:buClr>
              <a:buSzPts val="1800"/>
              <a:buChar char="•"/>
              <a:defRPr>
                <a:solidFill>
                  <a:schemeClr val="lt1"/>
                </a:solidFill>
              </a:defRPr>
            </a:lvl6pPr>
            <a:lvl7pPr marL="3200400" lvl="6" indent="-342900" algn="l">
              <a:lnSpc>
                <a:spcPct val="90000"/>
              </a:lnSpc>
              <a:spcBef>
                <a:spcPts val="0"/>
              </a:spcBef>
              <a:spcAft>
                <a:spcPts val="0"/>
              </a:spcAft>
              <a:buClr>
                <a:schemeClr val="lt1"/>
              </a:buClr>
              <a:buSzPts val="1800"/>
              <a:buChar char="•"/>
              <a:defRPr>
                <a:solidFill>
                  <a:schemeClr val="lt1"/>
                </a:solidFill>
              </a:defRPr>
            </a:lvl7pPr>
            <a:lvl8pPr marL="3657600" lvl="7" indent="-342900" algn="l">
              <a:lnSpc>
                <a:spcPct val="90000"/>
              </a:lnSpc>
              <a:spcBef>
                <a:spcPts val="0"/>
              </a:spcBef>
              <a:spcAft>
                <a:spcPts val="0"/>
              </a:spcAft>
              <a:buClr>
                <a:schemeClr val="lt1"/>
              </a:buClr>
              <a:buSzPts val="1800"/>
              <a:buChar char="•"/>
              <a:defRPr>
                <a:solidFill>
                  <a:schemeClr val="lt1"/>
                </a:solidFill>
              </a:defRPr>
            </a:lvl8pPr>
            <a:lvl9pPr marL="4114800" lvl="8" indent="-342900" algn="l">
              <a:lnSpc>
                <a:spcPct val="90000"/>
              </a:lnSpc>
              <a:spcBef>
                <a:spcPts val="0"/>
              </a:spcBef>
              <a:spcAft>
                <a:spcPts val="0"/>
              </a:spcAft>
              <a:buClr>
                <a:schemeClr val="lt1"/>
              </a:buClr>
              <a:buSzPts val="1800"/>
              <a:buChar char="•"/>
              <a:defRPr>
                <a:solidFill>
                  <a:schemeClr val="lt1"/>
                </a:solidFill>
              </a:defRPr>
            </a:lvl9pPr>
          </a:lstStyle>
          <a:p>
            <a:pPr lvl="0"/>
            <a:r>
              <a:rPr lang="en-US" dirty="0"/>
              <a:t>Click to edit Master text styles</a:t>
            </a:r>
          </a:p>
        </p:txBody>
      </p:sp>
    </p:spTree>
    <p:extLst>
      <p:ext uri="{BB962C8B-B14F-4D97-AF65-F5344CB8AC3E}">
        <p14:creationId xmlns:p14="http://schemas.microsoft.com/office/powerpoint/2010/main" val="297780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8000"/>
          </a:schemeClr>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2"/>
              </a:buClr>
              <a:buSzPts val="4400"/>
              <a:buFont typeface="Lato"/>
              <a:buNone/>
              <a:defRPr sz="4400" b="1" i="0" u="none" strike="noStrike" cap="none">
                <a:solidFill>
                  <a:schemeClr val="dk2"/>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a:ea typeface="Lato"/>
                <a:cs typeface="Lato"/>
                <a:sym typeface="La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pic>
        <p:nvPicPr>
          <p:cNvPr id="12" name="Google Shape;12;p5"/>
          <p:cNvPicPr preferRelativeResize="0"/>
          <p:nvPr/>
        </p:nvPicPr>
        <p:blipFill rotWithShape="1">
          <a:blip r:embed="rId13">
            <a:alphaModFix/>
          </a:blip>
          <a:srcRect/>
          <a:stretch/>
        </p:blipFill>
        <p:spPr>
          <a:xfrm>
            <a:off x="7978622" y="5690552"/>
            <a:ext cx="1010190" cy="1030923"/>
          </a:xfrm>
          <a:prstGeom prst="rect">
            <a:avLst/>
          </a:prstGeom>
          <a:noFill/>
          <a:ln>
            <a:noFill/>
          </a:ln>
        </p:spPr>
      </p:pic>
    </p:spTree>
    <p:extLst>
      <p:ext uri="{BB962C8B-B14F-4D97-AF65-F5344CB8AC3E}">
        <p14:creationId xmlns:p14="http://schemas.microsoft.com/office/powerpoint/2010/main" val="3599479763"/>
      </p:ext>
    </p:extLst>
  </p:cSld>
  <p:clrMap bg1="dk1" tx1="lt1" bg2="dk2" tx2="lt2" accent1="accent1" accent2="accent2" accent3="accent3" accent4="accent4" accent5="accent5" accent6="accent6" hlink="hlink" folHlink="folHlink"/>
  <p:sldLayoutIdLst>
    <p:sldLayoutId id="2147483680" r:id="rId1"/>
    <p:sldLayoutId id="2147483675" r:id="rId2"/>
    <p:sldLayoutId id="2147483681" r:id="rId3"/>
    <p:sldLayoutId id="2147483683" r:id="rId4"/>
    <p:sldLayoutId id="2147483676" r:id="rId5"/>
    <p:sldLayoutId id="2147483684" r:id="rId6"/>
    <p:sldLayoutId id="2147483672" r:id="rId7"/>
    <p:sldLayoutId id="2147483673" r:id="rId8"/>
    <p:sldLayoutId id="2147483685" r:id="rId9"/>
    <p:sldLayoutId id="2147483687" r:id="rId10"/>
    <p:sldLayoutId id="2147483688"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www.nap.edu/catalog/23548/seeing-students-learn-science-integrating-assessment-and-instruction-in-the"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hyperlink" Target="http://www.nap.edu/read/18409/chapter/1" TargetMode="Externa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nextgenscienceassessment.org/design-process/" TargetMode="External"/><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achieve.org/evolution-swallows"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8.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www.stemteachingtools.org/brief/30"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hyperlink" Target="http://www.stemteachingtools.org/brief/4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hyperlink" Target="http://www.stemteachingtools.org/brief/41"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nextgenscienceassessment.org/design-process/"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nextgenscienceassessment.org/design-process/"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temteachingtools.org/brief/30" TargetMode="External"/><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hyperlink" Target="http://www.STEMteachingtools.org/brief/30"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mailto:pbell@uw.edu" TargetMode="External"/><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temteachingtools.org/pd/sessiona"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0.jp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9;p6" descr="National Science Foudnation Logo">
            <a:extLst>
              <a:ext uri="{FF2B5EF4-FFF2-40B4-BE49-F238E27FC236}">
                <a16:creationId xmlns:a16="http://schemas.microsoft.com/office/drawing/2014/main" id="{920590CD-17A4-734E-AA33-68BB55CCCDD6}"/>
              </a:ext>
            </a:extLst>
          </p:cNvPr>
          <p:cNvPicPr preferRelativeResize="0"/>
          <p:nvPr/>
        </p:nvPicPr>
        <p:blipFill rotWithShape="1">
          <a:blip r:embed="rId3">
            <a:alphaModFix/>
          </a:blip>
          <a:srcRect/>
          <a:stretch/>
        </p:blipFill>
        <p:spPr>
          <a:xfrm>
            <a:off x="7957804" y="3814491"/>
            <a:ext cx="948266" cy="901700"/>
          </a:xfrm>
          <a:prstGeom prst="rect">
            <a:avLst/>
          </a:prstGeom>
          <a:noFill/>
          <a:ln>
            <a:noFill/>
          </a:ln>
        </p:spPr>
      </p:pic>
      <p:pic>
        <p:nvPicPr>
          <p:cNvPr id="10" name="Picture 9" descr="Logo for ACESSE, Advancing Coherent and Equitable Systems of Science Education">
            <a:extLst>
              <a:ext uri="{FF2B5EF4-FFF2-40B4-BE49-F238E27FC236}">
                <a16:creationId xmlns:a16="http://schemas.microsoft.com/office/drawing/2014/main" id="{B69083CB-72AA-0745-A4B4-C48A4E43C4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4921987"/>
            <a:ext cx="9144000" cy="1962742"/>
          </a:xfrm>
          <a:prstGeom prst="rect">
            <a:avLst/>
          </a:prstGeom>
        </p:spPr>
      </p:pic>
      <p:pic>
        <p:nvPicPr>
          <p:cNvPr id="12" name="Google Shape;17;p6" descr="Creative Commons Attribution-ShareAlike 4.0 International Logo">
            <a:extLst>
              <a:ext uri="{FF2B5EF4-FFF2-40B4-BE49-F238E27FC236}">
                <a16:creationId xmlns:a16="http://schemas.microsoft.com/office/drawing/2014/main" id="{6A511D0D-67B1-364C-9146-87BDC1290248}"/>
              </a:ext>
            </a:extLst>
          </p:cNvPr>
          <p:cNvPicPr preferRelativeResize="0"/>
          <p:nvPr/>
        </p:nvPicPr>
        <p:blipFill rotWithShape="1">
          <a:blip r:embed="rId5">
            <a:alphaModFix/>
          </a:blip>
          <a:srcRect/>
          <a:stretch/>
        </p:blipFill>
        <p:spPr>
          <a:xfrm>
            <a:off x="358721" y="6345656"/>
            <a:ext cx="901292" cy="317500"/>
          </a:xfrm>
          <a:prstGeom prst="rect">
            <a:avLst/>
          </a:prstGeom>
          <a:noFill/>
          <a:ln>
            <a:noFill/>
          </a:ln>
        </p:spPr>
      </p:pic>
      <p:sp>
        <p:nvSpPr>
          <p:cNvPr id="8" name="Title 7">
            <a:extLst>
              <a:ext uri="{FF2B5EF4-FFF2-40B4-BE49-F238E27FC236}">
                <a16:creationId xmlns:a16="http://schemas.microsoft.com/office/drawing/2014/main" id="{E0ACD630-CDF8-9C4E-9D36-A1868F3067B4}"/>
              </a:ext>
            </a:extLst>
          </p:cNvPr>
          <p:cNvSpPr>
            <a:spLocks noGrp="1"/>
          </p:cNvSpPr>
          <p:nvPr>
            <p:ph type="title" idx="4294967295"/>
          </p:nvPr>
        </p:nvSpPr>
        <p:spPr>
          <a:xfrm>
            <a:off x="628650" y="612027"/>
            <a:ext cx="7886700" cy="1325563"/>
          </a:xfrm>
        </p:spPr>
        <p:txBody>
          <a:bodyPr>
            <a:normAutofit/>
          </a:bodyPr>
          <a:lstStyle/>
          <a:p>
            <a:r>
              <a:rPr lang="en-US" dirty="0">
                <a:solidFill>
                  <a:schemeClr val="tx1"/>
                </a:solidFill>
              </a:rPr>
              <a:t>How to Craft 3D Classroom </a:t>
            </a:r>
            <a:br>
              <a:rPr lang="en-US" dirty="0">
                <a:solidFill>
                  <a:schemeClr val="tx1"/>
                </a:solidFill>
              </a:rPr>
            </a:br>
            <a:r>
              <a:rPr lang="en-US" dirty="0">
                <a:solidFill>
                  <a:schemeClr val="tx1"/>
                </a:solidFill>
              </a:rPr>
              <a:t>Science Assessments</a:t>
            </a:r>
          </a:p>
        </p:txBody>
      </p:sp>
      <p:sp>
        <p:nvSpPr>
          <p:cNvPr id="11" name="Text Placeholder 10">
            <a:extLst>
              <a:ext uri="{FF2B5EF4-FFF2-40B4-BE49-F238E27FC236}">
                <a16:creationId xmlns:a16="http://schemas.microsoft.com/office/drawing/2014/main" id="{AA6EFC8D-9C37-4644-AA0A-9340964C4AB6}"/>
              </a:ext>
            </a:extLst>
          </p:cNvPr>
          <p:cNvSpPr>
            <a:spLocks noGrp="1"/>
          </p:cNvSpPr>
          <p:nvPr>
            <p:ph type="body" idx="14"/>
          </p:nvPr>
        </p:nvSpPr>
        <p:spPr>
          <a:xfrm>
            <a:off x="1340469" y="3743457"/>
            <a:ext cx="6638946" cy="1105920"/>
          </a:xfrm>
        </p:spPr>
        <p:txBody>
          <a:bodyPr>
            <a:normAutofit/>
          </a:bodyPr>
          <a:lstStyle/>
          <a:p>
            <a:pPr algn="ctr">
              <a:tabLst>
                <a:tab pos="2286000" algn="ctr"/>
                <a:tab pos="6630988" algn="ctr"/>
              </a:tabLst>
            </a:pPr>
            <a:r>
              <a:rPr lang="en-US" sz="1600" i="1" dirty="0">
                <a:solidFill>
                  <a:schemeClr val="tx1"/>
                </a:solidFill>
              </a:rPr>
              <a:t>With contributions from Lizette Burks, Ellen Ebert, Michael Heinz, Kris </a:t>
            </a:r>
            <a:r>
              <a:rPr lang="en-US" sz="1600" i="1" dirty="0" err="1">
                <a:solidFill>
                  <a:schemeClr val="tx1"/>
                </a:solidFill>
              </a:rPr>
              <a:t>Kilibarda</a:t>
            </a:r>
            <a:r>
              <a:rPr lang="en-US" sz="1600" i="1" dirty="0">
                <a:solidFill>
                  <a:schemeClr val="tx1"/>
                </a:solidFill>
              </a:rPr>
              <a:t>, Cathy Mackey, Tiffany Neill, Bill Penuel, Robbin </a:t>
            </a:r>
            <a:r>
              <a:rPr lang="en-US" sz="1600" i="1" dirty="0" err="1">
                <a:solidFill>
                  <a:schemeClr val="tx1"/>
                </a:solidFill>
              </a:rPr>
              <a:t>Riedy</a:t>
            </a:r>
            <a:r>
              <a:rPr lang="en-US" sz="1600" i="1" dirty="0">
                <a:solidFill>
                  <a:schemeClr val="tx1"/>
                </a:solidFill>
              </a:rPr>
              <a:t>, Jamie </a:t>
            </a:r>
            <a:r>
              <a:rPr lang="en-US" sz="1600" i="1" dirty="0" err="1">
                <a:solidFill>
                  <a:schemeClr val="tx1"/>
                </a:solidFill>
              </a:rPr>
              <a:t>Rumage</a:t>
            </a:r>
            <a:r>
              <a:rPr lang="en-US" sz="1600" i="1" dirty="0">
                <a:solidFill>
                  <a:schemeClr val="tx1"/>
                </a:solidFill>
              </a:rPr>
              <a:t>, Megan </a:t>
            </a:r>
            <a:r>
              <a:rPr lang="en-US" sz="1600" i="1" dirty="0" err="1">
                <a:solidFill>
                  <a:schemeClr val="tx1"/>
                </a:solidFill>
              </a:rPr>
              <a:t>Schrauben</a:t>
            </a:r>
            <a:r>
              <a:rPr lang="en-US" sz="1600" i="1" dirty="0">
                <a:solidFill>
                  <a:schemeClr val="tx1"/>
                </a:solidFill>
              </a:rPr>
              <a:t>, Sam Shaw, and Katie Van Horne</a:t>
            </a:r>
          </a:p>
          <a:p>
            <a:pPr algn="ctr"/>
            <a:endParaRPr lang="en-US" i="1" dirty="0">
              <a:solidFill>
                <a:schemeClr val="tx1"/>
              </a:solidFill>
            </a:endParaRPr>
          </a:p>
        </p:txBody>
      </p:sp>
      <p:sp>
        <p:nvSpPr>
          <p:cNvPr id="15" name="Text Placeholder 14">
            <a:extLst>
              <a:ext uri="{FF2B5EF4-FFF2-40B4-BE49-F238E27FC236}">
                <a16:creationId xmlns:a16="http://schemas.microsoft.com/office/drawing/2014/main" id="{5F2A308F-5EA1-1B49-BD19-6695F9C30236}"/>
              </a:ext>
            </a:extLst>
          </p:cNvPr>
          <p:cNvSpPr>
            <a:spLocks noGrp="1"/>
          </p:cNvSpPr>
          <p:nvPr>
            <p:ph type="body" idx="13"/>
          </p:nvPr>
        </p:nvSpPr>
        <p:spPr>
          <a:xfrm>
            <a:off x="2038911" y="2128704"/>
            <a:ext cx="5242063" cy="1823650"/>
          </a:xfrm>
        </p:spPr>
        <p:txBody>
          <a:bodyPr>
            <a:normAutofit/>
          </a:bodyPr>
          <a:lstStyle/>
          <a:p>
            <a:pPr algn="ctr"/>
            <a:r>
              <a:rPr lang="en-US" sz="2400" kern="1200" dirty="0">
                <a:solidFill>
                  <a:srgbClr val="FFFFFF"/>
                </a:solidFill>
                <a:latin typeface="Lato Regular"/>
                <a:cs typeface="Lato Regular"/>
              </a:rPr>
              <a:t>Philip Bell</a:t>
            </a:r>
          </a:p>
          <a:p>
            <a:pPr algn="ctr"/>
            <a:r>
              <a:rPr lang="en-US" sz="2400" dirty="0">
                <a:solidFill>
                  <a:srgbClr val="FFFFFF"/>
                </a:solidFill>
                <a:latin typeface="Lato Regular"/>
                <a:cs typeface="Lato Regular"/>
              </a:rPr>
              <a:t>Deb Morrison </a:t>
            </a:r>
          </a:p>
          <a:p>
            <a:pPr algn="ctr"/>
            <a:r>
              <a:rPr lang="en-US" kern="1200" dirty="0">
                <a:solidFill>
                  <a:srgbClr val="FFFFFF"/>
                </a:solidFill>
                <a:latin typeface="Lato Regular"/>
                <a:cs typeface="Lato Regular"/>
              </a:rPr>
              <a:t>University of Washington</a:t>
            </a:r>
            <a:endParaRPr lang="en-US" dirty="0"/>
          </a:p>
        </p:txBody>
      </p:sp>
      <p:sp>
        <p:nvSpPr>
          <p:cNvPr id="17" name="Text Placeholder 16">
            <a:extLst>
              <a:ext uri="{FF2B5EF4-FFF2-40B4-BE49-F238E27FC236}">
                <a16:creationId xmlns:a16="http://schemas.microsoft.com/office/drawing/2014/main" id="{8CF1102F-2884-874C-8116-2B9599BAD243}"/>
              </a:ext>
            </a:extLst>
          </p:cNvPr>
          <p:cNvSpPr>
            <a:spLocks noGrp="1"/>
          </p:cNvSpPr>
          <p:nvPr>
            <p:ph type="body" idx="16"/>
          </p:nvPr>
        </p:nvSpPr>
        <p:spPr>
          <a:xfrm>
            <a:off x="1318859" y="6159155"/>
            <a:ext cx="5604458" cy="553621"/>
          </a:xfrm>
        </p:spPr>
        <p:txBody>
          <a:bodyPr/>
          <a:lstStyle/>
          <a:p>
            <a:r>
              <a:rPr lang="en-US" sz="1050" dirty="0"/>
              <a:t>This work is licensed under a Creative Commons Attribution-</a:t>
            </a:r>
            <a:r>
              <a:rPr lang="en-US" sz="1050" dirty="0" err="1"/>
              <a:t>ShareAlike</a:t>
            </a:r>
            <a:r>
              <a:rPr lang="en-US" sz="1050" dirty="0"/>
              <a:t> 4.0 </a:t>
            </a:r>
            <a:r>
              <a:rPr lang="en-US" sz="1050" dirty="0" err="1"/>
              <a:t>Unported</a:t>
            </a:r>
            <a:r>
              <a:rPr lang="en-US" sz="1050" dirty="0"/>
              <a:t> License. Educators and others may use or adapt. If modified, please attribute and re-title. CC BY-SA license details are at https://</a:t>
            </a:r>
            <a:r>
              <a:rPr lang="en-US" sz="1050" dirty="0" err="1"/>
              <a:t>creativecommons.org</a:t>
            </a:r>
            <a:r>
              <a:rPr lang="en-US" sz="1050" dirty="0"/>
              <a:t>/licenses/by-</a:t>
            </a:r>
            <a:r>
              <a:rPr lang="en-US" sz="1050" dirty="0" err="1"/>
              <a:t>sa</a:t>
            </a:r>
            <a:r>
              <a:rPr lang="en-US" sz="1050" dirty="0"/>
              <a:t>/4.0/</a:t>
            </a:r>
          </a:p>
        </p:txBody>
      </p:sp>
      <p:sp>
        <p:nvSpPr>
          <p:cNvPr id="9" name="Text Placeholder 8">
            <a:extLst>
              <a:ext uri="{FF2B5EF4-FFF2-40B4-BE49-F238E27FC236}">
                <a16:creationId xmlns:a16="http://schemas.microsoft.com/office/drawing/2014/main" id="{11EC54DF-C46A-154D-9F1B-FEDE55198367}"/>
              </a:ext>
            </a:extLst>
          </p:cNvPr>
          <p:cNvSpPr>
            <a:spLocks noGrp="1"/>
          </p:cNvSpPr>
          <p:nvPr>
            <p:ph type="body" idx="1"/>
          </p:nvPr>
        </p:nvSpPr>
        <p:spPr>
          <a:xfrm>
            <a:off x="228095" y="5103909"/>
            <a:ext cx="4784855" cy="553622"/>
          </a:xfrm>
        </p:spPr>
        <p:txBody>
          <a:bodyPr>
            <a:normAutofit/>
          </a:bodyPr>
          <a:lstStyle/>
          <a:p>
            <a:pPr marL="114300" indent="0">
              <a:buNone/>
            </a:pPr>
            <a:r>
              <a:rPr lang="en-US" sz="2000" kern="1200" dirty="0">
                <a:solidFill>
                  <a:srgbClr val="2E6240"/>
                </a:solidFill>
                <a:latin typeface="Lato Regular"/>
                <a:cs typeface="Lato Regular"/>
              </a:rPr>
              <a:t>November 2017, Updated Feb. 2020</a:t>
            </a:r>
            <a:endParaRPr lang="en-US" sz="2000" dirty="0"/>
          </a:p>
          <a:p>
            <a:pPr marL="114300" indent="0">
              <a:buNone/>
            </a:pPr>
            <a:endParaRPr lang="en-US" dirty="0"/>
          </a:p>
        </p:txBody>
      </p:sp>
    </p:spTree>
    <p:extLst>
      <p:ext uri="{BB962C8B-B14F-4D97-AF65-F5344CB8AC3E}">
        <p14:creationId xmlns:p14="http://schemas.microsoft.com/office/powerpoint/2010/main" val="2727718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1925"/>
            <a:ext cx="7886700" cy="747986"/>
          </a:xfrm>
        </p:spPr>
        <p:txBody>
          <a:bodyPr>
            <a:noAutofit/>
          </a:bodyPr>
          <a:lstStyle/>
          <a:p>
            <a:r>
              <a:rPr lang="en-US" sz="2800" dirty="0">
                <a:solidFill>
                  <a:srgbClr val="B7A9E0">
                    <a:lumMod val="50000"/>
                  </a:srgbClr>
                </a:solidFill>
                <a:sym typeface="Gill Sans" charset="0"/>
              </a:rPr>
              <a:t>Develop a personal 3D learning performance…</a:t>
            </a:r>
            <a:endParaRPr lang="en-US" sz="2800" dirty="0"/>
          </a:p>
        </p:txBody>
      </p:sp>
      <p:sp>
        <p:nvSpPr>
          <p:cNvPr id="3" name="Text Placeholder 2"/>
          <p:cNvSpPr>
            <a:spLocks noGrp="1"/>
          </p:cNvSpPr>
          <p:nvPr>
            <p:ph type="body" idx="4294967295"/>
          </p:nvPr>
        </p:nvSpPr>
        <p:spPr>
          <a:xfrm>
            <a:off x="418641" y="909910"/>
            <a:ext cx="8538072" cy="4351338"/>
          </a:xfrm>
        </p:spPr>
        <p:txBody>
          <a:bodyPr>
            <a:noAutofit/>
          </a:bodyPr>
          <a:lstStyle/>
          <a:p>
            <a:pPr marL="0" indent="0">
              <a:lnSpc>
                <a:spcPct val="120000"/>
              </a:lnSpc>
              <a:buNone/>
              <a:defRPr sz="1800">
                <a:solidFill>
                  <a:srgbClr val="000000"/>
                </a:solidFill>
                <a:effectLst/>
              </a:defRPr>
            </a:pPr>
            <a:r>
              <a:rPr lang="en-US" sz="1800" dirty="0">
                <a:latin typeface="Lato" panose="020F0502020204030203" pitchFamily="34" charset="0"/>
                <a:ea typeface="Lato" panose="020F0502020204030203" pitchFamily="34" charset="0"/>
                <a:cs typeface="Lato" panose="020F0502020204030203" pitchFamily="34" charset="0"/>
              </a:rPr>
              <a:t>Select one of your favorite hobbies &amp; think of a big learning goal that matters — a performance expectation</a:t>
            </a:r>
            <a:br>
              <a:rPr lang="en-US" sz="1800" dirty="0">
                <a:latin typeface="Lato" panose="020F0502020204030203" pitchFamily="34" charset="0"/>
                <a:ea typeface="Lato" panose="020F0502020204030203" pitchFamily="34" charset="0"/>
                <a:cs typeface="Lato" panose="020F0502020204030203" pitchFamily="34" charset="0"/>
              </a:rPr>
            </a:br>
            <a:r>
              <a:rPr lang="en-US" sz="1800" dirty="0">
                <a:latin typeface="Lato" panose="020F0502020204030203" pitchFamily="34" charset="0"/>
                <a:ea typeface="Lato" panose="020F0502020204030203" pitchFamily="34" charset="0"/>
                <a:cs typeface="Lato" panose="020F0502020204030203" pitchFamily="34" charset="0"/>
              </a:rPr>
              <a:t> </a:t>
            </a:r>
            <a:r>
              <a:rPr lang="en-US" sz="1800" dirty="0">
                <a:solidFill>
                  <a:srgbClr val="0020FF"/>
                </a:solidFill>
                <a:latin typeface="Lato" panose="020F0502020204030203" pitchFamily="34" charset="0"/>
                <a:ea typeface="Lato" panose="020F0502020204030203" pitchFamily="34" charset="0"/>
                <a:cs typeface="Lato" panose="020F0502020204030203" pitchFamily="34" charset="0"/>
              </a:rPr>
              <a:t>	</a:t>
            </a:r>
            <a:r>
              <a:rPr lang="en-US" sz="1800" dirty="0">
                <a:solidFill>
                  <a:schemeClr val="accent1"/>
                </a:solidFill>
                <a:latin typeface="Lato" panose="020F0502020204030203" pitchFamily="34" charset="0"/>
                <a:ea typeface="Lato" panose="020F0502020204030203" pitchFamily="34" charset="0"/>
                <a:cs typeface="Lato" panose="020F0502020204030203" pitchFamily="34" charset="0"/>
              </a:rPr>
              <a:t>— PE: Double-spin juggling of three pins using both hands</a:t>
            </a:r>
            <a:endParaRPr lang="en-US" sz="1800" dirty="0">
              <a:solidFill>
                <a:srgbClr val="0000FF"/>
              </a:solidFill>
              <a:latin typeface="Lato" panose="020F0502020204030203" pitchFamily="34" charset="0"/>
              <a:ea typeface="Lato" panose="020F0502020204030203" pitchFamily="34" charset="0"/>
              <a:cs typeface="Lato" panose="020F0502020204030203" pitchFamily="34" charset="0"/>
            </a:endParaRPr>
          </a:p>
          <a:p>
            <a:pPr marL="0" indent="0">
              <a:lnSpc>
                <a:spcPct val="120000"/>
              </a:lnSpc>
              <a:buNone/>
              <a:defRPr sz="1800">
                <a:solidFill>
                  <a:srgbClr val="000000"/>
                </a:solidFill>
                <a:effectLst/>
              </a:defRPr>
            </a:pPr>
            <a:r>
              <a:rPr lang="en-US" sz="1800" dirty="0">
                <a:solidFill>
                  <a:srgbClr val="000000"/>
                </a:solidFill>
                <a:latin typeface="Lato" panose="020F0502020204030203" pitchFamily="34" charset="0"/>
                <a:ea typeface="Lato" panose="020F0502020204030203" pitchFamily="34" charset="0"/>
                <a:cs typeface="Lato" panose="020F0502020204030203" pitchFamily="34" charset="0"/>
              </a:rPr>
              <a:t>1. Unpack an important</a:t>
            </a:r>
            <a:r>
              <a:rPr lang="en-US" sz="1800" dirty="0">
                <a:solidFill>
                  <a:srgbClr val="A53D00"/>
                </a:solidFill>
                <a:latin typeface="Lato" panose="020F0502020204030203" pitchFamily="34" charset="0"/>
                <a:ea typeface="Lato" panose="020F0502020204030203" pitchFamily="34" charset="0"/>
                <a:cs typeface="Lato" panose="020F0502020204030203" pitchFamily="34" charset="0"/>
              </a:rPr>
              <a:t> piece of core knowledge </a:t>
            </a:r>
            <a:r>
              <a:rPr lang="en-US" sz="1800" dirty="0">
                <a:solidFill>
                  <a:srgbClr val="000000"/>
                </a:solidFill>
                <a:latin typeface="Lato" panose="020F0502020204030203" pitchFamily="34" charset="0"/>
                <a:ea typeface="Lato" panose="020F0502020204030203" pitchFamily="34" charset="0"/>
                <a:cs typeface="Lato" panose="020F0502020204030203" pitchFamily="34" charset="0"/>
              </a:rPr>
              <a:t>that is needed to do that </a:t>
            </a:r>
            <a:br>
              <a:rPr lang="en-US" sz="1800" dirty="0">
                <a:solidFill>
                  <a:srgbClr val="000000"/>
                </a:solidFill>
                <a:latin typeface="Lato" panose="020F0502020204030203" pitchFamily="34" charset="0"/>
                <a:ea typeface="Lato" panose="020F0502020204030203" pitchFamily="34" charset="0"/>
                <a:cs typeface="Lato" panose="020F0502020204030203" pitchFamily="34" charset="0"/>
              </a:rPr>
            </a:br>
            <a:r>
              <a:rPr lang="en-US" sz="1800" dirty="0">
                <a:solidFill>
                  <a:srgbClr val="000000"/>
                </a:solidFill>
                <a:latin typeface="Lato" panose="020F0502020204030203" pitchFamily="34" charset="0"/>
                <a:ea typeface="Lato" panose="020F0502020204030203" pitchFamily="34" charset="0"/>
                <a:cs typeface="Lato" panose="020F0502020204030203" pitchFamily="34" charset="0"/>
              </a:rPr>
              <a:t>	</a:t>
            </a:r>
            <a:r>
              <a:rPr lang="en-US" sz="1800" dirty="0">
                <a:solidFill>
                  <a:schemeClr val="accent1"/>
                </a:solidFill>
                <a:latin typeface="Lato" panose="020F0502020204030203" pitchFamily="34" charset="0"/>
                <a:ea typeface="Lato" panose="020F0502020204030203" pitchFamily="34" charset="0"/>
                <a:cs typeface="Lato" panose="020F0502020204030203" pitchFamily="34" charset="0"/>
              </a:rPr>
              <a:t> — How “hard” to flip a juggling pin to get 2 rotations for a given arc</a:t>
            </a:r>
          </a:p>
          <a:p>
            <a:pPr marL="0" indent="0" fontAlgn="auto">
              <a:lnSpc>
                <a:spcPct val="120000"/>
              </a:lnSpc>
              <a:buNone/>
              <a:defRPr sz="1800">
                <a:solidFill>
                  <a:srgbClr val="000000"/>
                </a:solidFill>
                <a:effectLst/>
              </a:defRPr>
            </a:pPr>
            <a:r>
              <a:rPr lang="en-US" sz="1800" dirty="0">
                <a:solidFill>
                  <a:srgbClr val="000000"/>
                </a:solidFill>
                <a:latin typeface="Lato" panose="020F0502020204030203" pitchFamily="34" charset="0"/>
                <a:ea typeface="Lato" panose="020F0502020204030203" pitchFamily="34" charset="0"/>
                <a:cs typeface="Lato" panose="020F0502020204030203" pitchFamily="34" charset="0"/>
              </a:rPr>
              <a:t>2. Unpack a </a:t>
            </a:r>
            <a:r>
              <a:rPr lang="en-US" sz="1800" dirty="0">
                <a:solidFill>
                  <a:srgbClr val="0068DA"/>
                </a:solidFill>
                <a:latin typeface="Lato" panose="020F0502020204030203" pitchFamily="34" charset="0"/>
                <a:ea typeface="Lato" panose="020F0502020204030203" pitchFamily="34" charset="0"/>
                <a:cs typeface="Lato" panose="020F0502020204030203" pitchFamily="34" charset="0"/>
              </a:rPr>
              <a:t>practice</a:t>
            </a:r>
            <a:r>
              <a:rPr lang="en-US" sz="1800" dirty="0">
                <a:solidFill>
                  <a:srgbClr val="5D3DB5"/>
                </a:solidFill>
                <a:latin typeface="Lato" panose="020F0502020204030203" pitchFamily="34" charset="0"/>
                <a:ea typeface="Lato" panose="020F0502020204030203" pitchFamily="34" charset="0"/>
                <a:cs typeface="Lato" panose="020F0502020204030203" pitchFamily="34" charset="0"/>
              </a:rPr>
              <a:t> </a:t>
            </a:r>
            <a:r>
              <a:rPr lang="en-US" sz="1800" dirty="0">
                <a:solidFill>
                  <a:srgbClr val="000000"/>
                </a:solidFill>
                <a:latin typeface="Lato" panose="020F0502020204030203" pitchFamily="34" charset="0"/>
                <a:ea typeface="Lato" panose="020F0502020204030203" pitchFamily="34" charset="0"/>
                <a:cs typeface="Lato" panose="020F0502020204030203" pitchFamily="34" charset="0"/>
              </a:rPr>
              <a:t>that demonstrates that they know that piece of knowledge? (knowledge-in-use) </a:t>
            </a:r>
            <a:br>
              <a:rPr lang="en-US" sz="1800" dirty="0">
                <a:solidFill>
                  <a:srgbClr val="000000"/>
                </a:solidFill>
                <a:latin typeface="Lato" panose="020F0502020204030203" pitchFamily="34" charset="0"/>
                <a:ea typeface="Lato" panose="020F0502020204030203" pitchFamily="34" charset="0"/>
                <a:cs typeface="Lato" panose="020F0502020204030203" pitchFamily="34" charset="0"/>
              </a:rPr>
            </a:br>
            <a:r>
              <a:rPr lang="en-US" sz="1800" dirty="0">
                <a:solidFill>
                  <a:schemeClr val="accent1"/>
                </a:solidFill>
                <a:latin typeface="Lato" panose="020F0502020204030203" pitchFamily="34" charset="0"/>
                <a:ea typeface="Lato" panose="020F0502020204030203" pitchFamily="34" charset="0"/>
                <a:cs typeface="Lato" panose="020F0502020204030203" pitchFamily="34" charset="0"/>
              </a:rPr>
              <a:t>	 — Repeated, single-hand double flipping of a juggling pin</a:t>
            </a:r>
          </a:p>
          <a:p>
            <a:pPr marL="0" indent="0" fontAlgn="auto">
              <a:lnSpc>
                <a:spcPct val="120000"/>
              </a:lnSpc>
              <a:buNone/>
              <a:defRPr sz="1800">
                <a:solidFill>
                  <a:srgbClr val="000000"/>
                </a:solidFill>
                <a:effectLst/>
              </a:defRPr>
            </a:pPr>
            <a:r>
              <a:rPr lang="en-US" sz="1800" dirty="0">
                <a:solidFill>
                  <a:srgbClr val="000000"/>
                </a:solidFill>
                <a:latin typeface="Lato" panose="020F0502020204030203" pitchFamily="34" charset="0"/>
                <a:ea typeface="Lato" panose="020F0502020204030203" pitchFamily="34" charset="0"/>
                <a:cs typeface="Lato" panose="020F0502020204030203" pitchFamily="34" charset="0"/>
              </a:rPr>
              <a:t>3. Unpack a </a:t>
            </a:r>
            <a:r>
              <a:rPr lang="en-US" sz="1800" dirty="0">
                <a:solidFill>
                  <a:schemeClr val="tx2">
                    <a:lumMod val="90000"/>
                    <a:lumOff val="10000"/>
                  </a:schemeClr>
                </a:solidFill>
                <a:latin typeface="Lato" panose="020F0502020204030203" pitchFamily="34" charset="0"/>
                <a:ea typeface="Lato" panose="020F0502020204030203" pitchFamily="34" charset="0"/>
                <a:cs typeface="Lato" panose="020F0502020204030203" pitchFamily="34" charset="0"/>
              </a:rPr>
              <a:t>cross-cutting concept </a:t>
            </a:r>
            <a:r>
              <a:rPr lang="en-US" sz="1800" dirty="0">
                <a:solidFill>
                  <a:srgbClr val="000000"/>
                </a:solidFill>
                <a:latin typeface="Lato" panose="020F0502020204030203" pitchFamily="34" charset="0"/>
                <a:ea typeface="Lato" panose="020F0502020204030203" pitchFamily="34" charset="0"/>
                <a:cs typeface="Lato" panose="020F0502020204030203" pitchFamily="34" charset="0"/>
              </a:rPr>
              <a:t>learned as well </a:t>
            </a:r>
            <a:br>
              <a:rPr lang="en-US" sz="1800" dirty="0">
                <a:solidFill>
                  <a:srgbClr val="000000"/>
                </a:solidFill>
                <a:latin typeface="Lato" panose="020F0502020204030203" pitchFamily="34" charset="0"/>
                <a:ea typeface="Lato" panose="020F0502020204030203" pitchFamily="34" charset="0"/>
                <a:cs typeface="Lato" panose="020F0502020204030203" pitchFamily="34" charset="0"/>
              </a:rPr>
            </a:br>
            <a:r>
              <a:rPr lang="en-US" sz="1800" dirty="0">
                <a:solidFill>
                  <a:schemeClr val="accent1"/>
                </a:solidFill>
                <a:latin typeface="Lato" panose="020F0502020204030203" pitchFamily="34" charset="0"/>
                <a:ea typeface="Lato" panose="020F0502020204030203" pitchFamily="34" charset="0"/>
                <a:cs typeface="Lato" panose="020F0502020204030203" pitchFamily="34" charset="0"/>
              </a:rPr>
              <a:t>	 — Hand-eye coordination that relies on peripheral vision &amp; timing</a:t>
            </a:r>
          </a:p>
          <a:p>
            <a:pPr marL="0" lvl="1" indent="0">
              <a:lnSpc>
                <a:spcPct val="120000"/>
              </a:lnSpc>
              <a:buNone/>
              <a:defRPr sz="1800">
                <a:solidFill>
                  <a:srgbClr val="000000"/>
                </a:solidFill>
                <a:effectLst/>
              </a:defRPr>
            </a:pPr>
            <a:br>
              <a:rPr lang="en-US" sz="500" dirty="0">
                <a:solidFill>
                  <a:schemeClr val="accent1"/>
                </a:solidFill>
                <a:latin typeface="Lato" panose="020F0502020204030203" pitchFamily="34" charset="0"/>
                <a:ea typeface="Lato" panose="020F0502020204030203" pitchFamily="34" charset="0"/>
                <a:cs typeface="Lato" panose="020F0502020204030203" pitchFamily="34" charset="0"/>
              </a:rPr>
            </a:br>
            <a:r>
              <a:rPr lang="en-US" sz="1800" dirty="0">
                <a:solidFill>
                  <a:prstClr val="black">
                    <a:lumMod val="95000"/>
                    <a:lumOff val="5000"/>
                  </a:prstClr>
                </a:solidFill>
                <a:latin typeface="Lato" panose="020F0502020204030203" pitchFamily="34" charset="0"/>
                <a:ea typeface="Lato" panose="020F0502020204030203" pitchFamily="34" charset="0"/>
                <a:cs typeface="Lato" panose="020F0502020204030203" pitchFamily="34" charset="0"/>
              </a:rPr>
              <a:t>My 3D Learning Performance: “The learner is able to </a:t>
            </a:r>
            <a:r>
              <a:rPr lang="en-US" sz="1800" dirty="0">
                <a:solidFill>
                  <a:srgbClr val="A53D00"/>
                </a:solidFill>
                <a:latin typeface="Lato" panose="020F0502020204030203" pitchFamily="34" charset="0"/>
                <a:ea typeface="Lato" panose="020F0502020204030203" pitchFamily="34" charset="0"/>
                <a:cs typeface="Lato" panose="020F0502020204030203" pitchFamily="34" charset="0"/>
              </a:rPr>
              <a:t>double flip</a:t>
            </a:r>
            <a:r>
              <a:rPr lang="en-US" sz="1800" dirty="0">
                <a:solidFill>
                  <a:srgbClr val="FF6600"/>
                </a:solidFill>
                <a:latin typeface="Lato" panose="020F0502020204030203" pitchFamily="34" charset="0"/>
                <a:ea typeface="Lato" panose="020F0502020204030203" pitchFamily="34" charset="0"/>
                <a:cs typeface="Lato" panose="020F0502020204030203" pitchFamily="34" charset="0"/>
              </a:rPr>
              <a:t> </a:t>
            </a:r>
            <a:r>
              <a:rPr lang="en-US" sz="1800" dirty="0">
                <a:solidFill>
                  <a:srgbClr val="5D3DB5"/>
                </a:solidFill>
                <a:latin typeface="Lato" panose="020F0502020204030203" pitchFamily="34" charset="0"/>
                <a:ea typeface="Lato" panose="020F0502020204030203" pitchFamily="34" charset="0"/>
                <a:cs typeface="Lato" panose="020F0502020204030203" pitchFamily="34" charset="0"/>
              </a:rPr>
              <a:t>a </a:t>
            </a:r>
            <a:r>
              <a:rPr lang="en-US" sz="1800" dirty="0">
                <a:solidFill>
                  <a:schemeClr val="accent1"/>
                </a:solidFill>
                <a:latin typeface="Lato" panose="020F0502020204030203" pitchFamily="34" charset="0"/>
                <a:ea typeface="Lato" panose="020F0502020204030203" pitchFamily="34" charset="0"/>
                <a:cs typeface="Lato" panose="020F0502020204030203" pitchFamily="34" charset="0"/>
              </a:rPr>
              <a:t>pin </a:t>
            </a:r>
            <a:r>
              <a:rPr lang="en-US" sz="1800" dirty="0">
                <a:solidFill>
                  <a:srgbClr val="0068DA"/>
                </a:solidFill>
                <a:latin typeface="Lato" panose="020F0502020204030203" pitchFamily="34" charset="0"/>
                <a:ea typeface="Lato" panose="020F0502020204030203" pitchFamily="34" charset="0"/>
                <a:cs typeface="Lato" panose="020F0502020204030203" pitchFamily="34" charset="0"/>
              </a:rPr>
              <a:t>over-and-over in one hand </a:t>
            </a:r>
            <a:r>
              <a:rPr lang="en-US" sz="1800" dirty="0">
                <a:solidFill>
                  <a:prstClr val="black">
                    <a:lumMod val="95000"/>
                    <a:lumOff val="5000"/>
                  </a:prstClr>
                </a:solidFill>
                <a:latin typeface="Lato" panose="020F0502020204030203" pitchFamily="34" charset="0"/>
                <a:ea typeface="Lato" panose="020F0502020204030203" pitchFamily="34" charset="0"/>
                <a:cs typeface="Lato" panose="020F0502020204030203" pitchFamily="34" charset="0"/>
              </a:rPr>
              <a:t>while </a:t>
            </a:r>
            <a:r>
              <a:rPr lang="en-US" sz="1800" dirty="0">
                <a:solidFill>
                  <a:schemeClr val="tx2">
                    <a:lumMod val="90000"/>
                    <a:lumOff val="10000"/>
                  </a:schemeClr>
                </a:solidFill>
                <a:latin typeface="Lato" panose="020F0502020204030203" pitchFamily="34" charset="0"/>
                <a:ea typeface="Lato" panose="020F0502020204030203" pitchFamily="34" charset="0"/>
                <a:cs typeface="Lato" panose="020F0502020204030203" pitchFamily="34" charset="0"/>
              </a:rPr>
              <a:t>looking away</a:t>
            </a:r>
            <a:r>
              <a:rPr lang="en-US" sz="1800" dirty="0">
                <a:solidFill>
                  <a:prstClr val="black">
                    <a:lumMod val="95000"/>
                    <a:lumOff val="5000"/>
                  </a:prstClr>
                </a:solidFill>
                <a:latin typeface="Lato" panose="020F0502020204030203" pitchFamily="34" charset="0"/>
                <a:ea typeface="Lato" panose="020F0502020204030203" pitchFamily="34" charset="0"/>
                <a:cs typeface="Lato" panose="020F0502020204030203" pitchFamily="34" charset="0"/>
              </a:rPr>
              <a:t>.” </a:t>
            </a:r>
          </a:p>
          <a:p>
            <a:pPr marL="342900" lvl="1" indent="-342900">
              <a:lnSpc>
                <a:spcPct val="120000"/>
              </a:lnSpc>
              <a:defRPr sz="1800">
                <a:solidFill>
                  <a:srgbClr val="000000"/>
                </a:solidFill>
                <a:effectLst/>
              </a:defRPr>
            </a:pPr>
            <a:r>
              <a:rPr lang="en-US" sz="1800" dirty="0">
                <a:solidFill>
                  <a:srgbClr val="A53D00"/>
                </a:solidFill>
                <a:latin typeface="Lato" panose="020F0502020204030203" pitchFamily="34" charset="0"/>
                <a:ea typeface="Lato" panose="020F0502020204030203" pitchFamily="34" charset="0"/>
                <a:cs typeface="Lato" panose="020F0502020204030203" pitchFamily="34" charset="0"/>
              </a:rPr>
              <a:t>double flip = piece of core knowledge</a:t>
            </a:r>
          </a:p>
          <a:p>
            <a:pPr marL="342900" lvl="1" indent="-342900">
              <a:lnSpc>
                <a:spcPct val="120000"/>
              </a:lnSpc>
              <a:defRPr sz="1800">
                <a:solidFill>
                  <a:srgbClr val="000000"/>
                </a:solidFill>
                <a:effectLst/>
              </a:defRPr>
            </a:pPr>
            <a:r>
              <a:rPr lang="en-US" sz="1800" dirty="0">
                <a:solidFill>
                  <a:srgbClr val="0068DA"/>
                </a:solidFill>
                <a:latin typeface="Lato" panose="020F0502020204030203" pitchFamily="34" charset="0"/>
                <a:ea typeface="Lato" panose="020F0502020204030203" pitchFamily="34" charset="0"/>
                <a:cs typeface="Lato" panose="020F0502020204030203" pitchFamily="34" charset="0"/>
              </a:rPr>
              <a:t>a pin over-and-over in one hand = practice</a:t>
            </a:r>
          </a:p>
          <a:p>
            <a:pPr marL="342900" lvl="1" indent="-342900">
              <a:lnSpc>
                <a:spcPct val="120000"/>
              </a:lnSpc>
              <a:defRPr sz="1800">
                <a:solidFill>
                  <a:srgbClr val="000000"/>
                </a:solidFill>
                <a:effectLst/>
              </a:defRPr>
            </a:pPr>
            <a:r>
              <a:rPr lang="en-US" sz="1800" dirty="0">
                <a:solidFill>
                  <a:schemeClr val="tx2">
                    <a:lumMod val="90000"/>
                    <a:lumOff val="10000"/>
                  </a:schemeClr>
                </a:solidFill>
                <a:latin typeface="Lato" panose="020F0502020204030203" pitchFamily="34" charset="0"/>
                <a:ea typeface="Lato" panose="020F0502020204030203" pitchFamily="34" charset="0"/>
                <a:cs typeface="Lato" panose="020F0502020204030203" pitchFamily="34" charset="0"/>
              </a:rPr>
              <a:t>looking away = cross-cutting concept</a:t>
            </a:r>
          </a:p>
        </p:txBody>
      </p:sp>
    </p:spTree>
    <p:extLst>
      <p:ext uri="{BB962C8B-B14F-4D97-AF65-F5344CB8AC3E}">
        <p14:creationId xmlns:p14="http://schemas.microsoft.com/office/powerpoint/2010/main" val="1648936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descr="Wavy line moving from upper left to lower right corners. Written along the line, from top to bottom: Diagnostic pre-test, formative (e.g. classroom conversation), formative (e.g. small group conversations), formative (e.g. presentation), summative end-of-unit (graded)" title="Diagram of Unit Assessment Sequences"/>
          <p:cNvGrpSpPr/>
          <p:nvPr/>
        </p:nvGrpSpPr>
        <p:grpSpPr>
          <a:xfrm>
            <a:off x="617970" y="1271568"/>
            <a:ext cx="8449621" cy="3735175"/>
            <a:chOff x="617970" y="1271568"/>
            <a:chExt cx="8449621" cy="3735175"/>
          </a:xfrm>
        </p:grpSpPr>
        <p:sp>
          <p:nvSpPr>
            <p:cNvPr id="14" name="Shape 1336"/>
            <p:cNvSpPr txBox="1"/>
            <p:nvPr/>
          </p:nvSpPr>
          <p:spPr>
            <a:xfrm>
              <a:off x="617970" y="1271568"/>
              <a:ext cx="2035800" cy="878100"/>
            </a:xfrm>
            <a:prstGeom prst="rect">
              <a:avLst/>
            </a:prstGeom>
            <a:noFill/>
            <a:ln>
              <a:noFill/>
            </a:ln>
          </p:spPr>
          <p:txBody>
            <a:bodyPr lIns="91425" tIns="91425" rIns="91425" bIns="91425" anchor="t" anchorCtr="0">
              <a:noAutofit/>
            </a:bodyPr>
            <a:lstStyle/>
            <a:p>
              <a:pPr lvl="0" rtl="0">
                <a:spcBef>
                  <a:spcPts val="0"/>
                </a:spcBef>
                <a:buNone/>
              </a:pPr>
              <a:endParaRPr lang="en" sz="2400" dirty="0">
                <a:solidFill>
                  <a:srgbClr val="000000"/>
                </a:solidFill>
                <a:latin typeface="Lato" panose="020F0502020204030203" pitchFamily="34" charset="0"/>
                <a:ea typeface="Lato" panose="020F0502020204030203" pitchFamily="34" charset="0"/>
                <a:cs typeface="Lato" panose="020F0502020204030203" pitchFamily="34" charset="0"/>
                <a:sym typeface="Merriweather Sans"/>
              </a:endParaRPr>
            </a:p>
          </p:txBody>
        </p:sp>
        <p:grpSp>
          <p:nvGrpSpPr>
            <p:cNvPr id="17" name="Group 16"/>
            <p:cNvGrpSpPr/>
            <p:nvPr/>
          </p:nvGrpSpPr>
          <p:grpSpPr>
            <a:xfrm>
              <a:off x="716900" y="1968343"/>
              <a:ext cx="8350691" cy="3038400"/>
              <a:chOff x="716900" y="1968343"/>
              <a:chExt cx="8350691" cy="3038400"/>
            </a:xfrm>
          </p:grpSpPr>
          <p:sp>
            <p:nvSpPr>
              <p:cNvPr id="18" name="Shape 1337"/>
              <p:cNvSpPr txBox="1"/>
              <p:nvPr/>
            </p:nvSpPr>
            <p:spPr>
              <a:xfrm>
                <a:off x="716900" y="2773968"/>
                <a:ext cx="2574600" cy="878100"/>
              </a:xfrm>
              <a:prstGeom prst="rect">
                <a:avLst/>
              </a:prstGeom>
              <a:noFill/>
              <a:ln>
                <a:noFill/>
              </a:ln>
            </p:spPr>
            <p:txBody>
              <a:bodyPr lIns="91425" tIns="91425" rIns="91425" bIns="91425" anchor="t" anchorCtr="0">
                <a:noAutofit/>
              </a:bodyPr>
              <a:lstStyle/>
              <a:p>
                <a:pPr lvl="0" algn="r" rtl="0">
                  <a:spcBef>
                    <a:spcPts val="0"/>
                  </a:spcBef>
                  <a:buNone/>
                </a:pPr>
                <a:endParaRPr lang="en" sz="2400" dirty="0">
                  <a:solidFill>
                    <a:srgbClr val="000000"/>
                  </a:solidFill>
                  <a:latin typeface="Lato" panose="020F0502020204030203" pitchFamily="34" charset="0"/>
                  <a:ea typeface="Lato" panose="020F0502020204030203" pitchFamily="34" charset="0"/>
                  <a:cs typeface="Lato" panose="020F0502020204030203" pitchFamily="34" charset="0"/>
                  <a:sym typeface="Merriweather Sans"/>
                </a:endParaRPr>
              </a:p>
            </p:txBody>
          </p:sp>
          <p:sp>
            <p:nvSpPr>
              <p:cNvPr id="20" name="Shape 1341"/>
              <p:cNvSpPr txBox="1"/>
              <p:nvPr/>
            </p:nvSpPr>
            <p:spPr>
              <a:xfrm>
                <a:off x="6221937" y="2673843"/>
                <a:ext cx="2845654" cy="878100"/>
              </a:xfrm>
              <a:prstGeom prst="rect">
                <a:avLst/>
              </a:prstGeom>
              <a:noFill/>
              <a:ln>
                <a:noFill/>
              </a:ln>
            </p:spPr>
            <p:txBody>
              <a:bodyPr lIns="91425" tIns="91425" rIns="91425" bIns="91425" anchor="t" anchorCtr="0">
                <a:noAutofit/>
              </a:bodyPr>
              <a:lstStyle/>
              <a:p>
                <a:pPr lvl="0" rtl="0">
                  <a:spcBef>
                    <a:spcPts val="0"/>
                  </a:spcBef>
                  <a:buNone/>
                </a:pPr>
                <a:endParaRPr lang="en" sz="2400" dirty="0">
                  <a:solidFill>
                    <a:srgbClr val="000000"/>
                  </a:solidFill>
                  <a:latin typeface="Lato" panose="020F0502020204030203" pitchFamily="34" charset="0"/>
                  <a:ea typeface="Lato" panose="020F0502020204030203" pitchFamily="34" charset="0"/>
                  <a:cs typeface="Lato" panose="020F0502020204030203" pitchFamily="34" charset="0"/>
                  <a:sym typeface="Merriweather Sans"/>
                </a:endParaRPr>
              </a:p>
            </p:txBody>
          </p:sp>
          <p:sp>
            <p:nvSpPr>
              <p:cNvPr id="21" name="Shape 1342"/>
              <p:cNvSpPr/>
              <p:nvPr/>
            </p:nvSpPr>
            <p:spPr>
              <a:xfrm>
                <a:off x="2246900" y="1968343"/>
                <a:ext cx="4675500" cy="3038400"/>
              </a:xfrm>
              <a:custGeom>
                <a:avLst/>
                <a:gdLst/>
                <a:ahLst/>
                <a:cxnLst/>
                <a:rect l="0" t="0" r="0" b="0"/>
                <a:pathLst>
                  <a:path w="120000" h="120000" extrusionOk="0">
                    <a:moveTo>
                      <a:pt x="0" y="0"/>
                    </a:moveTo>
                    <a:cubicBezTo>
                      <a:pt x="4484" y="6056"/>
                      <a:pt x="16612" y="34294"/>
                      <a:pt x="26910" y="36337"/>
                    </a:cubicBezTo>
                    <a:cubicBezTo>
                      <a:pt x="37207" y="38379"/>
                      <a:pt x="55194" y="4295"/>
                      <a:pt x="61784" y="12253"/>
                    </a:cubicBezTo>
                    <a:cubicBezTo>
                      <a:pt x="68375" y="20210"/>
                      <a:pt x="60136" y="75914"/>
                      <a:pt x="66452" y="84083"/>
                    </a:cubicBezTo>
                    <a:cubicBezTo>
                      <a:pt x="72768" y="92252"/>
                      <a:pt x="90754" y="55281"/>
                      <a:pt x="99679" y="61267"/>
                    </a:cubicBezTo>
                    <a:cubicBezTo>
                      <a:pt x="108603" y="67252"/>
                      <a:pt x="116612" y="110210"/>
                      <a:pt x="120000" y="120000"/>
                    </a:cubicBezTo>
                  </a:path>
                </a:pathLst>
              </a:custGeom>
              <a:noFill/>
              <a:ln w="76200" cap="flat" cmpd="sng">
                <a:solidFill>
                  <a:srgbClr val="2F1F58"/>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grpSp>
      <p:sp>
        <p:nvSpPr>
          <p:cNvPr id="2" name="Title 1"/>
          <p:cNvSpPr>
            <a:spLocks noGrp="1"/>
          </p:cNvSpPr>
          <p:nvPr>
            <p:ph type="title"/>
          </p:nvPr>
        </p:nvSpPr>
        <p:spPr/>
        <p:txBody>
          <a:bodyPr>
            <a:normAutofit/>
          </a:bodyPr>
          <a:lstStyle/>
          <a:p>
            <a:r>
              <a:rPr lang="en-US" dirty="0">
                <a:cs typeface="Lato Heavy"/>
              </a:rPr>
              <a:t>Unit Assessment Sequences</a:t>
            </a:r>
            <a:endParaRPr lang="en-US" dirty="0"/>
          </a:p>
        </p:txBody>
      </p:sp>
      <p:sp>
        <p:nvSpPr>
          <p:cNvPr id="4" name="Text Placeholder 3">
            <a:extLst>
              <a:ext uri="{FF2B5EF4-FFF2-40B4-BE49-F238E27FC236}">
                <a16:creationId xmlns:a16="http://schemas.microsoft.com/office/drawing/2014/main" id="{17BFFA25-6821-564C-B779-1B584CBC024F}"/>
              </a:ext>
            </a:extLst>
          </p:cNvPr>
          <p:cNvSpPr>
            <a:spLocks noGrp="1"/>
          </p:cNvSpPr>
          <p:nvPr>
            <p:ph type="body" idx="1"/>
          </p:nvPr>
        </p:nvSpPr>
        <p:spPr/>
        <p:txBody>
          <a:bodyPr>
            <a:noAutofit/>
          </a:bodyPr>
          <a:lstStyle/>
          <a:p>
            <a:pPr lvl="0">
              <a:spcBef>
                <a:spcPts val="0"/>
              </a:spcBef>
              <a:buNone/>
            </a:pPr>
            <a:r>
              <a:rPr lang="en" sz="2000" dirty="0">
                <a:solidFill>
                  <a:srgbClr val="000000"/>
                </a:solidFill>
                <a:sym typeface="Merriweather Sans"/>
              </a:rPr>
              <a:t>Diagnostic</a:t>
            </a:r>
            <a:endParaRPr lang="en-US" sz="2000" dirty="0">
              <a:solidFill>
                <a:srgbClr val="000000"/>
              </a:solidFill>
              <a:sym typeface="Merriweather Sans"/>
            </a:endParaRPr>
          </a:p>
          <a:p>
            <a:pPr lvl="0">
              <a:spcBef>
                <a:spcPts val="0"/>
              </a:spcBef>
              <a:buNone/>
            </a:pPr>
            <a:r>
              <a:rPr lang="en-US" sz="2000" dirty="0">
                <a:sym typeface="Merriweather Sans"/>
              </a:rPr>
              <a:t>Pre-Test</a:t>
            </a:r>
            <a:endParaRPr lang="en" sz="2000" dirty="0">
              <a:solidFill>
                <a:srgbClr val="000000"/>
              </a:solidFill>
              <a:sym typeface="Merriweather Sans"/>
            </a:endParaRPr>
          </a:p>
        </p:txBody>
      </p:sp>
      <p:sp>
        <p:nvSpPr>
          <p:cNvPr id="5" name="Text Placeholder 4">
            <a:extLst>
              <a:ext uri="{FF2B5EF4-FFF2-40B4-BE49-F238E27FC236}">
                <a16:creationId xmlns:a16="http://schemas.microsoft.com/office/drawing/2014/main" id="{4D5919E0-3CBD-2746-AAA3-2432C7BDF1AC}"/>
              </a:ext>
            </a:extLst>
          </p:cNvPr>
          <p:cNvSpPr>
            <a:spLocks noGrp="1"/>
          </p:cNvSpPr>
          <p:nvPr>
            <p:ph type="body" idx="13"/>
          </p:nvPr>
        </p:nvSpPr>
        <p:spPr>
          <a:xfrm>
            <a:off x="2321432" y="4149487"/>
            <a:ext cx="2592730" cy="2154704"/>
          </a:xfrm>
        </p:spPr>
        <p:txBody>
          <a:bodyPr>
            <a:normAutofit/>
          </a:bodyPr>
          <a:lstStyle/>
          <a:p>
            <a:pPr marL="50800" lvl="0" indent="0" algn="r">
              <a:spcBef>
                <a:spcPts val="0"/>
              </a:spcBef>
              <a:buNone/>
            </a:pPr>
            <a:r>
              <a:rPr lang="en" sz="2000" dirty="0">
                <a:solidFill>
                  <a:srgbClr val="000000"/>
                </a:solidFill>
                <a:sym typeface="Merriweather Sans"/>
              </a:rPr>
              <a:t>Formative</a:t>
            </a:r>
          </a:p>
          <a:p>
            <a:pPr marL="50800" indent="0" algn="r">
              <a:spcBef>
                <a:spcPts val="0"/>
              </a:spcBef>
              <a:buNone/>
            </a:pPr>
            <a:r>
              <a:rPr lang="en" sz="2000" dirty="0">
                <a:solidFill>
                  <a:srgbClr val="000000"/>
                </a:solidFill>
                <a:sym typeface="Merriweather Sans"/>
              </a:rPr>
              <a:t>(e</a:t>
            </a:r>
            <a:r>
              <a:rPr lang="en-US" sz="2000" dirty="0">
                <a:solidFill>
                  <a:srgbClr val="000000"/>
                </a:solidFill>
                <a:sym typeface="Merriweather Sans"/>
              </a:rPr>
              <a:t>.</a:t>
            </a:r>
            <a:r>
              <a:rPr lang="en" sz="2000" dirty="0">
                <a:solidFill>
                  <a:srgbClr val="000000"/>
                </a:solidFill>
                <a:sym typeface="Merriweather Sans"/>
              </a:rPr>
              <a:t>g.</a:t>
            </a:r>
            <a:r>
              <a:rPr lang="en-US" sz="2000" dirty="0">
                <a:solidFill>
                  <a:srgbClr val="000000"/>
                </a:solidFill>
                <a:sym typeface="Merriweather Sans"/>
              </a:rPr>
              <a:t>,</a:t>
            </a:r>
            <a:r>
              <a:rPr lang="en" sz="2000" dirty="0">
                <a:solidFill>
                  <a:srgbClr val="000000"/>
                </a:solidFill>
                <a:sym typeface="Merriweather Sans"/>
              </a:rPr>
              <a:t> Classroom Conversation)</a:t>
            </a:r>
          </a:p>
        </p:txBody>
      </p:sp>
      <p:sp>
        <p:nvSpPr>
          <p:cNvPr id="6" name="Text Placeholder 5">
            <a:extLst>
              <a:ext uri="{FF2B5EF4-FFF2-40B4-BE49-F238E27FC236}">
                <a16:creationId xmlns:a16="http://schemas.microsoft.com/office/drawing/2014/main" id="{217E2A72-BEFF-A14C-B03A-4B6870BD6F25}"/>
              </a:ext>
            </a:extLst>
          </p:cNvPr>
          <p:cNvSpPr>
            <a:spLocks noGrp="1"/>
          </p:cNvSpPr>
          <p:nvPr>
            <p:ph type="body" idx="14"/>
          </p:nvPr>
        </p:nvSpPr>
        <p:spPr>
          <a:xfrm>
            <a:off x="1047645" y="2985039"/>
            <a:ext cx="2410620" cy="1696384"/>
          </a:xfrm>
        </p:spPr>
        <p:txBody>
          <a:bodyPr/>
          <a:lstStyle/>
          <a:p>
            <a:pPr marL="50800" lvl="0" indent="0" algn="r">
              <a:spcBef>
                <a:spcPts val="0"/>
              </a:spcBef>
              <a:buNone/>
            </a:pPr>
            <a:r>
              <a:rPr lang="en" sz="2000" dirty="0">
                <a:solidFill>
                  <a:srgbClr val="000000"/>
                </a:solidFill>
                <a:sym typeface="Merriweather Sans"/>
              </a:rPr>
              <a:t>Formative</a:t>
            </a:r>
          </a:p>
          <a:p>
            <a:pPr marL="50800" lvl="0" indent="0" algn="r">
              <a:spcBef>
                <a:spcPts val="0"/>
              </a:spcBef>
              <a:buNone/>
            </a:pPr>
            <a:r>
              <a:rPr lang="en" sz="2000" dirty="0">
                <a:solidFill>
                  <a:srgbClr val="000000"/>
                </a:solidFill>
                <a:sym typeface="Merriweather Sans"/>
              </a:rPr>
              <a:t>(e</a:t>
            </a:r>
            <a:r>
              <a:rPr lang="en-US" sz="2000" dirty="0">
                <a:solidFill>
                  <a:srgbClr val="000000"/>
                </a:solidFill>
                <a:sym typeface="Merriweather Sans"/>
              </a:rPr>
              <a:t>.</a:t>
            </a:r>
            <a:r>
              <a:rPr lang="en" sz="2000" dirty="0">
                <a:solidFill>
                  <a:srgbClr val="000000"/>
                </a:solidFill>
                <a:sym typeface="Merriweather Sans"/>
              </a:rPr>
              <a:t>g.</a:t>
            </a:r>
            <a:r>
              <a:rPr lang="en-US" sz="2000" dirty="0">
                <a:solidFill>
                  <a:srgbClr val="000000"/>
                </a:solidFill>
                <a:sym typeface="Merriweather Sans"/>
              </a:rPr>
              <a:t>,</a:t>
            </a:r>
            <a:r>
              <a:rPr lang="en" sz="2000" dirty="0">
                <a:solidFill>
                  <a:srgbClr val="000000"/>
                </a:solidFill>
                <a:sym typeface="Merriweather Sans"/>
              </a:rPr>
              <a:t> </a:t>
            </a:r>
            <a:r>
              <a:rPr lang="en-US" sz="2000" dirty="0">
                <a:solidFill>
                  <a:srgbClr val="000000"/>
                </a:solidFill>
                <a:sym typeface="Merriweather Sans"/>
              </a:rPr>
              <a:t>Small Group Conversations</a:t>
            </a:r>
            <a:r>
              <a:rPr lang="en" sz="2000" dirty="0">
                <a:solidFill>
                  <a:srgbClr val="000000"/>
                </a:solidFill>
                <a:sym typeface="Merriweather Sans"/>
              </a:rPr>
              <a:t>)</a:t>
            </a:r>
          </a:p>
        </p:txBody>
      </p:sp>
      <p:sp>
        <p:nvSpPr>
          <p:cNvPr id="7" name="Text Placeholder 6">
            <a:extLst>
              <a:ext uri="{FF2B5EF4-FFF2-40B4-BE49-F238E27FC236}">
                <a16:creationId xmlns:a16="http://schemas.microsoft.com/office/drawing/2014/main" id="{C13F2AE2-285C-CB44-BADE-5B05CF7E50AF}"/>
              </a:ext>
            </a:extLst>
          </p:cNvPr>
          <p:cNvSpPr>
            <a:spLocks noGrp="1"/>
          </p:cNvSpPr>
          <p:nvPr>
            <p:ph type="body" idx="15"/>
          </p:nvPr>
        </p:nvSpPr>
        <p:spPr>
          <a:xfrm>
            <a:off x="4880173" y="2042905"/>
            <a:ext cx="2945416" cy="1625078"/>
          </a:xfrm>
        </p:spPr>
        <p:txBody>
          <a:bodyPr/>
          <a:lstStyle/>
          <a:p>
            <a:pPr marL="50800" indent="0">
              <a:buNone/>
            </a:pPr>
            <a:r>
              <a:rPr lang="en" sz="2000" dirty="0">
                <a:solidFill>
                  <a:srgbClr val="000000"/>
                </a:solidFill>
                <a:sym typeface="Merriweather Sans"/>
              </a:rPr>
              <a:t>Formative (e.g., Daily Assessment)</a:t>
            </a:r>
          </a:p>
        </p:txBody>
      </p:sp>
      <p:sp>
        <p:nvSpPr>
          <p:cNvPr id="9" name="Text Placeholder 8">
            <a:extLst>
              <a:ext uri="{FF2B5EF4-FFF2-40B4-BE49-F238E27FC236}">
                <a16:creationId xmlns:a16="http://schemas.microsoft.com/office/drawing/2014/main" id="{345088F6-792A-F148-8854-679881943191}"/>
              </a:ext>
            </a:extLst>
          </p:cNvPr>
          <p:cNvSpPr>
            <a:spLocks noGrp="1"/>
          </p:cNvSpPr>
          <p:nvPr>
            <p:ph type="body" idx="16"/>
          </p:nvPr>
        </p:nvSpPr>
        <p:spPr>
          <a:xfrm>
            <a:off x="6398267" y="3244832"/>
            <a:ext cx="2434357" cy="1169530"/>
          </a:xfrm>
        </p:spPr>
        <p:txBody>
          <a:bodyPr/>
          <a:lstStyle/>
          <a:p>
            <a:pPr marL="50800">
              <a:spcBef>
                <a:spcPts val="0"/>
              </a:spcBef>
            </a:pPr>
            <a:r>
              <a:rPr lang="en" sz="2000" dirty="0">
                <a:solidFill>
                  <a:srgbClr val="000000"/>
                </a:solidFill>
                <a:sym typeface="Merriweather Sans"/>
              </a:rPr>
              <a:t>Formative </a:t>
            </a:r>
            <a:br>
              <a:rPr lang="en-US" sz="2000" dirty="0">
                <a:solidFill>
                  <a:srgbClr val="000000"/>
                </a:solidFill>
                <a:sym typeface="Merriweather Sans"/>
              </a:rPr>
            </a:br>
            <a:r>
              <a:rPr lang="en" sz="2000" dirty="0">
                <a:solidFill>
                  <a:srgbClr val="000000"/>
                </a:solidFill>
                <a:sym typeface="Merriweather Sans"/>
              </a:rPr>
              <a:t>(e</a:t>
            </a:r>
            <a:r>
              <a:rPr lang="en-US" sz="2000" dirty="0">
                <a:solidFill>
                  <a:srgbClr val="000000"/>
                </a:solidFill>
                <a:sym typeface="Merriweather Sans"/>
              </a:rPr>
              <a:t>.</a:t>
            </a:r>
            <a:r>
              <a:rPr lang="en" sz="2000" dirty="0">
                <a:solidFill>
                  <a:srgbClr val="000000"/>
                </a:solidFill>
                <a:sym typeface="Merriweather Sans"/>
              </a:rPr>
              <a:t>g.</a:t>
            </a:r>
            <a:r>
              <a:rPr lang="en-US" sz="2000" dirty="0">
                <a:solidFill>
                  <a:srgbClr val="000000"/>
                </a:solidFill>
                <a:sym typeface="Merriweather Sans"/>
              </a:rPr>
              <a:t>,</a:t>
            </a:r>
            <a:r>
              <a:rPr lang="en" sz="2000" dirty="0">
                <a:solidFill>
                  <a:srgbClr val="000000"/>
                </a:solidFill>
                <a:sym typeface="Merriweather Sans"/>
              </a:rPr>
              <a:t> </a:t>
            </a:r>
            <a:r>
              <a:rPr lang="en-US" sz="2000" dirty="0">
                <a:solidFill>
                  <a:srgbClr val="000000"/>
                </a:solidFill>
                <a:sym typeface="Merriweather Sans"/>
              </a:rPr>
              <a:t>Presentation</a:t>
            </a:r>
            <a:r>
              <a:rPr lang="en" sz="2000" dirty="0">
                <a:solidFill>
                  <a:srgbClr val="000000"/>
                </a:solidFill>
                <a:sym typeface="Merriweather Sans"/>
              </a:rPr>
              <a:t>)</a:t>
            </a:r>
          </a:p>
        </p:txBody>
      </p:sp>
      <p:sp>
        <p:nvSpPr>
          <p:cNvPr id="10" name="Text Placeholder 9">
            <a:extLst>
              <a:ext uri="{FF2B5EF4-FFF2-40B4-BE49-F238E27FC236}">
                <a16:creationId xmlns:a16="http://schemas.microsoft.com/office/drawing/2014/main" id="{168C8801-131E-F54F-8373-CE8970BE2AC0}"/>
              </a:ext>
            </a:extLst>
          </p:cNvPr>
          <p:cNvSpPr>
            <a:spLocks noGrp="1"/>
          </p:cNvSpPr>
          <p:nvPr>
            <p:ph type="body" idx="17"/>
          </p:nvPr>
        </p:nvSpPr>
        <p:spPr>
          <a:xfrm>
            <a:off x="6982012" y="4775250"/>
            <a:ext cx="2618335" cy="878100"/>
          </a:xfrm>
        </p:spPr>
        <p:txBody>
          <a:bodyPr>
            <a:normAutofit fontScale="47500" lnSpcReduction="20000"/>
          </a:bodyPr>
          <a:lstStyle/>
          <a:p>
            <a:pPr marL="50800" lvl="0" indent="0">
              <a:spcBef>
                <a:spcPts val="0"/>
              </a:spcBef>
              <a:buNone/>
            </a:pPr>
            <a:r>
              <a:rPr lang="en" sz="5000" dirty="0">
                <a:sym typeface="Merriweather Sans"/>
              </a:rPr>
              <a:t>Summative</a:t>
            </a:r>
            <a:endParaRPr lang="en-US" sz="5000" dirty="0">
              <a:sym typeface="Merriweather Sans"/>
            </a:endParaRPr>
          </a:p>
          <a:p>
            <a:pPr marL="50800" lvl="0" indent="0">
              <a:spcBef>
                <a:spcPts val="0"/>
              </a:spcBef>
              <a:buNone/>
            </a:pPr>
            <a:r>
              <a:rPr lang="en-US" sz="5000" dirty="0">
                <a:sym typeface="Merriweather Sans"/>
              </a:rPr>
              <a:t>End-of-Unit</a:t>
            </a:r>
          </a:p>
          <a:p>
            <a:pPr marL="50800" lvl="0" indent="0">
              <a:spcBef>
                <a:spcPts val="0"/>
              </a:spcBef>
              <a:buNone/>
            </a:pPr>
            <a:r>
              <a:rPr lang="en-US" sz="5000" dirty="0">
                <a:sym typeface="Merriweather Sans"/>
              </a:rPr>
              <a:t>(graded)</a:t>
            </a:r>
            <a:endParaRPr lang="en" sz="5000" dirty="0">
              <a:sym typeface="Merriweather Sans"/>
            </a:endParaRPr>
          </a:p>
        </p:txBody>
      </p:sp>
      <p:sp>
        <p:nvSpPr>
          <p:cNvPr id="8" name="Text Placeholder 7">
            <a:extLst>
              <a:ext uri="{FF2B5EF4-FFF2-40B4-BE49-F238E27FC236}">
                <a16:creationId xmlns:a16="http://schemas.microsoft.com/office/drawing/2014/main" id="{F1D9FE52-126B-AC4F-8335-159A90D7CB5A}"/>
              </a:ext>
            </a:extLst>
          </p:cNvPr>
          <p:cNvSpPr>
            <a:spLocks noGrp="1"/>
          </p:cNvSpPr>
          <p:nvPr>
            <p:ph type="body" idx="18"/>
          </p:nvPr>
        </p:nvSpPr>
        <p:spPr>
          <a:xfrm>
            <a:off x="284225" y="6273235"/>
            <a:ext cx="6398855" cy="1169530"/>
          </a:xfrm>
        </p:spPr>
        <p:txBody>
          <a:bodyPr/>
          <a:lstStyle/>
          <a:p>
            <a:r>
              <a:rPr lang="en-US" dirty="0">
                <a:solidFill>
                  <a:srgbClr val="000000"/>
                </a:solidFill>
                <a:latin typeface="Arial" panose="020B0604020202020204" pitchFamily="34" charset="0"/>
                <a:ea typeface="Calibri"/>
                <a:cs typeface="Arial" panose="020B0604020202020204" pitchFamily="34" charset="0"/>
                <a:sym typeface="Calibri"/>
              </a:rPr>
              <a:t>Background </a:t>
            </a:r>
            <a:r>
              <a:rPr lang="en" dirty="0">
                <a:solidFill>
                  <a:srgbClr val="000000"/>
                </a:solidFill>
                <a:latin typeface="Arial" panose="020B0604020202020204" pitchFamily="34" charset="0"/>
                <a:ea typeface="Calibri"/>
                <a:cs typeface="Arial" panose="020B0604020202020204" pitchFamily="34" charset="0"/>
                <a:sym typeface="Calibri"/>
              </a:rPr>
              <a:t>Resource:</a:t>
            </a:r>
            <a:r>
              <a:rPr lang="en-US" dirty="0">
                <a:solidFill>
                  <a:srgbClr val="000000"/>
                </a:solidFill>
                <a:latin typeface="Arial" panose="020B0604020202020204" pitchFamily="34" charset="0"/>
                <a:ea typeface="Calibri"/>
                <a:cs typeface="Arial" panose="020B0604020202020204" pitchFamily="34" charset="0"/>
                <a:sym typeface="Calibri"/>
              </a:rPr>
              <a:t> </a:t>
            </a:r>
            <a:r>
              <a:rPr lang="en-US" dirty="0">
                <a:solidFill>
                  <a:srgbClr val="0020FF"/>
                </a:solidFill>
                <a:latin typeface="Arial" panose="020B0604020202020204" pitchFamily="34" charset="0"/>
                <a:ea typeface="Calibri"/>
                <a:cs typeface="Arial" panose="020B0604020202020204" pitchFamily="34" charset="0"/>
                <a:sym typeface="Calibri"/>
                <a:hlinkClick r:id="rId3">
                  <a:extLst>
                    <a:ext uri="{A12FA001-AC4F-418D-AE19-62706E023703}">
                      <ahyp:hlinkClr xmlns:ahyp="http://schemas.microsoft.com/office/drawing/2018/hyperlinkcolor" val="tx"/>
                    </a:ext>
                  </a:extLst>
                </a:hlinkClick>
              </a:rPr>
              <a:t>Seeing Student Learn Science</a:t>
            </a:r>
            <a:endParaRPr lang="en" u="sng" dirty="0">
              <a:solidFill>
                <a:srgbClr val="0020FF"/>
              </a:solidFill>
              <a:latin typeface="Arial" panose="020B0604020202020204" pitchFamily="34" charset="0"/>
              <a:ea typeface="Calibri"/>
              <a:cs typeface="Arial" panose="020B0604020202020204" pitchFamily="34" charset="0"/>
              <a:sym typeface="Calibri"/>
              <a:hlinkClick r:id="rId4"/>
            </a:endParaRPr>
          </a:p>
        </p:txBody>
      </p:sp>
    </p:spTree>
    <p:extLst>
      <p:ext uri="{BB962C8B-B14F-4D97-AF65-F5344CB8AC3E}">
        <p14:creationId xmlns:p14="http://schemas.microsoft.com/office/powerpoint/2010/main" val="2960207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8397"/>
            <a:ext cx="7886700" cy="1325563"/>
          </a:xfrm>
        </p:spPr>
        <p:txBody>
          <a:bodyPr>
            <a:noAutofit/>
          </a:bodyPr>
          <a:lstStyle/>
          <a:p>
            <a:r>
              <a:rPr lang="en-US" sz="3600" dirty="0">
                <a:cs typeface="Lato Heavy"/>
                <a:sym typeface="Gill Sans" charset="0"/>
              </a:rPr>
              <a:t>3D Learning Performance Sequences</a:t>
            </a:r>
            <a:endParaRPr lang="en-US" sz="3600" dirty="0"/>
          </a:p>
        </p:txBody>
      </p:sp>
      <p:sp>
        <p:nvSpPr>
          <p:cNvPr id="3" name="Content Placeholder 2"/>
          <p:cNvSpPr>
            <a:spLocks noGrp="1"/>
          </p:cNvSpPr>
          <p:nvPr>
            <p:ph type="body" idx="1"/>
          </p:nvPr>
        </p:nvSpPr>
        <p:spPr>
          <a:xfrm>
            <a:off x="575016" y="1182020"/>
            <a:ext cx="7940333" cy="868735"/>
          </a:xfrm>
        </p:spPr>
        <p:txBody>
          <a:bodyPr>
            <a:normAutofit fontScale="85000" lnSpcReduction="10000"/>
          </a:bodyPr>
          <a:lstStyle/>
          <a:p>
            <a:pPr marL="0" indent="0">
              <a:buNone/>
            </a:pPr>
            <a:r>
              <a:rPr lang="en-US" dirty="0">
                <a:sym typeface="Gill Sans" charset="0"/>
              </a:rPr>
              <a:t>Break down unit 3D learning goals (from a bundle of PEs) into more lesson-level 3D learning performances (LPs)</a:t>
            </a:r>
          </a:p>
        </p:txBody>
      </p:sp>
      <p:sp>
        <p:nvSpPr>
          <p:cNvPr id="5" name="Text Placeholder 4">
            <a:extLst>
              <a:ext uri="{FF2B5EF4-FFF2-40B4-BE49-F238E27FC236}">
                <a16:creationId xmlns:a16="http://schemas.microsoft.com/office/drawing/2014/main" id="{EA9CF785-55A5-344C-BE23-0AEC44B097C4}"/>
              </a:ext>
            </a:extLst>
          </p:cNvPr>
          <p:cNvSpPr>
            <a:spLocks noGrp="1"/>
          </p:cNvSpPr>
          <p:nvPr>
            <p:ph type="body" idx="13"/>
          </p:nvPr>
        </p:nvSpPr>
        <p:spPr>
          <a:xfrm>
            <a:off x="444151" y="6043837"/>
            <a:ext cx="6561198" cy="737714"/>
          </a:xfrm>
        </p:spPr>
        <p:txBody>
          <a:bodyPr/>
          <a:lstStyle/>
          <a:p>
            <a:r>
              <a:rPr lang="en-US" dirty="0">
                <a:latin typeface="Lato Regular"/>
                <a:cs typeface="Lato Regular"/>
              </a:rPr>
              <a:t>Background</a:t>
            </a:r>
            <a:r>
              <a:rPr lang="en-US" dirty="0">
                <a:solidFill>
                  <a:srgbClr val="0020FF"/>
                </a:solidFill>
                <a:latin typeface="Lato Regular"/>
                <a:cs typeface="Lato Regular"/>
              </a:rPr>
              <a:t>: </a:t>
            </a:r>
            <a:r>
              <a:rPr lang="en-US" dirty="0">
                <a:solidFill>
                  <a:srgbClr val="0020FF"/>
                </a:solidFill>
                <a:latin typeface="Lato Regular"/>
                <a:cs typeface="Lato Regular"/>
                <a:hlinkClick r:id="rId3">
                  <a:extLst>
                    <a:ext uri="{A12FA001-AC4F-418D-AE19-62706E023703}">
                      <ahyp:hlinkClr xmlns:ahyp="http://schemas.microsoft.com/office/drawing/2018/hyperlinkcolor" val="tx"/>
                    </a:ext>
                  </a:extLst>
                </a:hlinkClick>
              </a:rPr>
              <a:t>nextgenscienceassessment.org</a:t>
            </a:r>
            <a:r>
              <a:rPr lang="en-US" dirty="0">
                <a:solidFill>
                  <a:srgbClr val="0020FF"/>
                </a:solidFill>
                <a:latin typeface="Lato Regular"/>
                <a:cs typeface="Lato Regular"/>
              </a:rPr>
              <a:t> </a:t>
            </a:r>
            <a:endParaRPr lang="en-US" dirty="0">
              <a:solidFill>
                <a:srgbClr val="0020FF"/>
              </a:solidFill>
            </a:endParaRPr>
          </a:p>
        </p:txBody>
      </p:sp>
      <p:sp>
        <p:nvSpPr>
          <p:cNvPr id="4" name="TextBox 3"/>
          <p:cNvSpPr txBox="1"/>
          <p:nvPr/>
        </p:nvSpPr>
        <p:spPr>
          <a:xfrm>
            <a:off x="569408" y="5159822"/>
            <a:ext cx="5803787" cy="707886"/>
          </a:xfrm>
          <a:prstGeom prst="rect">
            <a:avLst/>
          </a:prstGeom>
          <a:noFill/>
        </p:spPr>
        <p:txBody>
          <a:bodyPr wrap="square" rtlCol="0">
            <a:spAutoFit/>
          </a:bodyPr>
          <a:lstStyle/>
          <a:p>
            <a:pPr defTabSz="457200"/>
            <a:r>
              <a:rPr lang="en-US" sz="2000" kern="1200" dirty="0">
                <a:solidFill>
                  <a:prstClr val="black"/>
                </a:solidFill>
                <a:latin typeface="Arial" panose="020B0604020202020204" pitchFamily="34" charset="0"/>
                <a:ea typeface="+mn-ea"/>
                <a:cs typeface="+mn-cs"/>
              </a:rPr>
              <a:t>PEs = 3D Performance Expectations</a:t>
            </a:r>
            <a:endParaRPr lang="en-US" kern="1200" dirty="0">
              <a:solidFill>
                <a:prstClr val="black"/>
              </a:solidFill>
              <a:latin typeface="Arial" panose="020B0604020202020204" pitchFamily="34" charset="0"/>
              <a:ea typeface="+mn-ea"/>
              <a:cs typeface="+mn-cs"/>
            </a:endParaRPr>
          </a:p>
          <a:p>
            <a:pPr defTabSz="457200"/>
            <a:r>
              <a:rPr lang="en-US" sz="2000" kern="1200" dirty="0">
                <a:solidFill>
                  <a:prstClr val="black"/>
                </a:solidFill>
                <a:latin typeface="Arial" panose="020B0604020202020204" pitchFamily="34" charset="0"/>
                <a:ea typeface="+mn-ea"/>
                <a:cs typeface="+mn-cs"/>
              </a:rPr>
              <a:t>LP = Learning Performance (at lesson level)</a:t>
            </a:r>
          </a:p>
        </p:txBody>
      </p:sp>
      <p:grpSp>
        <p:nvGrpSpPr>
          <p:cNvPr id="6" name="Group 5" descr="A diagram of circles being added together. The diagram illustrates the equation LP (Learning performance (at lesson level) + LP + ... + LP = PEs (3D Performance Expectations). The label &quot;Formative Assessments&quot; points to each of the LP circles. The label &quot;Summative Assessment&quot; points to the PEs circle. ">
            <a:extLst>
              <a:ext uri="{FF2B5EF4-FFF2-40B4-BE49-F238E27FC236}">
                <a16:creationId xmlns:a16="http://schemas.microsoft.com/office/drawing/2014/main" id="{BEA97491-39BF-B046-B87D-E0A92C1B1B0C}"/>
              </a:ext>
            </a:extLst>
          </p:cNvPr>
          <p:cNvGrpSpPr/>
          <p:nvPr/>
        </p:nvGrpSpPr>
        <p:grpSpPr>
          <a:xfrm>
            <a:off x="575016" y="1874899"/>
            <a:ext cx="8229600" cy="3654256"/>
            <a:chOff x="575016" y="1874899"/>
            <a:chExt cx="8229600" cy="3654256"/>
          </a:xfrm>
        </p:grpSpPr>
        <p:graphicFrame>
          <p:nvGraphicFramePr>
            <p:cNvPr id="7" name="Content Placeholder 3"/>
            <p:cNvGraphicFramePr>
              <a:graphicFrameLocks/>
            </p:cNvGraphicFramePr>
            <p:nvPr>
              <p:extLst>
                <p:ext uri="{D42A27DB-BD31-4B8C-83A1-F6EECF244321}">
                  <p14:modId xmlns:p14="http://schemas.microsoft.com/office/powerpoint/2010/main" val="1826402304"/>
                </p:ext>
              </p:extLst>
            </p:nvPr>
          </p:nvGraphicFramePr>
          <p:xfrm>
            <a:off x="575016" y="1874899"/>
            <a:ext cx="8229600" cy="16636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8" name="Group 7"/>
            <p:cNvGrpSpPr/>
            <p:nvPr/>
          </p:nvGrpSpPr>
          <p:grpSpPr>
            <a:xfrm>
              <a:off x="1485492" y="3366685"/>
              <a:ext cx="6977416" cy="2162470"/>
              <a:chOff x="1485492" y="3510054"/>
              <a:chExt cx="6977416" cy="2162470"/>
            </a:xfrm>
          </p:grpSpPr>
          <p:sp>
            <p:nvSpPr>
              <p:cNvPr id="9" name="Rectangle 8"/>
              <p:cNvSpPr/>
              <p:nvPr/>
            </p:nvSpPr>
            <p:spPr>
              <a:xfrm>
                <a:off x="3254487" y="4473105"/>
                <a:ext cx="3452227" cy="461665"/>
              </a:xfrm>
              <a:prstGeom prst="rect">
                <a:avLst/>
              </a:prstGeom>
            </p:spPr>
            <p:txBody>
              <a:bodyPr wrap="none">
                <a:spAutoFit/>
              </a:bodyPr>
              <a:lstStyle/>
              <a:p>
                <a:pPr defTabSz="457200"/>
                <a:r>
                  <a:rPr lang="en-US" sz="2400" kern="1200" dirty="0">
                    <a:solidFill>
                      <a:prstClr val="black"/>
                    </a:solidFill>
                    <a:latin typeface="Arial" panose="020B0604020202020204" pitchFamily="34" charset="0"/>
                    <a:ea typeface="+mn-ea"/>
                    <a:cs typeface="+mn-cs"/>
                  </a:rPr>
                  <a:t>Formative Assessments</a:t>
                </a:r>
              </a:p>
            </p:txBody>
          </p:sp>
          <p:cxnSp>
            <p:nvCxnSpPr>
              <p:cNvPr id="10" name="Straight Arrow Connector 9"/>
              <p:cNvCxnSpPr/>
              <p:nvPr/>
            </p:nvCxnSpPr>
            <p:spPr>
              <a:xfrm flipH="1" flipV="1">
                <a:off x="1485492" y="3515469"/>
                <a:ext cx="3220457" cy="957637"/>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3129740" y="3515469"/>
                <a:ext cx="1576209" cy="957637"/>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4705949" y="3515469"/>
                <a:ext cx="1" cy="957636"/>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4705950" y="3515469"/>
                <a:ext cx="1304058" cy="957637"/>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5672699" y="4841527"/>
                <a:ext cx="2790209" cy="830997"/>
              </a:xfrm>
              <a:prstGeom prst="rect">
                <a:avLst/>
              </a:prstGeom>
            </p:spPr>
            <p:txBody>
              <a:bodyPr wrap="square">
                <a:spAutoFit/>
              </a:bodyPr>
              <a:lstStyle/>
              <a:p>
                <a:pPr algn="r" defTabSz="457200"/>
                <a:r>
                  <a:rPr lang="en-US" sz="2400" kern="1200" dirty="0">
                    <a:solidFill>
                      <a:prstClr val="black"/>
                    </a:solidFill>
                    <a:latin typeface="Arial" panose="020B0604020202020204" pitchFamily="34" charset="0"/>
                    <a:ea typeface="+mn-ea"/>
                    <a:cs typeface="+mn-cs"/>
                  </a:rPr>
                  <a:t>Summative Assessment</a:t>
                </a:r>
              </a:p>
            </p:txBody>
          </p:sp>
          <p:cxnSp>
            <p:nvCxnSpPr>
              <p:cNvPr id="15" name="Straight Arrow Connector 14"/>
              <p:cNvCxnSpPr/>
              <p:nvPr/>
            </p:nvCxnSpPr>
            <p:spPr>
              <a:xfrm flipV="1">
                <a:off x="7568179" y="3510054"/>
                <a:ext cx="464925" cy="1342213"/>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1837211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Discussion</a:t>
            </a:r>
            <a:endParaRPr lang="en-US" dirty="0">
              <a:solidFill>
                <a:srgbClr val="FFFFFF"/>
              </a:solidFill>
              <a:sym typeface="Lato"/>
            </a:endParaRPr>
          </a:p>
        </p:txBody>
      </p:sp>
      <p:sp>
        <p:nvSpPr>
          <p:cNvPr id="3" name="Subtitle 2"/>
          <p:cNvSpPr>
            <a:spLocks noGrp="1"/>
          </p:cNvSpPr>
          <p:nvPr>
            <p:ph type="body" idx="1"/>
          </p:nvPr>
        </p:nvSpPr>
        <p:spPr>
          <a:xfrm>
            <a:off x="1244471" y="1520328"/>
            <a:ext cx="7134419" cy="4972546"/>
          </a:xfrm>
        </p:spPr>
        <p:txBody>
          <a:bodyPr>
            <a:normAutofit/>
          </a:bodyPr>
          <a:lstStyle/>
          <a:p>
            <a:pPr marL="0" indent="0">
              <a:buNone/>
            </a:pPr>
            <a:r>
              <a:rPr lang="en-US" sz="3600" dirty="0"/>
              <a:t>How do / might you use sequences of embedded formative assessments—of different kinds—in your teaching of a unit? </a:t>
            </a:r>
          </a:p>
        </p:txBody>
      </p:sp>
    </p:spTree>
    <p:extLst>
      <p:ext uri="{BB962C8B-B14F-4D97-AF65-F5344CB8AC3E}">
        <p14:creationId xmlns:p14="http://schemas.microsoft.com/office/powerpoint/2010/main" val="3051844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children working on a project, with the title &quot;Steps to designing a three dimensional assessment.&quot;" title="Image of STEM Teaching Tool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224" y="713460"/>
            <a:ext cx="7907552" cy="5106294"/>
          </a:xfrm>
          <a:prstGeom prst="rect">
            <a:avLst/>
          </a:prstGeom>
        </p:spPr>
      </p:pic>
      <p:sp>
        <p:nvSpPr>
          <p:cNvPr id="2" name="Title 1">
            <a:extLst>
              <a:ext uri="{FF2B5EF4-FFF2-40B4-BE49-F238E27FC236}">
                <a16:creationId xmlns:a16="http://schemas.microsoft.com/office/drawing/2014/main" id="{55BD2D6F-DEF8-1A43-8965-9463290D8478}"/>
              </a:ext>
            </a:extLst>
          </p:cNvPr>
          <p:cNvSpPr>
            <a:spLocks noGrp="1"/>
          </p:cNvSpPr>
          <p:nvPr>
            <p:ph type="title"/>
          </p:nvPr>
        </p:nvSpPr>
        <p:spPr>
          <a:xfrm>
            <a:off x="311410" y="5532437"/>
            <a:ext cx="7886700" cy="1325563"/>
          </a:xfrm>
        </p:spPr>
        <p:txBody>
          <a:bodyPr>
            <a:normAutofit/>
          </a:bodyPr>
          <a:lstStyle/>
          <a:p>
            <a:r>
              <a:rPr lang="en-US" sz="2800" u="sng" dirty="0" err="1">
                <a:solidFill>
                  <a:srgbClr val="0020FF"/>
                </a:solidFill>
                <a:sym typeface="Gill Sans" charset="0"/>
              </a:rPr>
              <a:t>STEMteachingtools.org</a:t>
            </a:r>
            <a:r>
              <a:rPr lang="en-US" sz="2800" u="sng" dirty="0">
                <a:solidFill>
                  <a:srgbClr val="0020FF"/>
                </a:solidFill>
                <a:sym typeface="Gill Sans" charset="0"/>
              </a:rPr>
              <a:t>/brief/29</a:t>
            </a:r>
            <a:endParaRPr lang="en-US" sz="2800" u="sng" dirty="0">
              <a:solidFill>
                <a:srgbClr val="0020FF"/>
              </a:solidFill>
            </a:endParaRPr>
          </a:p>
        </p:txBody>
      </p:sp>
    </p:spTree>
    <p:extLst>
      <p:ext uri="{BB962C8B-B14F-4D97-AF65-F5344CB8AC3E}">
        <p14:creationId xmlns:p14="http://schemas.microsoft.com/office/powerpoint/2010/main" val="3288389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246F5-43BC-6D42-B64E-51D1BEB5C749}"/>
              </a:ext>
            </a:extLst>
          </p:cNvPr>
          <p:cNvSpPr>
            <a:spLocks noGrp="1"/>
          </p:cNvSpPr>
          <p:nvPr>
            <p:ph type="title"/>
          </p:nvPr>
        </p:nvSpPr>
        <p:spPr>
          <a:xfrm>
            <a:off x="628650" y="2103437"/>
            <a:ext cx="7886700" cy="1325563"/>
          </a:xfrm>
        </p:spPr>
        <p:txBody>
          <a:bodyPr>
            <a:normAutofit/>
          </a:bodyPr>
          <a:lstStyle/>
          <a:p>
            <a:r>
              <a:rPr lang="en-US" sz="2000" dirty="0"/>
              <a:t>Image of student work on a table</a:t>
            </a:r>
          </a:p>
        </p:txBody>
      </p:sp>
      <p:pic>
        <p:nvPicPr>
          <p:cNvPr id="4" name="Picture 3" descr="Image of student work spread out on a desk" title="Image of student work spread out on a des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61791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1715D3-1788-0A48-AE5A-951F61B91BBA}"/>
              </a:ext>
            </a:extLst>
          </p:cNvPr>
          <p:cNvSpPr>
            <a:spLocks noGrp="1"/>
          </p:cNvSpPr>
          <p:nvPr>
            <p:ph type="title"/>
          </p:nvPr>
        </p:nvSpPr>
        <p:spPr>
          <a:xfrm>
            <a:off x="736003" y="283200"/>
            <a:ext cx="7886700" cy="584776"/>
          </a:xfrm>
        </p:spPr>
        <p:txBody>
          <a:bodyPr>
            <a:noAutofit/>
          </a:bodyPr>
          <a:lstStyle/>
          <a:p>
            <a:r>
              <a:rPr lang="en-US" sz="3200" dirty="0"/>
              <a:t>3D Assessment Task Design Process</a:t>
            </a:r>
          </a:p>
        </p:txBody>
      </p:sp>
      <p:sp>
        <p:nvSpPr>
          <p:cNvPr id="4" name="Text Placeholder 3">
            <a:extLst>
              <a:ext uri="{FF2B5EF4-FFF2-40B4-BE49-F238E27FC236}">
                <a16:creationId xmlns:a16="http://schemas.microsoft.com/office/drawing/2014/main" id="{A91BFF8A-640F-2C48-A9C8-FC4651074C89}"/>
              </a:ext>
            </a:extLst>
          </p:cNvPr>
          <p:cNvSpPr>
            <a:spLocks noGrp="1"/>
          </p:cNvSpPr>
          <p:nvPr>
            <p:ph type="body" idx="1"/>
          </p:nvPr>
        </p:nvSpPr>
        <p:spPr>
          <a:xfrm>
            <a:off x="628650" y="1076321"/>
            <a:ext cx="7886700" cy="5781679"/>
          </a:xfrm>
        </p:spPr>
        <p:txBody>
          <a:bodyPr>
            <a:normAutofit fontScale="77500" lnSpcReduction="20000"/>
          </a:bodyPr>
          <a:lstStyle/>
          <a:p>
            <a:pPr marL="114300" indent="0">
              <a:lnSpc>
                <a:spcPct val="140000"/>
              </a:lnSpc>
              <a:buNone/>
            </a:pPr>
            <a:r>
              <a:rPr lang="en-US" b="1" kern="1200" dirty="0">
                <a:solidFill>
                  <a:prstClr val="black"/>
                </a:solidFill>
                <a:latin typeface="Lato Regular"/>
                <a:cs typeface="Lato Regular"/>
              </a:rPr>
              <a:t>Product: daily classroom assessment (5-20 min task)</a:t>
            </a:r>
          </a:p>
          <a:p>
            <a:pPr defTabSz="457200">
              <a:lnSpc>
                <a:spcPct val="140000"/>
              </a:lnSpc>
            </a:pPr>
            <a:endParaRPr lang="en-US" sz="1800" kern="1200" dirty="0">
              <a:solidFill>
                <a:prstClr val="black"/>
              </a:solidFill>
              <a:latin typeface="Lato Regular"/>
              <a:cs typeface="Lato Regular"/>
            </a:endParaRPr>
          </a:p>
          <a:p>
            <a:pPr indent="-457200" defTabSz="457200">
              <a:lnSpc>
                <a:spcPct val="140000"/>
              </a:lnSpc>
              <a:buFont typeface="Arial" panose="020B0604020202020204" pitchFamily="34" charset="0"/>
              <a:buChar char="•"/>
            </a:pPr>
            <a:r>
              <a:rPr lang="en-US" kern="1200" dirty="0">
                <a:solidFill>
                  <a:prstClr val="black"/>
                </a:solidFill>
                <a:latin typeface="Lato Regular"/>
                <a:cs typeface="Lato Regular"/>
              </a:rPr>
              <a:t>STEP 0: Become familiar with qualities of three-dimensional assessment tasks</a:t>
            </a:r>
          </a:p>
          <a:p>
            <a:pPr indent="-457200" defTabSz="457200">
              <a:lnSpc>
                <a:spcPct val="140000"/>
              </a:lnSpc>
              <a:buFont typeface="Arial" panose="020B0604020202020204" pitchFamily="34" charset="0"/>
              <a:buChar char="•"/>
            </a:pPr>
            <a:r>
              <a:rPr lang="en-US" kern="1200" dirty="0">
                <a:solidFill>
                  <a:prstClr val="black"/>
                </a:solidFill>
                <a:latin typeface="Lato Regular"/>
                <a:cs typeface="Lato Regular"/>
              </a:rPr>
              <a:t>STEP 1. Define what you will assess by analyzing relevant sections of </a:t>
            </a:r>
            <a:r>
              <a:rPr lang="en-US" i="1" kern="1200" dirty="0">
                <a:solidFill>
                  <a:prstClr val="black"/>
                </a:solidFill>
                <a:latin typeface="Lato Regular"/>
                <a:cs typeface="Lato Regular"/>
              </a:rPr>
              <a:t>A Framework for K-12 Science Education </a:t>
            </a:r>
            <a:r>
              <a:rPr lang="en-US" kern="1200" dirty="0">
                <a:solidFill>
                  <a:prstClr val="black"/>
                </a:solidFill>
                <a:latin typeface="Lato Regular"/>
                <a:cs typeface="Lato Regular"/>
              </a:rPr>
              <a:t>and crafting learning claims</a:t>
            </a:r>
          </a:p>
          <a:p>
            <a:pPr indent="-457200" defTabSz="457200">
              <a:lnSpc>
                <a:spcPct val="140000"/>
              </a:lnSpc>
              <a:buFont typeface="Arial" panose="020B0604020202020204" pitchFamily="34" charset="0"/>
              <a:buChar char="•"/>
            </a:pPr>
            <a:r>
              <a:rPr lang="en-US" kern="1200" dirty="0">
                <a:solidFill>
                  <a:prstClr val="black"/>
                </a:solidFill>
                <a:latin typeface="Lato Regular"/>
                <a:cs typeface="Lato Regular"/>
              </a:rPr>
              <a:t>STEP 2: Analyze the facets of the claim to be assessed</a:t>
            </a:r>
          </a:p>
          <a:p>
            <a:pPr indent="-457200" defTabSz="457200">
              <a:lnSpc>
                <a:spcPct val="140000"/>
              </a:lnSpc>
              <a:buFont typeface="Arial" panose="020B0604020202020204" pitchFamily="34" charset="0"/>
              <a:buChar char="•"/>
            </a:pPr>
            <a:r>
              <a:rPr lang="en-US" kern="1200" dirty="0">
                <a:solidFill>
                  <a:prstClr val="black"/>
                </a:solidFill>
                <a:latin typeface="Lato Regular"/>
                <a:cs typeface="Lato Regular"/>
              </a:rPr>
              <a:t>STEP 3: Choose a phenomenon or a design challenge for the task</a:t>
            </a:r>
          </a:p>
          <a:p>
            <a:pPr indent="-457200" defTabSz="457200">
              <a:lnSpc>
                <a:spcPct val="140000"/>
              </a:lnSpc>
              <a:buFont typeface="Arial" panose="020B0604020202020204" pitchFamily="34" charset="0"/>
              <a:buChar char="•"/>
            </a:pPr>
            <a:r>
              <a:rPr lang="en-US" kern="1200" dirty="0">
                <a:solidFill>
                  <a:prstClr val="black"/>
                </a:solidFill>
                <a:latin typeface="Lato Regular"/>
                <a:cs typeface="Lato Regular"/>
              </a:rPr>
              <a:t>STEP 4: Write a complete student explanation </a:t>
            </a:r>
            <a:br>
              <a:rPr lang="en-US" kern="1200" dirty="0">
                <a:solidFill>
                  <a:prstClr val="black"/>
                </a:solidFill>
                <a:latin typeface="Lato Regular"/>
                <a:cs typeface="Lato Regular"/>
              </a:rPr>
            </a:br>
            <a:r>
              <a:rPr lang="en-US" kern="1200" dirty="0">
                <a:solidFill>
                  <a:prstClr val="black"/>
                </a:solidFill>
                <a:latin typeface="Lato Regular"/>
                <a:cs typeface="Lato Regular"/>
              </a:rPr>
              <a:t>of the phenomenon or solution to the design challenge</a:t>
            </a:r>
          </a:p>
        </p:txBody>
      </p:sp>
    </p:spTree>
    <p:extLst>
      <p:ext uri="{BB962C8B-B14F-4D97-AF65-F5344CB8AC3E}">
        <p14:creationId xmlns:p14="http://schemas.microsoft.com/office/powerpoint/2010/main" val="3583278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ABF5DC-9834-7145-9AEF-CE4F78F2C9ED}"/>
              </a:ext>
            </a:extLst>
          </p:cNvPr>
          <p:cNvSpPr>
            <a:spLocks noGrp="1"/>
          </p:cNvSpPr>
          <p:nvPr>
            <p:ph type="title"/>
          </p:nvPr>
        </p:nvSpPr>
        <p:spPr>
          <a:xfrm>
            <a:off x="672353" y="121490"/>
            <a:ext cx="7886700" cy="559547"/>
          </a:xfrm>
        </p:spPr>
        <p:txBody>
          <a:bodyPr>
            <a:normAutofit/>
          </a:bodyPr>
          <a:lstStyle/>
          <a:p>
            <a:r>
              <a:rPr lang="en-US" sz="3200" dirty="0"/>
              <a:t>3D Assessment Task Design Process</a:t>
            </a:r>
          </a:p>
        </p:txBody>
      </p:sp>
      <p:sp>
        <p:nvSpPr>
          <p:cNvPr id="4" name="Text Placeholder 3">
            <a:extLst>
              <a:ext uri="{FF2B5EF4-FFF2-40B4-BE49-F238E27FC236}">
                <a16:creationId xmlns:a16="http://schemas.microsoft.com/office/drawing/2014/main" id="{3730BA8E-5DA8-BA4C-AD1A-23758564A0B8}"/>
              </a:ext>
            </a:extLst>
          </p:cNvPr>
          <p:cNvSpPr>
            <a:spLocks noGrp="1"/>
          </p:cNvSpPr>
          <p:nvPr>
            <p:ph type="body" idx="1"/>
          </p:nvPr>
        </p:nvSpPr>
        <p:spPr>
          <a:xfrm>
            <a:off x="628650" y="879676"/>
            <a:ext cx="7886700" cy="6192456"/>
          </a:xfrm>
        </p:spPr>
        <p:txBody>
          <a:bodyPr>
            <a:normAutofit fontScale="77500" lnSpcReduction="20000"/>
          </a:bodyPr>
          <a:lstStyle/>
          <a:p>
            <a:pPr marL="114300" indent="0" defTabSz="457200">
              <a:lnSpc>
                <a:spcPct val="140000"/>
              </a:lnSpc>
              <a:buNone/>
            </a:pPr>
            <a:r>
              <a:rPr lang="en-US" sz="3200" kern="1200" dirty="0">
                <a:solidFill>
                  <a:prstClr val="black"/>
                </a:solidFill>
                <a:latin typeface="Lato Regular"/>
                <a:cs typeface="Lato Regular"/>
              </a:rPr>
              <a:t>Assessment Development Process (continued): </a:t>
            </a:r>
          </a:p>
          <a:p>
            <a:pPr defTabSz="457200">
              <a:lnSpc>
                <a:spcPct val="140000"/>
              </a:lnSpc>
            </a:pPr>
            <a:endParaRPr lang="en-US" sz="1800" kern="1200" dirty="0">
              <a:solidFill>
                <a:prstClr val="black"/>
              </a:solidFill>
              <a:latin typeface="Lato Regular"/>
              <a:cs typeface="Lato Regular"/>
            </a:endParaRPr>
          </a:p>
          <a:p>
            <a:pPr marL="342900" defTabSz="457200">
              <a:lnSpc>
                <a:spcPct val="140000"/>
              </a:lnSpc>
              <a:buFont typeface="Arial" panose="020B0604020202020204" pitchFamily="34" charset="0"/>
              <a:buChar char="•"/>
            </a:pPr>
            <a:r>
              <a:rPr lang="en-US" kern="1200" dirty="0">
                <a:solidFill>
                  <a:prstClr val="black"/>
                </a:solidFill>
                <a:latin typeface="Lato Regular"/>
                <a:cs typeface="Lato Regular"/>
              </a:rPr>
              <a:t>STEP 5: Use the Science and Engineering Practices and Crosscutting Concepts Tools to develop individual prompts</a:t>
            </a:r>
          </a:p>
          <a:p>
            <a:pPr marL="342900" defTabSz="457200">
              <a:lnSpc>
                <a:spcPct val="140000"/>
              </a:lnSpc>
              <a:buFont typeface="Arial" panose="020B0604020202020204" pitchFamily="34" charset="0"/>
              <a:buChar char="•"/>
            </a:pPr>
            <a:r>
              <a:rPr lang="en-US" kern="1200" dirty="0">
                <a:solidFill>
                  <a:prstClr val="black"/>
                </a:solidFill>
                <a:latin typeface="Lato Regular"/>
                <a:cs typeface="Lato Regular"/>
              </a:rPr>
              <a:t>STEP 6: Integrate questions to assess student interest and identification with science and engineering presented in the scenario</a:t>
            </a:r>
          </a:p>
          <a:p>
            <a:pPr marL="342900" defTabSz="457200">
              <a:lnSpc>
                <a:spcPct val="140000"/>
              </a:lnSpc>
              <a:buFont typeface="Arial" panose="020B0604020202020204" pitchFamily="34" charset="0"/>
              <a:buChar char="•"/>
            </a:pPr>
            <a:r>
              <a:rPr lang="en-US" kern="1200" dirty="0">
                <a:solidFill>
                  <a:prstClr val="black"/>
                </a:solidFill>
                <a:latin typeface="Lato Regular"/>
                <a:cs typeface="Lato Regular"/>
              </a:rPr>
              <a:t>STEP 7: Develop ideal student answers and a scoring guide</a:t>
            </a:r>
          </a:p>
          <a:p>
            <a:pPr marL="342900" defTabSz="457200">
              <a:lnSpc>
                <a:spcPct val="140000"/>
              </a:lnSpc>
              <a:buFont typeface="Arial" panose="020B0604020202020204" pitchFamily="34" charset="0"/>
              <a:buChar char="•"/>
            </a:pPr>
            <a:r>
              <a:rPr lang="en-US" kern="1200" dirty="0">
                <a:solidFill>
                  <a:prstClr val="black"/>
                </a:solidFill>
                <a:latin typeface="Lato Regular"/>
                <a:cs typeface="Lato Regular"/>
              </a:rPr>
              <a:t>STEP 8: Review your task with peers for intelligibility, alignment, and accessibility</a:t>
            </a:r>
          </a:p>
          <a:p>
            <a:pPr marL="342900" defTabSz="457200">
              <a:lnSpc>
                <a:spcPct val="140000"/>
              </a:lnSpc>
              <a:buFont typeface="Arial" panose="020B0604020202020204" pitchFamily="34" charset="0"/>
              <a:buChar char="•"/>
            </a:pPr>
            <a:r>
              <a:rPr lang="en-US" kern="1200" dirty="0">
                <a:solidFill>
                  <a:prstClr val="black"/>
                </a:solidFill>
                <a:latin typeface="Lato Regular"/>
                <a:cs typeface="Lato Regular"/>
              </a:rPr>
              <a:t>STEP 9: Pilot and revise your assessment</a:t>
            </a:r>
          </a:p>
        </p:txBody>
      </p:sp>
    </p:spTree>
    <p:extLst>
      <p:ext uri="{BB962C8B-B14F-4D97-AF65-F5344CB8AC3E}">
        <p14:creationId xmlns:p14="http://schemas.microsoft.com/office/powerpoint/2010/main" val="1544998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40" bIns="91440">
            <a:noAutofit/>
          </a:bodyPr>
          <a:lstStyle/>
          <a:p>
            <a:r>
              <a:rPr lang="en-US" sz="4000" dirty="0"/>
              <a:t>STEP 0: Become familiar with qualities of 3D assessment tasks</a:t>
            </a:r>
          </a:p>
        </p:txBody>
      </p:sp>
      <p:sp>
        <p:nvSpPr>
          <p:cNvPr id="4" name="Text Placeholder 3">
            <a:extLst>
              <a:ext uri="{FF2B5EF4-FFF2-40B4-BE49-F238E27FC236}">
                <a16:creationId xmlns:a16="http://schemas.microsoft.com/office/drawing/2014/main" id="{6013D994-ECBC-4241-8750-DC8B9DB9CD1A}"/>
              </a:ext>
            </a:extLst>
          </p:cNvPr>
          <p:cNvSpPr>
            <a:spLocks noGrp="1"/>
          </p:cNvSpPr>
          <p:nvPr>
            <p:ph type="body" idx="1"/>
          </p:nvPr>
        </p:nvSpPr>
        <p:spPr/>
        <p:txBody>
          <a:bodyPr/>
          <a:lstStyle/>
          <a:p>
            <a:pPr marL="114300" indent="0" algn="ctr">
              <a:buNone/>
            </a:pPr>
            <a:r>
              <a:rPr lang="en-US" dirty="0">
                <a:latin typeface="Lato Regular"/>
                <a:cs typeface="Lato Regular"/>
              </a:rPr>
              <a:t>Read the STEP 0 description on STT#29 PDF and engage in the work there. </a:t>
            </a:r>
            <a:br>
              <a:rPr lang="en-US" dirty="0">
                <a:latin typeface="Lato Regular"/>
                <a:cs typeface="Lato Regular"/>
              </a:rPr>
            </a:br>
            <a:br>
              <a:rPr lang="en-US" sz="1800" dirty="0">
                <a:latin typeface="Lato Regular"/>
                <a:cs typeface="Lato Regular"/>
              </a:rPr>
            </a:br>
            <a:r>
              <a:rPr lang="en-US" dirty="0">
                <a:latin typeface="Lato Regular"/>
                <a:cs typeface="Lato Regular"/>
              </a:rPr>
              <a:t>The link referenced to the Swallows assessment task is: </a:t>
            </a:r>
            <a:br>
              <a:rPr lang="en-US" dirty="0">
                <a:latin typeface="Lato Regular"/>
                <a:cs typeface="Lato Regular"/>
              </a:rPr>
            </a:br>
            <a:r>
              <a:rPr lang="en-US" dirty="0">
                <a:solidFill>
                  <a:srgbClr val="0020FF"/>
                </a:solidFill>
                <a:latin typeface="Lato Regular"/>
                <a:cs typeface="Lato Regular"/>
                <a:hlinkClick r:id="rId3">
                  <a:extLst>
                    <a:ext uri="{A12FA001-AC4F-418D-AE19-62706E023703}">
                      <ahyp:hlinkClr xmlns:ahyp="http://schemas.microsoft.com/office/drawing/2018/hyperlinkcolor" val="tx"/>
                    </a:ext>
                  </a:extLst>
                </a:hlinkClick>
              </a:rPr>
              <a:t>https://achieve.org/evolution-swallows</a:t>
            </a:r>
            <a:r>
              <a:rPr lang="en-US" dirty="0">
                <a:solidFill>
                  <a:srgbClr val="0020FF"/>
                </a:solidFill>
                <a:latin typeface="Lato Regular"/>
                <a:cs typeface="Lato Regular"/>
              </a:rPr>
              <a:t> </a:t>
            </a:r>
            <a:br>
              <a:rPr lang="en-US" dirty="0">
                <a:latin typeface="Lato Regular"/>
                <a:cs typeface="Lato Regular"/>
              </a:rPr>
            </a:br>
            <a:br>
              <a:rPr lang="en-US" sz="1800" dirty="0">
                <a:latin typeface="Lato Regular"/>
                <a:cs typeface="Lato Regular"/>
              </a:rPr>
            </a:br>
            <a:r>
              <a:rPr lang="en-US" dirty="0">
                <a:latin typeface="Lato Regular"/>
                <a:cs typeface="Lato Regular"/>
              </a:rPr>
              <a:t>Discuss the Criteria for 3D Assessment Tasks from the Achieve Science </a:t>
            </a:r>
            <a:br>
              <a:rPr lang="en-US" dirty="0">
                <a:latin typeface="Lato Regular"/>
                <a:cs typeface="Lato Regular"/>
              </a:rPr>
            </a:br>
            <a:r>
              <a:rPr lang="en-US" dirty="0">
                <a:latin typeface="Lato Regular"/>
                <a:cs typeface="Lato Regular"/>
              </a:rPr>
              <a:t>Task </a:t>
            </a:r>
            <a:r>
              <a:rPr lang="en-US" dirty="0" err="1">
                <a:latin typeface="Lato Regular"/>
                <a:cs typeface="Lato Regular"/>
              </a:rPr>
              <a:t>PreScreen</a:t>
            </a:r>
            <a:r>
              <a:rPr lang="en-US" dirty="0">
                <a:latin typeface="Lato Regular"/>
                <a:cs typeface="Lato Regular"/>
              </a:rPr>
              <a:t> tool.</a:t>
            </a:r>
            <a:endParaRPr lang="en-US" dirty="0"/>
          </a:p>
        </p:txBody>
      </p:sp>
    </p:spTree>
    <p:extLst>
      <p:ext uri="{BB962C8B-B14F-4D97-AF65-F5344CB8AC3E}">
        <p14:creationId xmlns:p14="http://schemas.microsoft.com/office/powerpoint/2010/main" val="2008417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2" name="Title 1">
            <a:extLst>
              <a:ext uri="{FF2B5EF4-FFF2-40B4-BE49-F238E27FC236}">
                <a16:creationId xmlns:a16="http://schemas.microsoft.com/office/drawing/2014/main" id="{F8F4C000-2339-5B44-824F-42C5246CADD3}"/>
              </a:ext>
            </a:extLst>
          </p:cNvPr>
          <p:cNvSpPr>
            <a:spLocks noGrp="1"/>
          </p:cNvSpPr>
          <p:nvPr>
            <p:ph type="title"/>
          </p:nvPr>
        </p:nvSpPr>
        <p:spPr>
          <a:xfrm>
            <a:off x="802271" y="2766218"/>
            <a:ext cx="7886700" cy="1325563"/>
          </a:xfrm>
        </p:spPr>
        <p:txBody>
          <a:bodyPr>
            <a:normAutofit fontScale="90000"/>
          </a:bodyPr>
          <a:lstStyle/>
          <a:p>
            <a:pPr lvl="0">
              <a:lnSpc>
                <a:spcPct val="100000"/>
              </a:lnSpc>
              <a:defRPr/>
            </a:pPr>
            <a:r>
              <a:rPr lang="en-US" b="1" dirty="0">
                <a:solidFill>
                  <a:srgbClr val="FFFFFF"/>
                </a:solidFill>
                <a:latin typeface="Lato"/>
                <a:ea typeface="Lato"/>
                <a:cs typeface="Lato"/>
              </a:rPr>
              <a:t>Learning Performance</a:t>
            </a:r>
            <a:br>
              <a:rPr lang="en-US" b="1" dirty="0">
                <a:solidFill>
                  <a:srgbClr val="FFFFFF"/>
                </a:solidFill>
                <a:latin typeface="Lato"/>
                <a:ea typeface="Lato"/>
                <a:cs typeface="Lato"/>
              </a:rPr>
            </a:br>
            <a:r>
              <a:rPr lang="en-US" b="1" dirty="0">
                <a:solidFill>
                  <a:srgbClr val="FFFFFF"/>
                </a:solidFill>
                <a:latin typeface="Lato"/>
                <a:ea typeface="Lato"/>
                <a:cs typeface="Lato"/>
              </a:rPr>
              <a:t>= </a:t>
            </a:r>
            <a:br>
              <a:rPr lang="en-US" b="1" dirty="0">
                <a:solidFill>
                  <a:srgbClr val="FFFFFF"/>
                </a:solidFill>
                <a:latin typeface="Lato"/>
                <a:ea typeface="Lato"/>
                <a:cs typeface="Lato"/>
              </a:rPr>
            </a:br>
            <a:r>
              <a:rPr lang="en-US" b="1" dirty="0">
                <a:solidFill>
                  <a:srgbClr val="FFFFFF"/>
                </a:solidFill>
                <a:latin typeface="Lato"/>
                <a:ea typeface="Lato"/>
                <a:cs typeface="Lato"/>
              </a:rPr>
              <a:t>Learning Claim</a:t>
            </a:r>
            <a:endParaRPr lang="en-US" dirty="0"/>
          </a:p>
        </p:txBody>
      </p:sp>
    </p:spTree>
    <p:extLst>
      <p:ext uri="{BB962C8B-B14F-4D97-AF65-F5344CB8AC3E}">
        <p14:creationId xmlns:p14="http://schemas.microsoft.com/office/powerpoint/2010/main" val="3097771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4" name="Picture 3" descr="The three sides of this diagram are labeled: core ideas, croscutting, and practices." title="Diagram of Three-Dimensional Science Learning"/>
          <p:cNvPicPr>
            <a:picLocks noChangeAspect="1"/>
          </p:cNvPicPr>
          <p:nvPr/>
        </p:nvPicPr>
        <p:blipFill>
          <a:blip r:embed="rId3"/>
          <a:stretch>
            <a:fillRect/>
          </a:stretch>
        </p:blipFill>
        <p:spPr>
          <a:xfrm>
            <a:off x="1263718" y="1417637"/>
            <a:ext cx="5598429" cy="5731093"/>
          </a:xfrm>
          <a:prstGeom prst="rect">
            <a:avLst/>
          </a:prstGeom>
          <a:noFill/>
          <a:ln>
            <a:noFill/>
          </a:ln>
        </p:spPr>
      </p:pic>
      <p:sp>
        <p:nvSpPr>
          <p:cNvPr id="3" name="Title 1"/>
          <p:cNvSpPr>
            <a:spLocks noGrp="1"/>
          </p:cNvSpPr>
          <p:nvPr>
            <p:ph type="title"/>
          </p:nvPr>
        </p:nvSpPr>
        <p:spPr/>
        <p:txBody>
          <a:bodyPr>
            <a:normAutofit/>
          </a:bodyPr>
          <a:lstStyle/>
          <a:p>
            <a:r>
              <a:rPr lang="en-US" sz="4000" dirty="0">
                <a:cs typeface="Lato Heavy"/>
              </a:rPr>
              <a:t>3D Formative Assessment</a:t>
            </a:r>
            <a:endParaRPr lang="en-US" sz="3100" dirty="0">
              <a:latin typeface="Lato Regular"/>
              <a:cs typeface="Lato Regular"/>
            </a:endParaRPr>
          </a:p>
        </p:txBody>
      </p:sp>
    </p:spTree>
    <p:extLst>
      <p:ext uri="{BB962C8B-B14F-4D97-AF65-F5344CB8AC3E}">
        <p14:creationId xmlns:p14="http://schemas.microsoft.com/office/powerpoint/2010/main" val="391202038"/>
      </p:ext>
    </p:extLst>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997" y="1327653"/>
            <a:ext cx="7886700" cy="1325563"/>
          </a:xfrm>
        </p:spPr>
        <p:txBody>
          <a:bodyPr tIns="91440" bIns="91440">
            <a:noAutofit/>
          </a:bodyPr>
          <a:lstStyle/>
          <a:p>
            <a:r>
              <a:rPr lang="en-US" sz="3200" dirty="0"/>
              <a:t>Step 1. Define what you will assess by analyzing relevant sections of A Framework for K-12 Science Education and crafting learning claims</a:t>
            </a:r>
            <a:br>
              <a:rPr lang="en-US" sz="3200" dirty="0"/>
            </a:br>
            <a:endParaRPr lang="en-US" sz="3200" dirty="0"/>
          </a:p>
        </p:txBody>
      </p:sp>
      <p:sp>
        <p:nvSpPr>
          <p:cNvPr id="5" name="Text Placeholder 4">
            <a:extLst>
              <a:ext uri="{FF2B5EF4-FFF2-40B4-BE49-F238E27FC236}">
                <a16:creationId xmlns:a16="http://schemas.microsoft.com/office/drawing/2014/main" id="{C8D9C207-9466-E844-ACE3-6BB0B5485C81}"/>
              </a:ext>
            </a:extLst>
          </p:cNvPr>
          <p:cNvSpPr>
            <a:spLocks noGrp="1"/>
          </p:cNvSpPr>
          <p:nvPr>
            <p:ph type="body" idx="1"/>
          </p:nvPr>
        </p:nvSpPr>
        <p:spPr>
          <a:xfrm>
            <a:off x="628650" y="3116179"/>
            <a:ext cx="7886700" cy="3060784"/>
          </a:xfrm>
        </p:spPr>
        <p:txBody>
          <a:bodyPr/>
          <a:lstStyle/>
          <a:p>
            <a:pPr marL="114300" indent="0" algn="ctr">
              <a:buNone/>
            </a:pPr>
            <a:r>
              <a:rPr lang="en-US" dirty="0">
                <a:latin typeface="Lato Regular"/>
                <a:cs typeface="Lato Regular"/>
              </a:rPr>
              <a:t>Think about your instructional unit. </a:t>
            </a:r>
            <a:br>
              <a:rPr lang="en-US" dirty="0">
                <a:latin typeface="Lato Regular"/>
                <a:cs typeface="Lato Regular"/>
              </a:rPr>
            </a:br>
            <a:r>
              <a:rPr lang="en-US" dirty="0">
                <a:latin typeface="Lato Regular"/>
                <a:cs typeface="Lato Regular"/>
              </a:rPr>
              <a:t>Pick a learning claim (performance) that is challenging for students to learn—</a:t>
            </a:r>
            <a:br>
              <a:rPr lang="en-US" dirty="0">
                <a:latin typeface="Lato Regular"/>
                <a:cs typeface="Lato Regular"/>
              </a:rPr>
            </a:br>
            <a:r>
              <a:rPr lang="en-US" dirty="0">
                <a:latin typeface="Lato Regular"/>
                <a:cs typeface="Lato Regular"/>
              </a:rPr>
              <a:t>yet crucial for them to understand.</a:t>
            </a:r>
            <a:endParaRPr lang="en-US" dirty="0"/>
          </a:p>
        </p:txBody>
      </p:sp>
    </p:spTree>
    <p:extLst>
      <p:ext uri="{BB962C8B-B14F-4D97-AF65-F5344CB8AC3E}">
        <p14:creationId xmlns:p14="http://schemas.microsoft.com/office/powerpoint/2010/main" val="3897399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prstGeom prst="rect">
            <a:avLst/>
          </a:prstGeom>
        </p:spPr>
        <p:txBody>
          <a:bodyPr lIns="91425" tIns="91425" rIns="91425" bIns="91425" anchor="t" anchorCtr="0">
            <a:noAutofit/>
          </a:bodyPr>
          <a:lstStyle/>
          <a:p>
            <a:pPr lvl="0" rtl="0">
              <a:spcBef>
                <a:spcPts val="0"/>
              </a:spcBef>
              <a:buClr>
                <a:schemeClr val="dk1"/>
              </a:buClr>
              <a:buSzPct val="39285"/>
              <a:buFont typeface="Arial"/>
              <a:buNone/>
            </a:pPr>
            <a:r>
              <a:rPr lang="en-US" sz="3200" dirty="0">
                <a:ea typeface="Lato"/>
                <a:cs typeface="Lato Heavy"/>
                <a:sym typeface="Lato"/>
              </a:rPr>
              <a:t>It can be part of a PE—or a learning performance that leads up to a PE.</a:t>
            </a:r>
            <a:endParaRPr sz="3200" dirty="0">
              <a:cs typeface="Lato Heavy"/>
            </a:endParaRPr>
          </a:p>
        </p:txBody>
      </p:sp>
      <p:pic>
        <p:nvPicPr>
          <p:cNvPr id="2" name="Picture 1" descr="Next Generation Science Standards performance expectation for physical science: MS-PS1-4: Matter and its interactions"/>
          <p:cNvPicPr>
            <a:picLocks noChangeAspect="1"/>
          </p:cNvPicPr>
          <p:nvPr/>
        </p:nvPicPr>
        <p:blipFill rotWithShape="1">
          <a:blip r:embed="rId3">
            <a:extLst>
              <a:ext uri="{28A0092B-C50C-407E-A947-70E740481C1C}">
                <a14:useLocalDpi xmlns:a14="http://schemas.microsoft.com/office/drawing/2010/main" val="0"/>
              </a:ext>
            </a:extLst>
          </a:blip>
          <a:srcRect b="18159"/>
          <a:stretch/>
        </p:blipFill>
        <p:spPr>
          <a:xfrm>
            <a:off x="1913022" y="1477934"/>
            <a:ext cx="5125402" cy="4777075"/>
          </a:xfrm>
          <a:prstGeom prst="rect">
            <a:avLst/>
          </a:prstGeom>
        </p:spPr>
      </p:pic>
    </p:spTree>
    <p:extLst>
      <p:ext uri="{BB962C8B-B14F-4D97-AF65-F5344CB8AC3E}">
        <p14:creationId xmlns:p14="http://schemas.microsoft.com/office/powerpoint/2010/main" val="2175152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prstGeom prst="rect">
            <a:avLst/>
          </a:prstGeom>
        </p:spPr>
        <p:txBody>
          <a:bodyPr lIns="91425" tIns="91425" rIns="91425" bIns="91425" anchor="t" anchorCtr="0">
            <a:noAutofit/>
          </a:bodyPr>
          <a:lstStyle/>
          <a:p>
            <a:pPr lvl="0">
              <a:buClr>
                <a:schemeClr val="dk1"/>
              </a:buClr>
              <a:buSzPct val="39285"/>
            </a:pPr>
            <a:r>
              <a:rPr lang="en-US" sz="3200" dirty="0">
                <a:ea typeface="Lato"/>
                <a:cs typeface="Lato Heavy"/>
              </a:rPr>
              <a:t>Don’t forget to consult the Framework…</a:t>
            </a:r>
            <a:endParaRPr sz="3200" dirty="0">
              <a:cs typeface="Lato Heavy"/>
            </a:endParaRPr>
          </a:p>
        </p:txBody>
      </p:sp>
      <p:pic>
        <p:nvPicPr>
          <p:cNvPr id="4" name="Picture 1" descr="Cover of A Framework for K-12 Science Education">
            <a:extLst>
              <a:ext uri="{FF2B5EF4-FFF2-40B4-BE49-F238E27FC236}">
                <a16:creationId xmlns:a16="http://schemas.microsoft.com/office/drawing/2014/main" id="{B26148D8-3F4A-234C-AF03-5CE472245020}"/>
              </a:ext>
            </a:extLst>
          </p:cNvPr>
          <p:cNvPicPr>
            <a:picLocks noChangeAspect="1"/>
          </p:cNvPicPr>
          <p:nvPr/>
        </p:nvPicPr>
        <p:blipFill>
          <a:blip r:embed="rId3"/>
          <a:srcRect/>
          <a:stretch>
            <a:fillRect/>
          </a:stretch>
        </p:blipFill>
        <p:spPr bwMode="auto">
          <a:xfrm>
            <a:off x="2369156" y="1047937"/>
            <a:ext cx="4405687" cy="5336467"/>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1459188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F98C6B3-61C8-EF48-831B-6C64FC39A949}"/>
              </a:ext>
            </a:extLst>
          </p:cNvPr>
          <p:cNvSpPr>
            <a:spLocks noGrp="1"/>
          </p:cNvSpPr>
          <p:nvPr>
            <p:ph type="title"/>
          </p:nvPr>
        </p:nvSpPr>
        <p:spPr>
          <a:xfrm>
            <a:off x="628650" y="365127"/>
            <a:ext cx="7886700" cy="482668"/>
          </a:xfrm>
        </p:spPr>
        <p:txBody>
          <a:bodyPr>
            <a:normAutofit fontScale="90000"/>
          </a:bodyPr>
          <a:lstStyle/>
          <a:p>
            <a:r>
              <a:rPr lang="en-US" dirty="0">
                <a:solidFill>
                  <a:srgbClr val="0020FF"/>
                </a:solidFill>
                <a:sym typeface="Gill Sans" charset="0"/>
              </a:rPr>
              <a:t>Sample 3D Learning Performances</a:t>
            </a:r>
            <a:endParaRPr lang="en-US" dirty="0">
              <a:solidFill>
                <a:srgbClr val="0020FF"/>
              </a:solidFill>
            </a:endParaRPr>
          </a:p>
        </p:txBody>
      </p:sp>
      <p:sp>
        <p:nvSpPr>
          <p:cNvPr id="11" name="Text Placeholder 10">
            <a:extLst>
              <a:ext uri="{FF2B5EF4-FFF2-40B4-BE49-F238E27FC236}">
                <a16:creationId xmlns:a16="http://schemas.microsoft.com/office/drawing/2014/main" id="{C7E0A378-A924-A943-A1F6-C02ACC449963}"/>
              </a:ext>
            </a:extLst>
          </p:cNvPr>
          <p:cNvSpPr>
            <a:spLocks noGrp="1"/>
          </p:cNvSpPr>
          <p:nvPr>
            <p:ph type="body" idx="1"/>
          </p:nvPr>
        </p:nvSpPr>
        <p:spPr>
          <a:xfrm>
            <a:off x="721247" y="1097481"/>
            <a:ext cx="7886700" cy="4351338"/>
          </a:xfrm>
        </p:spPr>
        <p:txBody>
          <a:bodyPr>
            <a:noAutofit/>
          </a:bodyPr>
          <a:lstStyle/>
          <a:p>
            <a:pPr marL="0" indent="0">
              <a:spcBef>
                <a:spcPts val="0"/>
              </a:spcBef>
              <a:buNone/>
              <a:defRPr sz="1800">
                <a:solidFill>
                  <a:srgbClr val="000000"/>
                </a:solidFill>
                <a:effectLst/>
              </a:defRPr>
            </a:pPr>
            <a:r>
              <a:rPr lang="en-US" sz="1800" dirty="0">
                <a:sym typeface="Avenir Next Medium"/>
              </a:rPr>
              <a:t>Weather Unit: Students analyze climate data to determine the effects of latitude on average temperature. </a:t>
            </a:r>
          </a:p>
          <a:p>
            <a:pPr marL="0" indent="0">
              <a:spcBef>
                <a:spcPts val="0"/>
              </a:spcBef>
              <a:buNone/>
              <a:defRPr sz="1800">
                <a:solidFill>
                  <a:srgbClr val="000000"/>
                </a:solidFill>
                <a:effectLst/>
              </a:defRPr>
            </a:pPr>
            <a:endParaRPr lang="en-US" sz="800" dirty="0">
              <a:solidFill>
                <a:srgbClr val="0020FF"/>
              </a:solidFill>
              <a:sym typeface="Avenir Next Medium"/>
            </a:endParaRPr>
          </a:p>
          <a:p>
            <a:pPr marL="3657600" indent="0">
              <a:spcBef>
                <a:spcPts val="0"/>
              </a:spcBef>
              <a:buNone/>
              <a:defRPr sz="1800">
                <a:solidFill>
                  <a:srgbClr val="000000"/>
                </a:solidFill>
                <a:effectLst/>
              </a:defRPr>
            </a:pPr>
            <a:r>
              <a:rPr lang="en-US" sz="1600" dirty="0">
                <a:solidFill>
                  <a:srgbClr val="0020FF"/>
                </a:solidFill>
              </a:rPr>
              <a:t>DCI: Weather Model Kit 1-3</a:t>
            </a:r>
            <a:br>
              <a:rPr lang="en-US" sz="1600" dirty="0">
                <a:solidFill>
                  <a:srgbClr val="0020FF"/>
                </a:solidFill>
              </a:rPr>
            </a:br>
            <a:r>
              <a:rPr lang="en-US" sz="1600" dirty="0">
                <a:solidFill>
                  <a:srgbClr val="0020FF"/>
                </a:solidFill>
              </a:rPr>
              <a:t>Practice: Analyze &amp; Interpret Data Task 3</a:t>
            </a:r>
            <a:br>
              <a:rPr lang="en-US" sz="1600" dirty="0">
                <a:solidFill>
                  <a:srgbClr val="0020FF"/>
                </a:solidFill>
              </a:rPr>
            </a:br>
            <a:r>
              <a:rPr lang="en-US" sz="1600" dirty="0">
                <a:solidFill>
                  <a:srgbClr val="0020FF"/>
                </a:solidFill>
              </a:rPr>
              <a:t>CCC: Patterns</a:t>
            </a:r>
          </a:p>
          <a:p>
            <a:pPr marL="0" indent="0">
              <a:spcBef>
                <a:spcPts val="0"/>
              </a:spcBef>
              <a:buNone/>
              <a:defRPr sz="1800">
                <a:solidFill>
                  <a:srgbClr val="000000"/>
                </a:solidFill>
                <a:effectLst/>
              </a:defRPr>
            </a:pPr>
            <a:endParaRPr lang="en-US" sz="1800" dirty="0">
              <a:solidFill>
                <a:srgbClr val="0020FF"/>
              </a:solidFill>
            </a:endParaRPr>
          </a:p>
          <a:p>
            <a:pPr marL="0" indent="0">
              <a:spcBef>
                <a:spcPts val="0"/>
              </a:spcBef>
              <a:buNone/>
              <a:defRPr sz="1800">
                <a:solidFill>
                  <a:srgbClr val="000000"/>
                </a:solidFill>
                <a:effectLst/>
              </a:defRPr>
            </a:pPr>
            <a:r>
              <a:rPr lang="en-US" sz="1800" dirty="0">
                <a:sym typeface="Avenir Next Medium"/>
              </a:rPr>
              <a:t>Light Unit: Students compare two models for how light from light sources makes objects visible to an observer and use evidence to support a claim about which they think is correct. </a:t>
            </a:r>
            <a:br>
              <a:rPr lang="en-US" sz="1800" dirty="0">
                <a:sym typeface="Avenir Next Medium"/>
              </a:rPr>
            </a:br>
            <a:endParaRPr lang="en-US" sz="800" dirty="0">
              <a:sym typeface="Avenir Next Medium"/>
            </a:endParaRPr>
          </a:p>
          <a:p>
            <a:pPr marL="3657600" indent="0">
              <a:spcBef>
                <a:spcPts val="0"/>
              </a:spcBef>
              <a:buNone/>
              <a:defRPr sz="1800">
                <a:solidFill>
                  <a:srgbClr val="000000"/>
                </a:solidFill>
                <a:effectLst/>
              </a:defRPr>
            </a:pPr>
            <a:r>
              <a:rPr lang="en-US" sz="1600" dirty="0">
                <a:solidFill>
                  <a:srgbClr val="0020FF"/>
                </a:solidFill>
              </a:rPr>
              <a:t>DCI: Light Model Kit 1-3, 5</a:t>
            </a:r>
            <a:br>
              <a:rPr lang="en-US" sz="1600" dirty="0">
                <a:solidFill>
                  <a:srgbClr val="0020FF"/>
                </a:solidFill>
              </a:rPr>
            </a:br>
            <a:r>
              <a:rPr lang="en-US" sz="1600" dirty="0">
                <a:solidFill>
                  <a:srgbClr val="0020FF"/>
                </a:solidFill>
              </a:rPr>
              <a:t>Practice: Modeling Task 1 &amp; Argumentation Task 3</a:t>
            </a:r>
            <a:br>
              <a:rPr lang="en-US" sz="1600" dirty="0">
                <a:solidFill>
                  <a:srgbClr val="0020FF"/>
                </a:solidFill>
              </a:rPr>
            </a:br>
            <a:r>
              <a:rPr lang="en-US" sz="1600" dirty="0">
                <a:solidFill>
                  <a:srgbClr val="0020FF"/>
                </a:solidFill>
              </a:rPr>
              <a:t>CCC: Structure &amp; Function</a:t>
            </a:r>
            <a:endParaRPr lang="en-US" sz="1600" dirty="0">
              <a:solidFill>
                <a:srgbClr val="0020FF"/>
              </a:solidFill>
              <a:sym typeface="Avenir Next Medium"/>
            </a:endParaRPr>
          </a:p>
          <a:p>
            <a:pPr marL="0" indent="0">
              <a:spcBef>
                <a:spcPts val="0"/>
              </a:spcBef>
              <a:buNone/>
              <a:defRPr sz="1800">
                <a:solidFill>
                  <a:srgbClr val="000000"/>
                </a:solidFill>
                <a:effectLst/>
              </a:defRPr>
            </a:pPr>
            <a:endParaRPr lang="en-US" sz="1800" dirty="0">
              <a:sym typeface="Avenir Next Medium"/>
            </a:endParaRPr>
          </a:p>
          <a:p>
            <a:pPr marL="0" indent="0">
              <a:spcBef>
                <a:spcPts val="0"/>
              </a:spcBef>
              <a:buNone/>
              <a:defRPr sz="1800">
                <a:solidFill>
                  <a:srgbClr val="000000"/>
                </a:solidFill>
                <a:effectLst/>
              </a:defRPr>
            </a:pPr>
            <a:r>
              <a:rPr lang="en-US" sz="1800" dirty="0">
                <a:sym typeface="Avenir Next Medium"/>
              </a:rPr>
              <a:t>Genetics Unit: Students construct a model to predict the relationship between the genotype and phenotype of an organism. </a:t>
            </a:r>
            <a:br>
              <a:rPr lang="en-US" sz="1800" dirty="0">
                <a:sym typeface="Avenir Next Medium"/>
              </a:rPr>
            </a:br>
            <a:endParaRPr lang="en-US" sz="800" dirty="0">
              <a:sym typeface="Avenir Next Medium"/>
            </a:endParaRPr>
          </a:p>
          <a:p>
            <a:pPr marL="3657600" indent="0">
              <a:spcBef>
                <a:spcPts val="0"/>
              </a:spcBef>
              <a:buNone/>
              <a:defRPr sz="1800">
                <a:solidFill>
                  <a:srgbClr val="000000"/>
                </a:solidFill>
                <a:effectLst/>
              </a:defRPr>
            </a:pPr>
            <a:r>
              <a:rPr lang="en-US" sz="1600" dirty="0">
                <a:solidFill>
                  <a:srgbClr val="0020FF"/>
                </a:solidFill>
              </a:rPr>
              <a:t>DCI: Genetics Model Kit 4-8</a:t>
            </a:r>
            <a:br>
              <a:rPr lang="en-US" sz="1600" dirty="0">
                <a:solidFill>
                  <a:srgbClr val="0020FF"/>
                </a:solidFill>
              </a:rPr>
            </a:br>
            <a:r>
              <a:rPr lang="en-US" sz="1600" dirty="0">
                <a:solidFill>
                  <a:srgbClr val="0020FF"/>
                </a:solidFill>
              </a:rPr>
              <a:t>Practice: Model Task 2</a:t>
            </a:r>
            <a:br>
              <a:rPr lang="en-US" sz="1600" dirty="0">
                <a:solidFill>
                  <a:srgbClr val="0020FF"/>
                </a:solidFill>
              </a:rPr>
            </a:br>
            <a:r>
              <a:rPr lang="en-US" sz="1600" dirty="0">
                <a:solidFill>
                  <a:srgbClr val="0020FF"/>
                </a:solidFill>
              </a:rPr>
              <a:t>CCC: Structure &amp; Function</a:t>
            </a:r>
          </a:p>
        </p:txBody>
      </p:sp>
    </p:spTree>
    <p:extLst>
      <p:ext uri="{BB962C8B-B14F-4D97-AF65-F5344CB8AC3E}">
        <p14:creationId xmlns:p14="http://schemas.microsoft.com/office/powerpoint/2010/main" val="28295065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B94B26-FE77-8C49-AF07-8DBEB887EDBE}"/>
              </a:ext>
            </a:extLst>
          </p:cNvPr>
          <p:cNvSpPr>
            <a:spLocks noGrp="1"/>
          </p:cNvSpPr>
          <p:nvPr>
            <p:ph type="title"/>
          </p:nvPr>
        </p:nvSpPr>
        <p:spPr/>
        <p:txBody>
          <a:bodyPr>
            <a:normAutofit/>
          </a:bodyPr>
          <a:lstStyle/>
          <a:p>
            <a:r>
              <a:rPr lang="en-US" sz="4000" dirty="0">
                <a:sym typeface="Gill Sans" charset="0"/>
              </a:rPr>
              <a:t>3D Learning Performance Mad Lib</a:t>
            </a:r>
            <a:endParaRPr lang="en-US" sz="4000" dirty="0"/>
          </a:p>
        </p:txBody>
      </p:sp>
      <p:sp>
        <p:nvSpPr>
          <p:cNvPr id="4" name="Text Placeholder 3">
            <a:extLst>
              <a:ext uri="{FF2B5EF4-FFF2-40B4-BE49-F238E27FC236}">
                <a16:creationId xmlns:a16="http://schemas.microsoft.com/office/drawing/2014/main" id="{69DB3249-A04D-7946-A89E-D7903307DA43}"/>
              </a:ext>
            </a:extLst>
          </p:cNvPr>
          <p:cNvSpPr>
            <a:spLocks noGrp="1"/>
          </p:cNvSpPr>
          <p:nvPr>
            <p:ph type="body" idx="1"/>
          </p:nvPr>
        </p:nvSpPr>
        <p:spPr>
          <a:xfrm>
            <a:off x="628650" y="1690689"/>
            <a:ext cx="7886700" cy="4351338"/>
          </a:xfrm>
        </p:spPr>
        <p:txBody>
          <a:bodyPr/>
          <a:lstStyle/>
          <a:p>
            <a:pPr marL="0" indent="0">
              <a:spcAft>
                <a:spcPts val="1200"/>
              </a:spcAft>
              <a:buNone/>
              <a:defRPr sz="1800">
                <a:solidFill>
                  <a:srgbClr val="000000"/>
                </a:solidFill>
                <a:effectLst/>
              </a:defRPr>
            </a:pPr>
            <a:r>
              <a:rPr lang="en-US" sz="3200" b="1" dirty="0">
                <a:sym typeface="Avenir Next Medium"/>
              </a:rPr>
              <a:t>“Students</a:t>
            </a:r>
            <a:br>
              <a:rPr lang="en-US" sz="3200" b="1" dirty="0">
                <a:sym typeface="Avenir Next Medium"/>
              </a:rPr>
            </a:br>
            <a:r>
              <a:rPr lang="en-US" sz="3200" b="1" dirty="0">
                <a:solidFill>
                  <a:schemeClr val="tx2"/>
                </a:solidFill>
                <a:sym typeface="Avenir Next Medium"/>
              </a:rPr>
              <a:t>((science &amp; engineering practice component verb clause)) </a:t>
            </a:r>
            <a:br>
              <a:rPr lang="en-US" sz="3200" b="1" dirty="0">
                <a:sym typeface="Avenir Next Medium"/>
              </a:rPr>
            </a:br>
            <a:r>
              <a:rPr lang="en-US" sz="3200" b="1" dirty="0">
                <a:sym typeface="Avenir Next Medium"/>
              </a:rPr>
              <a:t>in order to </a:t>
            </a:r>
            <a:br>
              <a:rPr lang="en-US" sz="3200" b="1" dirty="0">
                <a:solidFill>
                  <a:schemeClr val="tx2"/>
                </a:solidFill>
                <a:sym typeface="Avenir Next Medium"/>
              </a:rPr>
            </a:br>
            <a:r>
              <a:rPr lang="en-US" sz="3200" b="1" dirty="0">
                <a:solidFill>
                  <a:schemeClr val="tx2"/>
                </a:solidFill>
                <a:sym typeface="Avenir Next Medium"/>
              </a:rPr>
              <a:t>((DCI element verb clause)) </a:t>
            </a:r>
            <a:br>
              <a:rPr lang="en-US" sz="3200" b="1" dirty="0">
                <a:sym typeface="Avenir Next Medium"/>
              </a:rPr>
            </a:br>
            <a:r>
              <a:rPr lang="en-US" sz="3200" b="1" dirty="0">
                <a:sym typeface="Avenir Next Medium"/>
              </a:rPr>
              <a:t>highlighting that </a:t>
            </a:r>
            <a:br>
              <a:rPr lang="en-US" sz="3200" b="1" dirty="0">
                <a:solidFill>
                  <a:schemeClr val="tx2"/>
                </a:solidFill>
                <a:sym typeface="Avenir Next Medium"/>
              </a:rPr>
            </a:br>
            <a:r>
              <a:rPr lang="en-US" sz="3200" b="1" dirty="0">
                <a:solidFill>
                  <a:schemeClr val="tx2"/>
                </a:solidFill>
                <a:sym typeface="Avenir Next Medium"/>
              </a:rPr>
              <a:t>((cross-cutting concept clause)).”</a:t>
            </a:r>
          </a:p>
          <a:p>
            <a:pPr marL="0" indent="0">
              <a:spcAft>
                <a:spcPts val="1200"/>
              </a:spcAft>
              <a:buNone/>
              <a:defRPr sz="1800">
                <a:solidFill>
                  <a:srgbClr val="000000"/>
                </a:solidFill>
                <a:effectLst/>
              </a:defRPr>
            </a:pPr>
            <a:r>
              <a:rPr lang="en-US" sz="3200" dirty="0">
                <a:sym typeface="Avenir Next Medium"/>
              </a:rPr>
              <a:t>	—Julia Ward, Seattle Public Schools</a:t>
            </a:r>
          </a:p>
        </p:txBody>
      </p:sp>
    </p:spTree>
    <p:extLst>
      <p:ext uri="{BB962C8B-B14F-4D97-AF65-F5344CB8AC3E}">
        <p14:creationId xmlns:p14="http://schemas.microsoft.com/office/powerpoint/2010/main" val="18171500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08413"/>
            <a:ext cx="7886700" cy="1325563"/>
          </a:xfrm>
        </p:spPr>
        <p:txBody>
          <a:bodyPr tIns="91440" bIns="91440">
            <a:noAutofit/>
          </a:bodyPr>
          <a:lstStyle/>
          <a:p>
            <a:r>
              <a:rPr lang="en-US" sz="4000" dirty="0"/>
              <a:t>STEP 1. Define what you will assess by analyzing relevant sections of A Framework for K-12 Science Education and crafting learning claims</a:t>
            </a:r>
            <a:br>
              <a:rPr lang="en-US" sz="4000" dirty="0"/>
            </a:br>
            <a:endParaRPr lang="en-US" sz="4000" dirty="0"/>
          </a:p>
        </p:txBody>
      </p:sp>
      <p:sp>
        <p:nvSpPr>
          <p:cNvPr id="4" name="Text Placeholder 3">
            <a:extLst>
              <a:ext uri="{FF2B5EF4-FFF2-40B4-BE49-F238E27FC236}">
                <a16:creationId xmlns:a16="http://schemas.microsoft.com/office/drawing/2014/main" id="{248917FE-63C3-A847-9181-59BFC7F26C4A}"/>
              </a:ext>
            </a:extLst>
          </p:cNvPr>
          <p:cNvSpPr>
            <a:spLocks noGrp="1"/>
          </p:cNvSpPr>
          <p:nvPr>
            <p:ph type="body" idx="1"/>
          </p:nvPr>
        </p:nvSpPr>
        <p:spPr>
          <a:xfrm>
            <a:off x="628650" y="3935392"/>
            <a:ext cx="7886700" cy="2241571"/>
          </a:xfrm>
        </p:spPr>
        <p:txBody>
          <a:bodyPr/>
          <a:lstStyle/>
          <a:p>
            <a:pPr marL="114300" indent="0" algn="ctr">
              <a:buNone/>
            </a:pPr>
            <a:r>
              <a:rPr lang="en-US" dirty="0">
                <a:latin typeface="Lato Regular"/>
                <a:cs typeface="Lato Regular"/>
              </a:rPr>
              <a:t>Read the STEP 1 description on STT#29. Develop and list your learning claim in your group’s workspace</a:t>
            </a:r>
            <a:endParaRPr lang="en-US" dirty="0"/>
          </a:p>
        </p:txBody>
      </p:sp>
    </p:spTree>
    <p:extLst>
      <p:ext uri="{BB962C8B-B14F-4D97-AF65-F5344CB8AC3E}">
        <p14:creationId xmlns:p14="http://schemas.microsoft.com/office/powerpoint/2010/main" val="2642430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05176"/>
            <a:ext cx="7886700" cy="1325563"/>
          </a:xfrm>
        </p:spPr>
        <p:txBody>
          <a:bodyPr tIns="91440" bIns="91440">
            <a:noAutofit/>
          </a:bodyPr>
          <a:lstStyle/>
          <a:p>
            <a:r>
              <a:rPr lang="en-US" dirty="0"/>
              <a:t>STEP 2: Analyze the facets of the claim to be assessed</a:t>
            </a:r>
            <a:br>
              <a:rPr lang="en-US" dirty="0"/>
            </a:br>
            <a:endParaRPr lang="en-US" dirty="0"/>
          </a:p>
        </p:txBody>
      </p:sp>
      <p:sp>
        <p:nvSpPr>
          <p:cNvPr id="4" name="Text Placeholder 3">
            <a:extLst>
              <a:ext uri="{FF2B5EF4-FFF2-40B4-BE49-F238E27FC236}">
                <a16:creationId xmlns:a16="http://schemas.microsoft.com/office/drawing/2014/main" id="{84247CAF-76BB-2145-BDF2-F1BCBEECBB20}"/>
              </a:ext>
            </a:extLst>
          </p:cNvPr>
          <p:cNvSpPr>
            <a:spLocks noGrp="1"/>
          </p:cNvSpPr>
          <p:nvPr>
            <p:ph type="body" idx="1"/>
          </p:nvPr>
        </p:nvSpPr>
        <p:spPr>
          <a:xfrm>
            <a:off x="628650" y="2013995"/>
            <a:ext cx="7886700" cy="4162968"/>
          </a:xfrm>
        </p:spPr>
        <p:txBody>
          <a:bodyPr/>
          <a:lstStyle/>
          <a:p>
            <a:pPr marL="114300" indent="0" algn="ctr">
              <a:lnSpc>
                <a:spcPct val="150000"/>
              </a:lnSpc>
              <a:buNone/>
            </a:pPr>
            <a:r>
              <a:rPr lang="en-US" dirty="0">
                <a:latin typeface="Lato Regular"/>
                <a:cs typeface="Lato Regular"/>
              </a:rPr>
              <a:t>A learning claim may have many facets. A facet is a small observable piece of knowledge or a strategy that a student uses to make sense of a problem (</a:t>
            </a:r>
            <a:r>
              <a:rPr lang="en-US" dirty="0" err="1">
                <a:latin typeface="Lato Regular"/>
                <a:cs typeface="Lato Regular"/>
              </a:rPr>
              <a:t>Minstrell</a:t>
            </a:r>
            <a:r>
              <a:rPr lang="en-US" dirty="0">
                <a:latin typeface="Lato Regular"/>
                <a:cs typeface="Lato Regular"/>
              </a:rPr>
              <a:t>, 1992).</a:t>
            </a:r>
            <a:endParaRPr lang="en-US" dirty="0"/>
          </a:p>
        </p:txBody>
      </p:sp>
    </p:spTree>
    <p:extLst>
      <p:ext uri="{BB962C8B-B14F-4D97-AF65-F5344CB8AC3E}">
        <p14:creationId xmlns:p14="http://schemas.microsoft.com/office/powerpoint/2010/main" val="845995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4065B6F-F082-A242-B8D3-250F527F42A5}"/>
              </a:ext>
            </a:extLst>
          </p:cNvPr>
          <p:cNvSpPr>
            <a:spLocks noGrp="1"/>
          </p:cNvSpPr>
          <p:nvPr>
            <p:ph type="title"/>
          </p:nvPr>
        </p:nvSpPr>
        <p:spPr/>
        <p:txBody>
          <a:bodyPr>
            <a:normAutofit/>
          </a:bodyPr>
          <a:lstStyle/>
          <a:p>
            <a:r>
              <a:rPr lang="en-US" sz="1800" dirty="0"/>
              <a:t>Image of NGSS evidence statement</a:t>
            </a:r>
          </a:p>
        </p:txBody>
      </p:sp>
      <p:grpSp>
        <p:nvGrpSpPr>
          <p:cNvPr id="4" name="Group 3" descr="NGSS Evidence Statement for Standard MS-PS1">
            <a:extLst>
              <a:ext uri="{FF2B5EF4-FFF2-40B4-BE49-F238E27FC236}">
                <a16:creationId xmlns:a16="http://schemas.microsoft.com/office/drawing/2014/main" id="{4F30ECDF-1CB9-5A49-94FF-3E20FAB49181}"/>
              </a:ext>
            </a:extLst>
          </p:cNvPr>
          <p:cNvGrpSpPr/>
          <p:nvPr/>
        </p:nvGrpSpPr>
        <p:grpSpPr>
          <a:xfrm>
            <a:off x="348319" y="544521"/>
            <a:ext cx="8447361" cy="6029376"/>
            <a:chOff x="367643" y="404570"/>
            <a:chExt cx="8447361" cy="6029376"/>
          </a:xfrm>
        </p:grpSpPr>
        <p:pic>
          <p:nvPicPr>
            <p:cNvPr id="5" name="Picture 4" descr="NGSS Evidence Statement for Standard MS-PS1">
              <a:extLst>
                <a:ext uri="{FF2B5EF4-FFF2-40B4-BE49-F238E27FC236}">
                  <a16:creationId xmlns:a16="http://schemas.microsoft.com/office/drawing/2014/main" id="{A3041A68-E2F9-564A-95DE-709B7FA42F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643" y="404570"/>
              <a:ext cx="8445809" cy="1676016"/>
            </a:xfrm>
            <a:prstGeom prst="rect">
              <a:avLst/>
            </a:prstGeom>
          </p:spPr>
        </p:pic>
        <p:pic>
          <p:nvPicPr>
            <p:cNvPr id="6" name="Picture 5" descr="NGSS Evidence Statement for Standard MS-PS1">
              <a:extLst>
                <a:ext uri="{FF2B5EF4-FFF2-40B4-BE49-F238E27FC236}">
                  <a16:creationId xmlns:a16="http://schemas.microsoft.com/office/drawing/2014/main" id="{C3B66E4A-87F5-3242-BC09-D6DC8AE9239B}"/>
                </a:ext>
              </a:extLst>
            </p:cNvPr>
            <p:cNvPicPr>
              <a:picLocks noChangeAspect="1"/>
            </p:cNvPicPr>
            <p:nvPr/>
          </p:nvPicPr>
          <p:blipFill rotWithShape="1">
            <a:blip r:embed="rId4">
              <a:extLst>
                <a:ext uri="{28A0092B-C50C-407E-A947-70E740481C1C}">
                  <a14:useLocalDpi xmlns:a14="http://schemas.microsoft.com/office/drawing/2010/main" val="0"/>
                </a:ext>
              </a:extLst>
            </a:blip>
            <a:srcRect b="45726"/>
            <a:stretch/>
          </p:blipFill>
          <p:spPr>
            <a:xfrm>
              <a:off x="367643" y="2072229"/>
              <a:ext cx="8447361" cy="4361717"/>
            </a:xfrm>
            <a:prstGeom prst="rect">
              <a:avLst/>
            </a:prstGeom>
          </p:spPr>
        </p:pic>
      </p:grpSp>
    </p:spTree>
    <p:extLst>
      <p:ext uri="{BB962C8B-B14F-4D97-AF65-F5344CB8AC3E}">
        <p14:creationId xmlns:p14="http://schemas.microsoft.com/office/powerpoint/2010/main" val="2295557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28325"/>
            <a:ext cx="7886700" cy="1325563"/>
          </a:xfrm>
        </p:spPr>
        <p:txBody>
          <a:bodyPr tIns="91440" bIns="91440">
            <a:noAutofit/>
          </a:bodyPr>
          <a:lstStyle/>
          <a:p>
            <a:r>
              <a:rPr lang="en-US" dirty="0"/>
              <a:t>STEP 2: Analyze the facets of the claim to be assessed</a:t>
            </a:r>
            <a:br>
              <a:rPr lang="en-US" dirty="0"/>
            </a:br>
            <a:endParaRPr lang="en-US" dirty="0"/>
          </a:p>
        </p:txBody>
      </p:sp>
      <p:sp>
        <p:nvSpPr>
          <p:cNvPr id="4" name="Text Placeholder 3">
            <a:extLst>
              <a:ext uri="{FF2B5EF4-FFF2-40B4-BE49-F238E27FC236}">
                <a16:creationId xmlns:a16="http://schemas.microsoft.com/office/drawing/2014/main" id="{BAC8408C-67B9-1D42-BD9F-48E7AAF2600B}"/>
              </a:ext>
            </a:extLst>
          </p:cNvPr>
          <p:cNvSpPr>
            <a:spLocks noGrp="1"/>
          </p:cNvSpPr>
          <p:nvPr>
            <p:ph type="body" idx="1"/>
          </p:nvPr>
        </p:nvSpPr>
        <p:spPr>
          <a:xfrm>
            <a:off x="628650" y="2253888"/>
            <a:ext cx="7886700" cy="3542115"/>
          </a:xfrm>
        </p:spPr>
        <p:txBody>
          <a:bodyPr/>
          <a:lstStyle/>
          <a:p>
            <a:pPr marL="114300" indent="0" algn="ctr">
              <a:lnSpc>
                <a:spcPct val="150000"/>
              </a:lnSpc>
              <a:buNone/>
            </a:pPr>
            <a:r>
              <a:rPr lang="en-US" dirty="0">
                <a:latin typeface="Lato Regular"/>
                <a:cs typeface="Lato Regular"/>
              </a:rPr>
              <a:t>Read the STEP 2 description on STT#29 and follow the instructions—which includes creating a set of stickies for each facet you identify for your claim.</a:t>
            </a:r>
            <a:endParaRPr lang="en-US" dirty="0"/>
          </a:p>
        </p:txBody>
      </p:sp>
    </p:spTree>
    <p:extLst>
      <p:ext uri="{BB962C8B-B14F-4D97-AF65-F5344CB8AC3E}">
        <p14:creationId xmlns:p14="http://schemas.microsoft.com/office/powerpoint/2010/main" val="4159431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40" bIns="91440">
            <a:noAutofit/>
          </a:bodyPr>
          <a:lstStyle/>
          <a:p>
            <a:r>
              <a:rPr lang="en-US" sz="4000" dirty="0"/>
              <a:t>STEP 3: Choose a phenomenon or a design challenge for the task</a:t>
            </a:r>
          </a:p>
        </p:txBody>
      </p:sp>
      <p:sp>
        <p:nvSpPr>
          <p:cNvPr id="4" name="Text Placeholder 3">
            <a:extLst>
              <a:ext uri="{FF2B5EF4-FFF2-40B4-BE49-F238E27FC236}">
                <a16:creationId xmlns:a16="http://schemas.microsoft.com/office/drawing/2014/main" id="{F6527C74-498B-9F47-B4D8-1B69F115257E}"/>
              </a:ext>
            </a:extLst>
          </p:cNvPr>
          <p:cNvSpPr>
            <a:spLocks noGrp="1"/>
          </p:cNvSpPr>
          <p:nvPr>
            <p:ph type="body" idx="1"/>
          </p:nvPr>
        </p:nvSpPr>
        <p:spPr>
          <a:xfrm>
            <a:off x="628650" y="1690689"/>
            <a:ext cx="7886700" cy="4351338"/>
          </a:xfrm>
        </p:spPr>
        <p:txBody>
          <a:bodyPr>
            <a:normAutofit fontScale="92500"/>
          </a:bodyPr>
          <a:lstStyle/>
          <a:p>
            <a:pPr marL="114300" indent="0" algn="ctr">
              <a:lnSpc>
                <a:spcPct val="140000"/>
              </a:lnSpc>
              <a:buNone/>
            </a:pPr>
            <a:r>
              <a:rPr lang="en-US" dirty="0">
                <a:latin typeface="Lato Regular"/>
                <a:cs typeface="Lato Regular"/>
              </a:rPr>
              <a:t>We want to identify a phenomena-driven scenario that relates to our learning performance. It will frame the assessment event for students. </a:t>
            </a:r>
            <a:br>
              <a:rPr lang="en-US" dirty="0">
                <a:latin typeface="Lato Regular"/>
                <a:cs typeface="Lato Regular"/>
              </a:rPr>
            </a:br>
            <a:br>
              <a:rPr lang="en-US" sz="1800" dirty="0">
                <a:latin typeface="Lato Regular"/>
                <a:cs typeface="Lato Regular"/>
              </a:rPr>
            </a:br>
            <a:r>
              <a:rPr lang="en-US" dirty="0">
                <a:latin typeface="Lato Regular"/>
                <a:cs typeface="Lato Regular"/>
              </a:rPr>
              <a:t>There are different kinds of scenarios: (a) everyday situations, (b) science investigations, (c) classroom situations, or (d) hypothetical situations. </a:t>
            </a:r>
            <a:endParaRPr lang="en-US" dirty="0"/>
          </a:p>
        </p:txBody>
      </p:sp>
    </p:spTree>
    <p:extLst>
      <p:ext uri="{BB962C8B-B14F-4D97-AF65-F5344CB8AC3E}">
        <p14:creationId xmlns:p14="http://schemas.microsoft.com/office/powerpoint/2010/main" val="278432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642750" fontAlgn="base">
              <a:spcAft>
                <a:spcPct val="0"/>
              </a:spcAft>
              <a:tabLst>
                <a:tab pos="3367088" algn="l"/>
              </a:tabLst>
            </a:pPr>
            <a:r>
              <a:rPr lang="en-US" dirty="0">
                <a:cs typeface="Lato Heavy"/>
                <a:sym typeface="Gill Sans" charset="0"/>
              </a:rPr>
              <a:t>Formative Assessment</a:t>
            </a:r>
            <a:endParaRPr lang="en-US" sz="4800" dirty="0">
              <a:cs typeface="Lato Heavy"/>
              <a:sym typeface="Gill Sans" charset="0"/>
            </a:endParaRPr>
          </a:p>
        </p:txBody>
      </p:sp>
      <p:sp>
        <p:nvSpPr>
          <p:cNvPr id="3" name="Content Placeholder 2"/>
          <p:cNvSpPr>
            <a:spLocks noGrp="1"/>
          </p:cNvSpPr>
          <p:nvPr>
            <p:ph type="body" idx="1"/>
          </p:nvPr>
        </p:nvSpPr>
        <p:spPr>
          <a:xfrm>
            <a:off x="628650" y="1825625"/>
            <a:ext cx="7886700" cy="4667249"/>
          </a:xfrm>
        </p:spPr>
        <p:txBody>
          <a:bodyPr>
            <a:normAutofit fontScale="77500" lnSpcReduction="20000"/>
          </a:bodyPr>
          <a:lstStyle/>
          <a:p>
            <a:pPr marL="168460" indent="0">
              <a:lnSpc>
                <a:spcPct val="110000"/>
              </a:lnSpc>
              <a:buNone/>
            </a:pPr>
            <a:r>
              <a:rPr lang="en-US" sz="3600" dirty="0">
                <a:solidFill>
                  <a:prstClr val="black"/>
                </a:solidFill>
                <a:effectLst>
                  <a:outerShdw blurRad="25400" dist="25400" dir="5520000" rotWithShape="0">
                    <a:srgbClr val="FFFFFF">
                      <a:alpha val="71999"/>
                    </a:srgbClr>
                  </a:outerShdw>
                </a:effectLst>
                <a:latin typeface="Lato Regular"/>
                <a:cs typeface="Lato Regular"/>
                <a:sym typeface="Avenir Next Medium"/>
              </a:rPr>
              <a:t>“A process used by teachers and students during instruction that provides feedback to adjust ongoing teaching and learning to improve students’ achievements of intended instructional outcomes.” </a:t>
            </a:r>
          </a:p>
          <a:p>
            <a:pPr marL="168460" indent="0">
              <a:lnSpc>
                <a:spcPct val="110000"/>
              </a:lnSpc>
              <a:buNone/>
            </a:pPr>
            <a:r>
              <a:rPr lang="en-US" sz="3600" dirty="0">
                <a:solidFill>
                  <a:prstClr val="black"/>
                </a:solidFill>
                <a:effectLst>
                  <a:outerShdw blurRad="25400" dist="25400" dir="5520000" rotWithShape="0">
                    <a:srgbClr val="FFFFFF">
                      <a:alpha val="71999"/>
                    </a:srgbClr>
                  </a:outerShdw>
                </a:effectLst>
                <a:latin typeface="Lato Regular"/>
                <a:cs typeface="Lato Regular"/>
                <a:sym typeface="Avenir Next Medium"/>
              </a:rPr>
              <a:t>— Formative Assessment for Students and Teachers (FAST) SCASS, 2012, p. 4</a:t>
            </a:r>
          </a:p>
          <a:p>
            <a:pPr marL="168460" indent="0">
              <a:lnSpc>
                <a:spcPct val="110000"/>
              </a:lnSpc>
              <a:buNone/>
            </a:pPr>
            <a:endParaRPr lang="en-US" dirty="0">
              <a:solidFill>
                <a:prstClr val="black"/>
              </a:solidFill>
              <a:effectLst>
                <a:outerShdw blurRad="25400" dist="25400" dir="5520000" rotWithShape="0">
                  <a:srgbClr val="FFFFFF">
                    <a:alpha val="71999"/>
                  </a:srgbClr>
                </a:outerShdw>
              </a:effectLst>
              <a:latin typeface="Lato Regular"/>
              <a:cs typeface="Lato Regular"/>
              <a:sym typeface="Avenir Next Medium"/>
            </a:endParaRPr>
          </a:p>
          <a:p>
            <a:pPr marL="168460" indent="0">
              <a:lnSpc>
                <a:spcPct val="110000"/>
              </a:lnSpc>
              <a:buNone/>
            </a:pPr>
            <a:r>
              <a:rPr lang="en-US" sz="3600" dirty="0">
                <a:solidFill>
                  <a:schemeClr val="bg2"/>
                </a:solidFill>
                <a:latin typeface="Lato Regular"/>
                <a:cs typeface="Lato Regular"/>
              </a:rPr>
              <a:t>Goes beyond educational standards.</a:t>
            </a:r>
            <a:br>
              <a:rPr lang="en-US" sz="3600" dirty="0">
                <a:solidFill>
                  <a:schemeClr val="bg2"/>
                </a:solidFill>
                <a:latin typeface="Lato Regular"/>
                <a:cs typeface="Lato Regular"/>
              </a:rPr>
            </a:br>
            <a:r>
              <a:rPr lang="en-US" sz="3600" dirty="0">
                <a:solidFill>
                  <a:schemeClr val="bg2"/>
                </a:solidFill>
                <a:latin typeface="Lato Regular"/>
                <a:cs typeface="Lato Regular"/>
              </a:rPr>
              <a:t>Includes all instructional outcomes.  </a:t>
            </a:r>
            <a:endParaRPr lang="en-US" sz="3600" dirty="0">
              <a:solidFill>
                <a:schemeClr val="bg2"/>
              </a:solidFill>
              <a:effectLst>
                <a:outerShdw blurRad="25400" dist="25400" dir="5520000" rotWithShape="0">
                  <a:srgbClr val="FFFFFF">
                    <a:alpha val="71999"/>
                  </a:srgbClr>
                </a:outerShdw>
              </a:effectLst>
              <a:latin typeface="Lato Regular"/>
              <a:cs typeface="Lato Regular"/>
              <a:sym typeface="Avenir Next Medium"/>
            </a:endParaRPr>
          </a:p>
        </p:txBody>
      </p:sp>
    </p:spTree>
    <p:extLst>
      <p:ext uri="{BB962C8B-B14F-4D97-AF65-F5344CB8AC3E}">
        <p14:creationId xmlns:p14="http://schemas.microsoft.com/office/powerpoint/2010/main" val="38238241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EM Teaching Tool 28 header image: Qualities of a Good Anchor Phenomenon for a Coherent Sequence of Science Lessons, with a picture of a young person on a beach with buildings in the back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596" y="1825625"/>
            <a:ext cx="8427376" cy="3559187"/>
          </a:xfrm>
          <a:prstGeom prst="rect">
            <a:avLst/>
          </a:prstGeom>
        </p:spPr>
      </p:pic>
      <p:sp>
        <p:nvSpPr>
          <p:cNvPr id="8" name="Title 7">
            <a:extLst>
              <a:ext uri="{FF2B5EF4-FFF2-40B4-BE49-F238E27FC236}">
                <a16:creationId xmlns:a16="http://schemas.microsoft.com/office/drawing/2014/main" id="{7BC6AA32-3284-6249-9DF8-D05B34DFF035}"/>
              </a:ext>
            </a:extLst>
          </p:cNvPr>
          <p:cNvSpPr>
            <a:spLocks noGrp="1"/>
          </p:cNvSpPr>
          <p:nvPr>
            <p:ph type="title"/>
          </p:nvPr>
        </p:nvSpPr>
        <p:spPr>
          <a:xfrm>
            <a:off x="356087" y="500062"/>
            <a:ext cx="7886700" cy="1325563"/>
          </a:xfrm>
        </p:spPr>
        <p:txBody>
          <a:bodyPr>
            <a:noAutofit/>
          </a:bodyPr>
          <a:lstStyle/>
          <a:p>
            <a:pPr algn="l"/>
            <a:r>
              <a:rPr lang="en-US" sz="2400" dirty="0"/>
              <a:t>Keep phenomena central to instruction and assessment. Natural phenomena are observable events that occur in the universe that we can use our science knowledge to explain or predict. </a:t>
            </a:r>
            <a:br>
              <a:rPr lang="en-US" sz="2400" dirty="0"/>
            </a:br>
            <a:endParaRPr lang="en-US" sz="2400" dirty="0"/>
          </a:p>
        </p:txBody>
      </p:sp>
      <p:sp>
        <p:nvSpPr>
          <p:cNvPr id="9" name="Text Placeholder 8">
            <a:extLst>
              <a:ext uri="{FF2B5EF4-FFF2-40B4-BE49-F238E27FC236}">
                <a16:creationId xmlns:a16="http://schemas.microsoft.com/office/drawing/2014/main" id="{A5AB357C-4EA2-524F-B45F-6080B94CECEE}"/>
              </a:ext>
            </a:extLst>
          </p:cNvPr>
          <p:cNvSpPr>
            <a:spLocks noGrp="1"/>
          </p:cNvSpPr>
          <p:nvPr>
            <p:ph type="body" idx="1"/>
          </p:nvPr>
        </p:nvSpPr>
        <p:spPr>
          <a:xfrm>
            <a:off x="356087" y="5632534"/>
            <a:ext cx="7886700" cy="991505"/>
          </a:xfrm>
        </p:spPr>
        <p:txBody>
          <a:bodyPr/>
          <a:lstStyle/>
          <a:p>
            <a:pPr marL="114300" indent="0">
              <a:buNone/>
            </a:pPr>
            <a:r>
              <a:rPr lang="en-US" b="1" dirty="0">
                <a:solidFill>
                  <a:srgbClr val="FFFFFF"/>
                </a:solidFill>
                <a:latin typeface="Gill Sans" charset="0"/>
                <a:ea typeface="Avenir Next Medium"/>
                <a:cs typeface="Gill Sans" charset="0"/>
                <a:sym typeface="Gill Sans" charset="0"/>
              </a:rPr>
              <a:t>http://</a:t>
            </a:r>
            <a:r>
              <a:rPr lang="en-US" b="1" dirty="0" err="1">
                <a:solidFill>
                  <a:srgbClr val="FFFFFF"/>
                </a:solidFill>
                <a:latin typeface="Gill Sans" charset="0"/>
                <a:ea typeface="Avenir Next Medium"/>
                <a:cs typeface="Gill Sans" charset="0"/>
                <a:sym typeface="Gill Sans" charset="0"/>
              </a:rPr>
              <a:t>STEMteachingtools.org</a:t>
            </a:r>
            <a:r>
              <a:rPr lang="en-US" b="1" dirty="0">
                <a:solidFill>
                  <a:srgbClr val="FFFFFF"/>
                </a:solidFill>
                <a:latin typeface="Gill Sans" charset="0"/>
                <a:ea typeface="Avenir Next Medium"/>
                <a:cs typeface="Gill Sans" charset="0"/>
                <a:sym typeface="Gill Sans" charset="0"/>
              </a:rPr>
              <a:t>/brief/28 </a:t>
            </a:r>
            <a:br>
              <a:rPr lang="en-US" b="1" dirty="0">
                <a:solidFill>
                  <a:srgbClr val="FFFFFF"/>
                </a:solidFill>
                <a:latin typeface="Gill Sans" charset="0"/>
                <a:ea typeface="Avenir Next Medium"/>
                <a:cs typeface="Gill Sans" charset="0"/>
                <a:sym typeface="Gill Sans" charset="0"/>
              </a:rPr>
            </a:br>
            <a:r>
              <a:rPr lang="en-US" b="1" dirty="0">
                <a:solidFill>
                  <a:srgbClr val="FFFFFF"/>
                </a:solidFill>
                <a:latin typeface="Gill Sans" charset="0"/>
                <a:ea typeface="Avenir Next Medium"/>
                <a:cs typeface="Gill Sans" charset="0"/>
                <a:sym typeface="Gill Sans" charset="0"/>
              </a:rPr>
              <a:t>http://</a:t>
            </a:r>
            <a:r>
              <a:rPr lang="en-US" b="1" dirty="0" err="1">
                <a:solidFill>
                  <a:srgbClr val="FFFFFF"/>
                </a:solidFill>
                <a:latin typeface="Gill Sans" charset="0"/>
                <a:ea typeface="Avenir Next Medium"/>
                <a:cs typeface="Gill Sans" charset="0"/>
                <a:sym typeface="Gill Sans" charset="0"/>
              </a:rPr>
              <a:t>STEMteachingtools.org</a:t>
            </a:r>
            <a:r>
              <a:rPr lang="en-US" b="1" dirty="0">
                <a:solidFill>
                  <a:srgbClr val="FFFFFF"/>
                </a:solidFill>
                <a:latin typeface="Gill Sans" charset="0"/>
                <a:ea typeface="Avenir Next Medium"/>
                <a:cs typeface="Gill Sans" charset="0"/>
                <a:sym typeface="Gill Sans" charset="0"/>
              </a:rPr>
              <a:t>/brief/42</a:t>
            </a:r>
            <a:endParaRPr lang="en-US" dirty="0">
              <a:solidFill>
                <a:srgbClr val="000000"/>
              </a:solidFill>
              <a:latin typeface="Calibri" charset="0"/>
              <a:ea typeface="Avenir Next Medium"/>
              <a:cs typeface="Avenir Next Medium"/>
              <a:sym typeface="Avenir Next Medium"/>
            </a:endParaRPr>
          </a:p>
        </p:txBody>
      </p:sp>
    </p:spTree>
    <p:extLst>
      <p:ext uri="{BB962C8B-B14F-4D97-AF65-F5344CB8AC3E}">
        <p14:creationId xmlns:p14="http://schemas.microsoft.com/office/powerpoint/2010/main" val="37943802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627" y="500062"/>
            <a:ext cx="7886700" cy="1325563"/>
          </a:xfrm>
        </p:spPr>
        <p:txBody>
          <a:bodyPr tIns="91440" bIns="91440">
            <a:noAutofit/>
          </a:bodyPr>
          <a:lstStyle/>
          <a:p>
            <a:r>
              <a:rPr lang="en-US" sz="4000" dirty="0"/>
              <a:t>STEP 3: Choose a phenomenon or a design challenge for the task</a:t>
            </a:r>
          </a:p>
        </p:txBody>
      </p:sp>
      <p:sp>
        <p:nvSpPr>
          <p:cNvPr id="4" name="Text Placeholder 3">
            <a:extLst>
              <a:ext uri="{FF2B5EF4-FFF2-40B4-BE49-F238E27FC236}">
                <a16:creationId xmlns:a16="http://schemas.microsoft.com/office/drawing/2014/main" id="{DAC767F0-A76D-F847-B8DE-001ECA548F6E}"/>
              </a:ext>
            </a:extLst>
          </p:cNvPr>
          <p:cNvSpPr>
            <a:spLocks noGrp="1"/>
          </p:cNvSpPr>
          <p:nvPr>
            <p:ph type="body" idx="1"/>
          </p:nvPr>
        </p:nvSpPr>
        <p:spPr>
          <a:xfrm>
            <a:off x="628650" y="1938992"/>
            <a:ext cx="7886700" cy="3329591"/>
          </a:xfrm>
        </p:spPr>
        <p:txBody>
          <a:bodyPr>
            <a:normAutofit lnSpcReduction="10000"/>
          </a:bodyPr>
          <a:lstStyle/>
          <a:p>
            <a:pPr marL="114300" indent="0" algn="ctr">
              <a:lnSpc>
                <a:spcPct val="150000"/>
              </a:lnSpc>
              <a:buNone/>
            </a:pPr>
            <a:r>
              <a:rPr lang="en-US" dirty="0">
                <a:latin typeface="Lato Regular"/>
                <a:cs typeface="Lato Regular"/>
              </a:rPr>
              <a:t>Read the STEP 3 description on STT#29. We won’t have time to do the full process described. For today, brainstorm a set of phenomena-driven OR design challenge-driven scenarios as a group. </a:t>
            </a:r>
            <a:endParaRPr lang="en-US" dirty="0"/>
          </a:p>
        </p:txBody>
      </p:sp>
    </p:spTree>
    <p:extLst>
      <p:ext uri="{BB962C8B-B14F-4D97-AF65-F5344CB8AC3E}">
        <p14:creationId xmlns:p14="http://schemas.microsoft.com/office/powerpoint/2010/main" val="2975525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A list of possible scenario ideas. Entries include: &quot;A piece of solid butter is placed in a pan on the stove and gently heated for 10 minutes, allowing for the transfer of thermal energy to the butter. //frozen butter.&quot; and &quot;Space Shuttle Thermal Protection&quot; with a URL to a NASA resource. There are 9 entries in tota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54438" y="1060000"/>
            <a:ext cx="5249862" cy="5668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3" descr="A tea kettl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261268" y="4336257"/>
            <a:ext cx="2684463" cy="201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4" descr="A pack of cans of Pepsi that have exploded around the back seat of a ca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9700" y="163513"/>
            <a:ext cx="3006725" cy="3719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A79B5F4D-60AF-F344-A7C4-DCE69088E7ED}"/>
              </a:ext>
            </a:extLst>
          </p:cNvPr>
          <p:cNvSpPr>
            <a:spLocks noGrp="1"/>
          </p:cNvSpPr>
          <p:nvPr>
            <p:ph type="title"/>
          </p:nvPr>
        </p:nvSpPr>
        <p:spPr>
          <a:xfrm>
            <a:off x="3498378" y="604783"/>
            <a:ext cx="5645622" cy="396480"/>
          </a:xfrm>
        </p:spPr>
        <p:txBody>
          <a:bodyPr>
            <a:normAutofit fontScale="90000"/>
          </a:bodyPr>
          <a:lstStyle/>
          <a:p>
            <a:r>
              <a:rPr lang="en-US" sz="3200" kern="1200" dirty="0">
                <a:solidFill>
                  <a:srgbClr val="2E6240"/>
                </a:solidFill>
                <a:latin typeface="Lato Heavy"/>
                <a:ea typeface="Gill Sans" charset="0"/>
                <a:cs typeface="Lato Heavy"/>
                <a:sym typeface="Gill Sans" charset="0"/>
              </a:rPr>
              <a:t>Sample Scenario Brainstorm</a:t>
            </a:r>
            <a:br>
              <a:rPr lang="en-US" sz="3200" kern="1200" dirty="0">
                <a:solidFill>
                  <a:srgbClr val="2E6240"/>
                </a:solidFill>
                <a:latin typeface="Lato Heavy"/>
                <a:ea typeface="Gill Sans" charset="0"/>
                <a:cs typeface="Lato Heavy"/>
                <a:sym typeface="Gill Sans" charset="0"/>
              </a:rPr>
            </a:br>
            <a:endParaRPr lang="en-US" sz="3200" dirty="0"/>
          </a:p>
        </p:txBody>
      </p:sp>
    </p:spTree>
    <p:extLst>
      <p:ext uri="{BB962C8B-B14F-4D97-AF65-F5344CB8AC3E}">
        <p14:creationId xmlns:p14="http://schemas.microsoft.com/office/powerpoint/2010/main" val="1387913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3BB38-5169-E54E-8FC1-6E010862567E}"/>
              </a:ext>
            </a:extLst>
          </p:cNvPr>
          <p:cNvSpPr>
            <a:spLocks noGrp="1"/>
          </p:cNvSpPr>
          <p:nvPr>
            <p:ph type="title"/>
          </p:nvPr>
        </p:nvSpPr>
        <p:spPr>
          <a:xfrm>
            <a:off x="723501" y="0"/>
            <a:ext cx="7886700" cy="1325563"/>
          </a:xfrm>
        </p:spPr>
        <p:txBody>
          <a:bodyPr/>
          <a:lstStyle/>
          <a:p>
            <a:r>
              <a:rPr lang="en-US" dirty="0">
                <a:sym typeface="Gill Sans" charset="0"/>
              </a:rPr>
              <a:t>STEP 3: Brainstorm Scenarios</a:t>
            </a:r>
            <a:endParaRPr lang="en-US" dirty="0"/>
          </a:p>
        </p:txBody>
      </p:sp>
      <p:sp>
        <p:nvSpPr>
          <p:cNvPr id="3" name="Text Placeholder 2">
            <a:extLst>
              <a:ext uri="{FF2B5EF4-FFF2-40B4-BE49-F238E27FC236}">
                <a16:creationId xmlns:a16="http://schemas.microsoft.com/office/drawing/2014/main" id="{72A974D5-E7AA-A742-8E21-D089ED04E7A1}"/>
              </a:ext>
            </a:extLst>
          </p:cNvPr>
          <p:cNvSpPr>
            <a:spLocks noGrp="1"/>
          </p:cNvSpPr>
          <p:nvPr>
            <p:ph type="body" idx="1"/>
          </p:nvPr>
        </p:nvSpPr>
        <p:spPr>
          <a:xfrm>
            <a:off x="628650" y="1122744"/>
            <a:ext cx="7886700" cy="5054219"/>
          </a:xfrm>
        </p:spPr>
        <p:txBody>
          <a:bodyPr>
            <a:normAutofit fontScale="92500" lnSpcReduction="20000"/>
          </a:bodyPr>
          <a:lstStyle/>
          <a:p>
            <a:pPr marL="0" indent="0">
              <a:buNone/>
              <a:defRPr sz="1800">
                <a:solidFill>
                  <a:srgbClr val="000000"/>
                </a:solidFill>
                <a:effectLst/>
              </a:defRPr>
            </a:pPr>
            <a:r>
              <a:rPr lang="en-US" sz="3200" b="1" dirty="0">
                <a:solidFill>
                  <a:srgbClr val="000000"/>
                </a:solidFill>
                <a:latin typeface="Lato Regular"/>
                <a:cs typeface="Lato Regular"/>
              </a:rPr>
              <a:t>Criteria for an assessment scenario…</a:t>
            </a:r>
          </a:p>
          <a:p>
            <a:pPr>
              <a:lnSpc>
                <a:spcPct val="140000"/>
              </a:lnSpc>
              <a:buFont typeface="+mj-lt"/>
              <a:buAutoNum type="arabicPeriod"/>
              <a:defRPr sz="1800">
                <a:solidFill>
                  <a:srgbClr val="000000"/>
                </a:solidFill>
                <a:effectLst/>
              </a:defRPr>
            </a:pPr>
            <a:r>
              <a:rPr lang="en-US" dirty="0">
                <a:solidFill>
                  <a:srgbClr val="000000"/>
                </a:solidFill>
                <a:latin typeface="Lato Regular"/>
                <a:cs typeface="Lato Regular"/>
              </a:rPr>
              <a:t>It should allow students from non-dominant communities (e.g., ELLs, students from poverty-impacted communities, differently abled) to fully engage with the task. We should design for them first! </a:t>
            </a:r>
          </a:p>
          <a:p>
            <a:pPr>
              <a:lnSpc>
                <a:spcPct val="140000"/>
              </a:lnSpc>
              <a:buFont typeface="+mj-lt"/>
              <a:buAutoNum type="arabicPeriod"/>
              <a:defRPr sz="1800">
                <a:solidFill>
                  <a:srgbClr val="000000"/>
                </a:solidFill>
                <a:effectLst/>
              </a:defRPr>
            </a:pPr>
            <a:r>
              <a:rPr lang="en-US" dirty="0">
                <a:solidFill>
                  <a:srgbClr val="000000"/>
                </a:solidFill>
                <a:latin typeface="Lato Regular"/>
                <a:cs typeface="Lato Regular"/>
              </a:rPr>
              <a:t>It should involve a compelling phenomena related to one or more of the DCIs being assessed—and not feel like a test-like task. It should beg for explanation! Make it more like an anchoring phenomena for an awesome, month-long unit. </a:t>
            </a:r>
          </a:p>
          <a:p>
            <a:pPr>
              <a:lnSpc>
                <a:spcPct val="140000"/>
              </a:lnSpc>
              <a:buFont typeface="+mj-lt"/>
              <a:buAutoNum type="arabicPeriod"/>
              <a:defRPr sz="1800">
                <a:solidFill>
                  <a:srgbClr val="000000"/>
                </a:solidFill>
                <a:effectLst/>
              </a:defRPr>
            </a:pPr>
            <a:r>
              <a:rPr lang="en-US" dirty="0">
                <a:solidFill>
                  <a:srgbClr val="000000"/>
                </a:solidFill>
                <a:latin typeface="Lato Regular"/>
                <a:cs typeface="Lato Regular"/>
              </a:rPr>
              <a:t>It should lend itself to a broad range of the science and engineering practices.</a:t>
            </a:r>
          </a:p>
          <a:p>
            <a:pPr>
              <a:lnSpc>
                <a:spcPct val="140000"/>
              </a:lnSpc>
              <a:buFont typeface="+mj-lt"/>
              <a:buAutoNum type="arabicPeriod"/>
              <a:defRPr sz="1800">
                <a:solidFill>
                  <a:srgbClr val="000000"/>
                </a:solidFill>
                <a:effectLst/>
              </a:defRPr>
            </a:pPr>
            <a:r>
              <a:rPr lang="en-US" dirty="0">
                <a:solidFill>
                  <a:srgbClr val="000000"/>
                </a:solidFill>
                <a:latin typeface="Lato Regular"/>
                <a:cs typeface="Lato Regular"/>
              </a:rPr>
              <a:t>It must be understandable quickly by students. </a:t>
            </a:r>
            <a:br>
              <a:rPr lang="en-US" dirty="0">
                <a:solidFill>
                  <a:srgbClr val="000000"/>
                </a:solidFill>
                <a:latin typeface="Lato Regular"/>
                <a:cs typeface="Lato Regular"/>
              </a:rPr>
            </a:br>
            <a:r>
              <a:rPr lang="en-US" dirty="0">
                <a:solidFill>
                  <a:srgbClr val="000000"/>
                </a:solidFill>
                <a:latin typeface="Lato Regular"/>
                <a:cs typeface="Lato Regular"/>
              </a:rPr>
              <a:t>For this reason, selecting everyday situations can </a:t>
            </a:r>
            <a:br>
              <a:rPr lang="en-US" dirty="0">
                <a:solidFill>
                  <a:srgbClr val="000000"/>
                </a:solidFill>
                <a:latin typeface="Lato Regular"/>
                <a:cs typeface="Lato Regular"/>
              </a:rPr>
            </a:br>
            <a:r>
              <a:rPr lang="en-US" dirty="0">
                <a:solidFill>
                  <a:srgbClr val="000000"/>
                </a:solidFill>
                <a:latin typeface="Lato Regular"/>
                <a:cs typeface="Lato Regular"/>
              </a:rPr>
              <a:t>be useful. </a:t>
            </a:r>
          </a:p>
          <a:p>
            <a:pPr marL="114300" indent="0">
              <a:buNone/>
            </a:pPr>
            <a:endParaRPr lang="en-US" dirty="0"/>
          </a:p>
        </p:txBody>
      </p:sp>
    </p:spTree>
    <p:extLst>
      <p:ext uri="{BB962C8B-B14F-4D97-AF65-F5344CB8AC3E}">
        <p14:creationId xmlns:p14="http://schemas.microsoft.com/office/powerpoint/2010/main" val="15625205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81037"/>
            <a:ext cx="7886700" cy="1325563"/>
          </a:xfrm>
        </p:spPr>
        <p:txBody>
          <a:bodyPr tIns="91440" bIns="91440">
            <a:noAutofit/>
          </a:bodyPr>
          <a:lstStyle/>
          <a:p>
            <a:r>
              <a:rPr lang="en-US" sz="4000" dirty="0"/>
              <a:t>STEP 3: Choose a phenomenon or a design challenge for the task</a:t>
            </a:r>
          </a:p>
        </p:txBody>
      </p:sp>
      <p:sp>
        <p:nvSpPr>
          <p:cNvPr id="4" name="Text Placeholder 3">
            <a:extLst>
              <a:ext uri="{FF2B5EF4-FFF2-40B4-BE49-F238E27FC236}">
                <a16:creationId xmlns:a16="http://schemas.microsoft.com/office/drawing/2014/main" id="{8EF752BC-991B-D345-BD22-5DEE0682A0FB}"/>
              </a:ext>
            </a:extLst>
          </p:cNvPr>
          <p:cNvSpPr>
            <a:spLocks noGrp="1"/>
          </p:cNvSpPr>
          <p:nvPr>
            <p:ph type="body" idx="1"/>
          </p:nvPr>
        </p:nvSpPr>
        <p:spPr>
          <a:xfrm>
            <a:off x="628650" y="2824223"/>
            <a:ext cx="7886700" cy="3352740"/>
          </a:xfrm>
        </p:spPr>
        <p:txBody>
          <a:bodyPr/>
          <a:lstStyle/>
          <a:p>
            <a:pPr marL="114300" indent="0" algn="ctr">
              <a:buNone/>
            </a:pPr>
            <a:r>
              <a:rPr lang="en-US" dirty="0">
                <a:latin typeface="Lato Regular"/>
                <a:cs typeface="Lato Regular"/>
              </a:rPr>
              <a:t>Select one scenario to work with today and </a:t>
            </a:r>
            <a:r>
              <a:rPr lang="en-US" b="1" dirty="0">
                <a:latin typeface="Lato Regular"/>
                <a:cs typeface="Lato Regular"/>
              </a:rPr>
              <a:t>bold it </a:t>
            </a:r>
            <a:r>
              <a:rPr lang="en-US" dirty="0">
                <a:latin typeface="Lato Regular"/>
                <a:cs typeface="Lato Regular"/>
              </a:rPr>
              <a:t>in your Google workspace.</a:t>
            </a:r>
            <a:endParaRPr lang="en-US" dirty="0"/>
          </a:p>
        </p:txBody>
      </p:sp>
    </p:spTree>
    <p:extLst>
      <p:ext uri="{BB962C8B-B14F-4D97-AF65-F5344CB8AC3E}">
        <p14:creationId xmlns:p14="http://schemas.microsoft.com/office/powerpoint/2010/main" val="2296717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09136"/>
            <a:ext cx="7886700" cy="1325563"/>
          </a:xfrm>
        </p:spPr>
        <p:txBody>
          <a:bodyPr tIns="91440" bIns="91440">
            <a:noAutofit/>
          </a:bodyPr>
          <a:lstStyle/>
          <a:p>
            <a:r>
              <a:rPr lang="en-US" sz="3200" dirty="0"/>
              <a:t>STEP 4: Write a complete student explanation of the phenomenon or solution to the design challenge</a:t>
            </a:r>
            <a:br>
              <a:rPr lang="en-US" sz="3200" dirty="0"/>
            </a:br>
            <a:endParaRPr lang="en-US" sz="3200" dirty="0"/>
          </a:p>
        </p:txBody>
      </p:sp>
      <p:sp>
        <p:nvSpPr>
          <p:cNvPr id="4" name="Text Placeholder 3">
            <a:extLst>
              <a:ext uri="{FF2B5EF4-FFF2-40B4-BE49-F238E27FC236}">
                <a16:creationId xmlns:a16="http://schemas.microsoft.com/office/drawing/2014/main" id="{B408A50D-D2F8-CF42-81F5-521E249761D9}"/>
              </a:ext>
            </a:extLst>
          </p:cNvPr>
          <p:cNvSpPr>
            <a:spLocks noGrp="1"/>
          </p:cNvSpPr>
          <p:nvPr>
            <p:ph type="body" idx="1"/>
          </p:nvPr>
        </p:nvSpPr>
        <p:spPr>
          <a:xfrm>
            <a:off x="628650" y="3032567"/>
            <a:ext cx="7886700" cy="2438340"/>
          </a:xfrm>
        </p:spPr>
        <p:txBody>
          <a:bodyPr/>
          <a:lstStyle/>
          <a:p>
            <a:pPr marL="114300" indent="0" algn="ctr">
              <a:buNone/>
            </a:pPr>
            <a:r>
              <a:rPr lang="en-US" dirty="0">
                <a:latin typeface="Lato Regular"/>
                <a:cs typeface="Lato Regular"/>
              </a:rPr>
              <a:t>Read the STEP 4 description on STT#29 and follow the instructions.</a:t>
            </a:r>
            <a:endParaRPr lang="en-US" dirty="0"/>
          </a:p>
        </p:txBody>
      </p:sp>
    </p:spTree>
    <p:extLst>
      <p:ext uri="{BB962C8B-B14F-4D97-AF65-F5344CB8AC3E}">
        <p14:creationId xmlns:p14="http://schemas.microsoft.com/office/powerpoint/2010/main" val="25047317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81815"/>
            <a:ext cx="7886700" cy="1325563"/>
          </a:xfrm>
        </p:spPr>
        <p:txBody>
          <a:bodyPr tIns="91440" bIns="91440">
            <a:noAutofit/>
          </a:bodyPr>
          <a:lstStyle/>
          <a:p>
            <a:pPr defTabSz="457200"/>
            <a:r>
              <a:rPr lang="en-US" sz="3600" dirty="0"/>
              <a:t>STEP 5: Use the Science and Engineering Practices and Crosscutting Concepts</a:t>
            </a:r>
            <a:br>
              <a:rPr lang="en-US" sz="3600" dirty="0"/>
            </a:br>
            <a:r>
              <a:rPr lang="en-US" sz="3600" dirty="0"/>
              <a:t>Tools to develop individual prompts</a:t>
            </a:r>
          </a:p>
        </p:txBody>
      </p:sp>
      <p:sp>
        <p:nvSpPr>
          <p:cNvPr id="4" name="Text Placeholder 3">
            <a:extLst>
              <a:ext uri="{FF2B5EF4-FFF2-40B4-BE49-F238E27FC236}">
                <a16:creationId xmlns:a16="http://schemas.microsoft.com/office/drawing/2014/main" id="{8D7F40CC-FF4F-CF4D-B9CA-92FA63810C1E}"/>
              </a:ext>
            </a:extLst>
          </p:cNvPr>
          <p:cNvSpPr>
            <a:spLocks noGrp="1"/>
          </p:cNvSpPr>
          <p:nvPr>
            <p:ph type="body" idx="1"/>
          </p:nvPr>
        </p:nvSpPr>
        <p:spPr>
          <a:xfrm>
            <a:off x="628650" y="2720051"/>
            <a:ext cx="7886700" cy="2982350"/>
          </a:xfrm>
        </p:spPr>
        <p:txBody>
          <a:bodyPr/>
          <a:lstStyle/>
          <a:p>
            <a:pPr marL="114300" indent="0" algn="ctr">
              <a:buNone/>
            </a:pPr>
            <a:r>
              <a:rPr lang="en-US" dirty="0">
                <a:latin typeface="Lato Regular"/>
                <a:cs typeface="Lato Regular"/>
              </a:rPr>
              <a:t>Develop a sequence of prompts (i.e., 2D and 3D components) for your task. Think of them as a flow of sequential phases of an investigation. Use a variety of practices that make sense.</a:t>
            </a:r>
            <a:endParaRPr lang="en-US" dirty="0"/>
          </a:p>
        </p:txBody>
      </p:sp>
    </p:spTree>
    <p:extLst>
      <p:ext uri="{BB962C8B-B14F-4D97-AF65-F5344CB8AC3E}">
        <p14:creationId xmlns:p14="http://schemas.microsoft.com/office/powerpoint/2010/main" val="5042150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EFE6AF-B4AC-6D4C-A28A-B0DBB126972B}"/>
              </a:ext>
            </a:extLst>
          </p:cNvPr>
          <p:cNvSpPr>
            <a:spLocks noGrp="1"/>
          </p:cNvSpPr>
          <p:nvPr>
            <p:ph type="title"/>
          </p:nvPr>
        </p:nvSpPr>
        <p:spPr>
          <a:xfrm>
            <a:off x="618121" y="273843"/>
            <a:ext cx="7886700" cy="852577"/>
          </a:xfrm>
        </p:spPr>
        <p:txBody>
          <a:bodyPr>
            <a:noAutofit/>
          </a:bodyPr>
          <a:lstStyle/>
          <a:p>
            <a:r>
              <a:rPr lang="en-US" sz="3200" dirty="0">
                <a:sym typeface="Gill Sans" charset="0"/>
              </a:rPr>
              <a:t>Assessment Task Formats for the Practices</a:t>
            </a:r>
            <a:br>
              <a:rPr lang="en-US" sz="3200" dirty="0">
                <a:sym typeface="Gill Sans" charset="0"/>
              </a:rPr>
            </a:br>
            <a:endParaRPr lang="en-US" sz="3200" dirty="0"/>
          </a:p>
        </p:txBody>
      </p:sp>
      <p:sp>
        <p:nvSpPr>
          <p:cNvPr id="4" name="Text Placeholder 3">
            <a:extLst>
              <a:ext uri="{FF2B5EF4-FFF2-40B4-BE49-F238E27FC236}">
                <a16:creationId xmlns:a16="http://schemas.microsoft.com/office/drawing/2014/main" id="{94248CDB-6B70-A146-A879-82301F47FDD3}"/>
              </a:ext>
            </a:extLst>
          </p:cNvPr>
          <p:cNvSpPr>
            <a:spLocks noGrp="1"/>
          </p:cNvSpPr>
          <p:nvPr>
            <p:ph type="body" idx="1"/>
          </p:nvPr>
        </p:nvSpPr>
        <p:spPr>
          <a:xfrm>
            <a:off x="747418" y="775504"/>
            <a:ext cx="7886700" cy="5808653"/>
          </a:xfrm>
        </p:spPr>
        <p:txBody>
          <a:bodyPr>
            <a:normAutofit fontScale="55000" lnSpcReduction="20000"/>
          </a:bodyPr>
          <a:lstStyle/>
          <a:p>
            <a:pPr marL="114300" indent="0">
              <a:lnSpc>
                <a:spcPct val="140000"/>
              </a:lnSpc>
              <a:buNone/>
            </a:pPr>
            <a:r>
              <a:rPr lang="en-US" sz="3800" dirty="0">
                <a:solidFill>
                  <a:srgbClr val="000000"/>
                </a:solidFill>
              </a:rPr>
              <a:t>We created a collection of task formats for the science and engineering practices that help with the design of assessment components. They can also be used to guide instruction.</a:t>
            </a:r>
          </a:p>
          <a:p>
            <a:pPr marL="114300" indent="0">
              <a:lnSpc>
                <a:spcPct val="140000"/>
              </a:lnSpc>
              <a:buNone/>
            </a:pPr>
            <a:endParaRPr lang="en-US" sz="3800" dirty="0">
              <a:solidFill>
                <a:srgbClr val="000000"/>
              </a:solidFill>
            </a:endParaRPr>
          </a:p>
          <a:p>
            <a:pPr marL="114300" indent="0">
              <a:lnSpc>
                <a:spcPct val="140000"/>
              </a:lnSpc>
              <a:buNone/>
            </a:pPr>
            <a:endParaRPr lang="en-US" sz="3800" dirty="0">
              <a:solidFill>
                <a:srgbClr val="000000"/>
              </a:solidFill>
            </a:endParaRPr>
          </a:p>
          <a:p>
            <a:pPr marL="114300" indent="0">
              <a:lnSpc>
                <a:spcPct val="140000"/>
              </a:lnSpc>
              <a:buNone/>
            </a:pPr>
            <a:endParaRPr lang="en-US" sz="3800" dirty="0">
              <a:solidFill>
                <a:srgbClr val="000000"/>
              </a:solidFill>
            </a:endParaRPr>
          </a:p>
          <a:p>
            <a:pPr marL="114300" indent="0">
              <a:lnSpc>
                <a:spcPct val="140000"/>
              </a:lnSpc>
              <a:buNone/>
            </a:pPr>
            <a:endParaRPr lang="en-US" sz="3800" dirty="0">
              <a:solidFill>
                <a:srgbClr val="000000"/>
              </a:solidFill>
            </a:endParaRPr>
          </a:p>
          <a:p>
            <a:pPr marL="114300" indent="0">
              <a:lnSpc>
                <a:spcPct val="140000"/>
              </a:lnSpc>
              <a:buNone/>
            </a:pPr>
            <a:endParaRPr lang="en-US" sz="3800" dirty="0">
              <a:solidFill>
                <a:srgbClr val="000000"/>
              </a:solidFill>
            </a:endParaRPr>
          </a:p>
          <a:p>
            <a:pPr marL="114300" indent="0">
              <a:lnSpc>
                <a:spcPct val="140000"/>
              </a:lnSpc>
              <a:buNone/>
            </a:pPr>
            <a:endParaRPr lang="en-US" sz="3800" dirty="0">
              <a:solidFill>
                <a:srgbClr val="000000"/>
              </a:solidFill>
            </a:endParaRPr>
          </a:p>
          <a:p>
            <a:pPr marL="114300" indent="0" algn="ctr">
              <a:lnSpc>
                <a:spcPct val="140000"/>
              </a:lnSpc>
              <a:buNone/>
            </a:pPr>
            <a:br>
              <a:rPr lang="en-US" sz="3800" b="1" dirty="0">
                <a:solidFill>
                  <a:srgbClr val="0020FF"/>
                </a:solidFill>
                <a:hlinkClick r:id="rId3">
                  <a:extLst>
                    <a:ext uri="{A12FA001-AC4F-418D-AE19-62706E023703}">
                      <ahyp:hlinkClr xmlns:ahyp="http://schemas.microsoft.com/office/drawing/2018/hyperlinkcolor" val="tx"/>
                    </a:ext>
                  </a:extLst>
                </a:hlinkClick>
              </a:rPr>
            </a:br>
            <a:br>
              <a:rPr lang="en-US" sz="3800" b="1" dirty="0">
                <a:solidFill>
                  <a:srgbClr val="0020FF"/>
                </a:solidFill>
                <a:hlinkClick r:id="rId3">
                  <a:extLst>
                    <a:ext uri="{A12FA001-AC4F-418D-AE19-62706E023703}">
                      <ahyp:hlinkClr xmlns:ahyp="http://schemas.microsoft.com/office/drawing/2018/hyperlinkcolor" val="tx"/>
                    </a:ext>
                  </a:extLst>
                </a:hlinkClick>
              </a:rPr>
            </a:br>
            <a:r>
              <a:rPr lang="en-US" sz="3800" b="1" dirty="0">
                <a:solidFill>
                  <a:srgbClr val="0020FF"/>
                </a:solidFill>
                <a:hlinkClick r:id="rId3">
                  <a:extLst>
                    <a:ext uri="{A12FA001-AC4F-418D-AE19-62706E023703}">
                      <ahyp:hlinkClr xmlns:ahyp="http://schemas.microsoft.com/office/drawing/2018/hyperlinkcolor" val="tx"/>
                    </a:ext>
                  </a:extLst>
                </a:hlinkClick>
              </a:rPr>
              <a:t>STEMteachingtools.org/brief/30 </a:t>
            </a:r>
            <a:r>
              <a:rPr lang="en-US" sz="3800" b="1" dirty="0">
                <a:solidFill>
                  <a:srgbClr val="0020FF"/>
                </a:solidFill>
              </a:rPr>
              <a:t> </a:t>
            </a:r>
          </a:p>
          <a:p>
            <a:pPr marL="114300" indent="0">
              <a:buNone/>
            </a:pPr>
            <a:endParaRPr lang="en-US" dirty="0"/>
          </a:p>
        </p:txBody>
      </p:sp>
      <p:pic>
        <p:nvPicPr>
          <p:cNvPr id="8" name="Picture 7" descr="Children working on an engineering project with the title &quot;Integrating science practices into assessment tasks&quot;" title="Header image for STEM Teaching Tool #30">
            <a:extLst>
              <a:ext uri="{FF2B5EF4-FFF2-40B4-BE49-F238E27FC236}">
                <a16:creationId xmlns:a16="http://schemas.microsoft.com/office/drawing/2014/main" id="{32F68DD0-7A8A-B945-8BB7-A7C4F62B24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6174" y="2389902"/>
            <a:ext cx="6770594" cy="3460208"/>
          </a:xfrm>
          <a:prstGeom prst="rect">
            <a:avLst/>
          </a:prstGeom>
          <a:ln>
            <a:solidFill>
              <a:schemeClr val="tx1"/>
            </a:solidFill>
          </a:ln>
        </p:spPr>
      </p:pic>
    </p:spTree>
    <p:extLst>
      <p:ext uri="{BB962C8B-B14F-4D97-AF65-F5344CB8AC3E}">
        <p14:creationId xmlns:p14="http://schemas.microsoft.com/office/powerpoint/2010/main" val="31163097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mple screenshot of Task Requirements for Students, as listed in STEM Teaching Tool #30" title="Screenshot of Task Format Table">
            <a:extLst>
              <a:ext uri="{FF2B5EF4-FFF2-40B4-BE49-F238E27FC236}">
                <a16:creationId xmlns:a16="http://schemas.microsoft.com/office/drawing/2014/main" id="{C50C0020-9418-BE48-B099-242BC443F5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30" t="7362" r="1660"/>
          <a:stretch/>
        </p:blipFill>
        <p:spPr>
          <a:xfrm>
            <a:off x="358311" y="1093292"/>
            <a:ext cx="8427377" cy="5293339"/>
          </a:xfrm>
          <a:prstGeom prst="rect">
            <a:avLst/>
          </a:prstGeom>
          <a:ln w="3175" cmpd="sng">
            <a:solidFill>
              <a:srgbClr val="FFFFFF"/>
            </a:solidFill>
          </a:ln>
        </p:spPr>
      </p:pic>
      <p:sp>
        <p:nvSpPr>
          <p:cNvPr id="2" name="Title 1">
            <a:extLst>
              <a:ext uri="{FF2B5EF4-FFF2-40B4-BE49-F238E27FC236}">
                <a16:creationId xmlns:a16="http://schemas.microsoft.com/office/drawing/2014/main" id="{6CB45801-9333-9F4A-92DE-717276507751}"/>
              </a:ext>
            </a:extLst>
          </p:cNvPr>
          <p:cNvSpPr>
            <a:spLocks noGrp="1"/>
          </p:cNvSpPr>
          <p:nvPr>
            <p:ph type="title"/>
          </p:nvPr>
        </p:nvSpPr>
        <p:spPr>
          <a:xfrm>
            <a:off x="628650" y="133895"/>
            <a:ext cx="7886700" cy="1325563"/>
          </a:xfrm>
        </p:spPr>
        <p:txBody>
          <a:bodyPr>
            <a:normAutofit/>
          </a:bodyPr>
          <a:lstStyle/>
          <a:p>
            <a:r>
              <a:rPr lang="en-US" sz="2800" dirty="0"/>
              <a:t>Task Formats for Developing &amp; Using Models</a:t>
            </a:r>
          </a:p>
        </p:txBody>
      </p:sp>
    </p:spTree>
    <p:extLst>
      <p:ext uri="{BB962C8B-B14F-4D97-AF65-F5344CB8AC3E}">
        <p14:creationId xmlns:p14="http://schemas.microsoft.com/office/powerpoint/2010/main" val="2156432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of two students working together on a model, with the title, &quot;Prompts for Integrating Crosscutting Concepts Into Assessment and Instruction.&quot;" title="Header image for STEM Teaching Tool #41">
            <a:extLst>
              <a:ext uri="{FF2B5EF4-FFF2-40B4-BE49-F238E27FC236}">
                <a16:creationId xmlns:a16="http://schemas.microsoft.com/office/drawing/2014/main" id="{A377B38B-D99D-5C48-8A7C-D5795DA376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0744" y="1353172"/>
            <a:ext cx="6862511" cy="3959608"/>
          </a:xfrm>
          <a:prstGeom prst="rect">
            <a:avLst/>
          </a:prstGeom>
        </p:spPr>
      </p:pic>
      <p:sp>
        <p:nvSpPr>
          <p:cNvPr id="2" name="Title 1">
            <a:extLst>
              <a:ext uri="{FF2B5EF4-FFF2-40B4-BE49-F238E27FC236}">
                <a16:creationId xmlns:a16="http://schemas.microsoft.com/office/drawing/2014/main" id="{F59601E3-5D2F-D14F-96D2-A4AAC4806064}"/>
              </a:ext>
            </a:extLst>
          </p:cNvPr>
          <p:cNvSpPr>
            <a:spLocks noGrp="1"/>
          </p:cNvSpPr>
          <p:nvPr>
            <p:ph type="title"/>
          </p:nvPr>
        </p:nvSpPr>
        <p:spPr>
          <a:xfrm>
            <a:off x="628649" y="514114"/>
            <a:ext cx="7886700" cy="791973"/>
          </a:xfrm>
        </p:spPr>
        <p:txBody>
          <a:bodyPr>
            <a:normAutofit/>
          </a:bodyPr>
          <a:lstStyle/>
          <a:p>
            <a:r>
              <a:rPr lang="en-US" sz="2800" dirty="0">
                <a:sym typeface="Gill Sans" charset="0"/>
              </a:rPr>
              <a:t>Prompts for Assessing Cross-Cutting Concepts</a:t>
            </a:r>
            <a:endParaRPr lang="en-US" sz="2800" dirty="0"/>
          </a:p>
        </p:txBody>
      </p:sp>
      <p:sp>
        <p:nvSpPr>
          <p:cNvPr id="3" name="Text Placeholder 2">
            <a:extLst>
              <a:ext uri="{FF2B5EF4-FFF2-40B4-BE49-F238E27FC236}">
                <a16:creationId xmlns:a16="http://schemas.microsoft.com/office/drawing/2014/main" id="{3EA5731E-4A68-7645-BD91-7A850957F03F}"/>
              </a:ext>
            </a:extLst>
          </p:cNvPr>
          <p:cNvSpPr>
            <a:spLocks noGrp="1"/>
          </p:cNvSpPr>
          <p:nvPr>
            <p:ph type="body" idx="1"/>
          </p:nvPr>
        </p:nvSpPr>
        <p:spPr>
          <a:xfrm>
            <a:off x="559789" y="5760472"/>
            <a:ext cx="7886700" cy="705162"/>
          </a:xfrm>
        </p:spPr>
        <p:txBody>
          <a:bodyPr/>
          <a:lstStyle/>
          <a:p>
            <a:pPr marL="114300" indent="0" algn="ctr">
              <a:buNone/>
            </a:pPr>
            <a:r>
              <a:rPr lang="en-US" dirty="0">
                <a:solidFill>
                  <a:srgbClr val="0020FF"/>
                </a:solidFill>
                <a:latin typeface="Lato Heavy"/>
                <a:cs typeface="Lato Heavy"/>
                <a:hlinkClick r:id="rId4">
                  <a:extLst>
                    <a:ext uri="{A12FA001-AC4F-418D-AE19-62706E023703}">
                      <ahyp:hlinkClr xmlns:ahyp="http://schemas.microsoft.com/office/drawing/2018/hyperlinkcolor" val="tx"/>
                    </a:ext>
                  </a:extLst>
                </a:hlinkClick>
              </a:rPr>
              <a:t>STEMteachingtools.org/brief/41 </a:t>
            </a:r>
            <a:endParaRPr lang="en-US" dirty="0">
              <a:solidFill>
                <a:srgbClr val="0020FF"/>
              </a:solidFill>
              <a:latin typeface="Lato Heavy"/>
              <a:cs typeface="Lato Heavy"/>
            </a:endParaRPr>
          </a:p>
        </p:txBody>
      </p:sp>
    </p:spTree>
    <p:extLst>
      <p:ext uri="{BB962C8B-B14F-4D97-AF65-F5344CB8AC3E}">
        <p14:creationId xmlns:p14="http://schemas.microsoft.com/office/powerpoint/2010/main" val="2674527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Image of student work on a table</a:t>
            </a:r>
          </a:p>
        </p:txBody>
      </p:sp>
      <p:sp>
        <p:nvSpPr>
          <p:cNvPr id="3" name="Text Placeholder 2">
            <a:extLst>
              <a:ext uri="{FF2B5EF4-FFF2-40B4-BE49-F238E27FC236}">
                <a16:creationId xmlns:a16="http://schemas.microsoft.com/office/drawing/2014/main" id="{738561CC-CEFA-5E4C-9CB6-9EB921FDB9F6}"/>
              </a:ext>
            </a:extLst>
          </p:cNvPr>
          <p:cNvSpPr>
            <a:spLocks noGrp="1"/>
          </p:cNvSpPr>
          <p:nvPr>
            <p:ph type="body" idx="1"/>
          </p:nvPr>
        </p:nvSpPr>
        <p:spPr/>
        <p:txBody>
          <a:bodyPr/>
          <a:lstStyle/>
          <a:p>
            <a:endParaRPr lang="en-US" dirty="0"/>
          </a:p>
        </p:txBody>
      </p:sp>
      <p:pic>
        <p:nvPicPr>
          <p:cNvPr id="4" name="Picture 3" descr="Several examples of student work laid out on a table, including short-answer questions and models." title="Student Wor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18412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eader at the top indicates the crosscutting concept, &quot;Cause and Effect,&quot; then a variety of sentence starters and other prompts related to cause and effect." title="Screenshot of section from STEM Teaching Tool #41">
            <a:extLst>
              <a:ext uri="{FF2B5EF4-FFF2-40B4-BE49-F238E27FC236}">
                <a16:creationId xmlns:a16="http://schemas.microsoft.com/office/drawing/2014/main" id="{ACC94C15-F815-AE46-B66F-555EC79CF5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8864"/>
          <a:stretch/>
        </p:blipFill>
        <p:spPr>
          <a:xfrm>
            <a:off x="313887" y="1060770"/>
            <a:ext cx="8516225" cy="4275605"/>
          </a:xfrm>
          <a:prstGeom prst="rect">
            <a:avLst/>
          </a:prstGeom>
          <a:ln>
            <a:solidFill>
              <a:schemeClr val="tx1"/>
            </a:solidFill>
          </a:ln>
        </p:spPr>
      </p:pic>
      <p:sp>
        <p:nvSpPr>
          <p:cNvPr id="3" name="Title 2">
            <a:extLst>
              <a:ext uri="{FF2B5EF4-FFF2-40B4-BE49-F238E27FC236}">
                <a16:creationId xmlns:a16="http://schemas.microsoft.com/office/drawing/2014/main" id="{8D27DD59-E202-D946-A3D9-5D2D9C254728}"/>
              </a:ext>
            </a:extLst>
          </p:cNvPr>
          <p:cNvSpPr>
            <a:spLocks noGrp="1"/>
          </p:cNvSpPr>
          <p:nvPr>
            <p:ph type="title"/>
          </p:nvPr>
        </p:nvSpPr>
        <p:spPr>
          <a:xfrm>
            <a:off x="628649" y="121139"/>
            <a:ext cx="7886700" cy="939631"/>
          </a:xfrm>
        </p:spPr>
        <p:txBody>
          <a:bodyPr>
            <a:normAutofit/>
          </a:bodyPr>
          <a:lstStyle/>
          <a:p>
            <a:r>
              <a:rPr lang="en-US" sz="2800" dirty="0">
                <a:sym typeface="Gill Sans" charset="0"/>
              </a:rPr>
              <a:t>Prompts for Assessing Cross-Cutting Concepts</a:t>
            </a:r>
            <a:endParaRPr lang="en-US" sz="2800" dirty="0"/>
          </a:p>
        </p:txBody>
      </p:sp>
      <p:sp>
        <p:nvSpPr>
          <p:cNvPr id="4" name="Text Placeholder 3">
            <a:extLst>
              <a:ext uri="{FF2B5EF4-FFF2-40B4-BE49-F238E27FC236}">
                <a16:creationId xmlns:a16="http://schemas.microsoft.com/office/drawing/2014/main" id="{1E4E1E6F-7276-904F-A633-09BA11563689}"/>
              </a:ext>
            </a:extLst>
          </p:cNvPr>
          <p:cNvSpPr>
            <a:spLocks noGrp="1"/>
          </p:cNvSpPr>
          <p:nvPr>
            <p:ph type="body" idx="1"/>
          </p:nvPr>
        </p:nvSpPr>
        <p:spPr>
          <a:xfrm>
            <a:off x="628650" y="5670221"/>
            <a:ext cx="7886700" cy="506742"/>
          </a:xfrm>
        </p:spPr>
        <p:txBody>
          <a:bodyPr>
            <a:normAutofit fontScale="92500" lnSpcReduction="20000"/>
          </a:bodyPr>
          <a:lstStyle/>
          <a:p>
            <a:pPr marL="114300" indent="0" algn="ctr">
              <a:buNone/>
            </a:pPr>
            <a:r>
              <a:rPr lang="en-US" dirty="0">
                <a:solidFill>
                  <a:srgbClr val="0020FF"/>
                </a:solidFill>
                <a:latin typeface="Lato Heavy"/>
                <a:cs typeface="Lato Heavy"/>
                <a:hlinkClick r:id="rId4">
                  <a:extLst>
                    <a:ext uri="{A12FA001-AC4F-418D-AE19-62706E023703}">
                      <ahyp:hlinkClr xmlns:ahyp="http://schemas.microsoft.com/office/drawing/2018/hyperlinkcolor" val="tx"/>
                    </a:ext>
                  </a:extLst>
                </a:hlinkClick>
              </a:rPr>
              <a:t>STEMteachingtools.org/brief/41 </a:t>
            </a:r>
            <a:endParaRPr lang="en-US" dirty="0">
              <a:solidFill>
                <a:srgbClr val="0020FF"/>
              </a:solidFill>
              <a:latin typeface="Lato Heavy"/>
              <a:cs typeface="Lato Heavy"/>
            </a:endParaRPr>
          </a:p>
        </p:txBody>
      </p:sp>
    </p:spTree>
    <p:extLst>
      <p:ext uri="{BB962C8B-B14F-4D97-AF65-F5344CB8AC3E}">
        <p14:creationId xmlns:p14="http://schemas.microsoft.com/office/powerpoint/2010/main" val="42606152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71182"/>
            <a:ext cx="7886700" cy="1325563"/>
          </a:xfrm>
        </p:spPr>
        <p:txBody>
          <a:bodyPr tIns="91440" bIns="91440">
            <a:noAutofit/>
          </a:bodyPr>
          <a:lstStyle/>
          <a:p>
            <a:pPr defTabSz="457200"/>
            <a:r>
              <a:rPr lang="en-US" sz="3600" dirty="0"/>
              <a:t>STEP 5: Use the Science and Engineering Practices and Crosscutting Concepts</a:t>
            </a:r>
            <a:br>
              <a:rPr lang="en-US" sz="3600" dirty="0"/>
            </a:br>
            <a:r>
              <a:rPr lang="en-US" sz="3600" dirty="0"/>
              <a:t>Tools to develop individual prompts</a:t>
            </a:r>
          </a:p>
        </p:txBody>
      </p:sp>
      <p:sp>
        <p:nvSpPr>
          <p:cNvPr id="4" name="Text Placeholder 3">
            <a:extLst>
              <a:ext uri="{FF2B5EF4-FFF2-40B4-BE49-F238E27FC236}">
                <a16:creationId xmlns:a16="http://schemas.microsoft.com/office/drawing/2014/main" id="{257C8922-6939-4B44-92AF-E88BED47C0B9}"/>
              </a:ext>
            </a:extLst>
          </p:cNvPr>
          <p:cNvSpPr>
            <a:spLocks noGrp="1"/>
          </p:cNvSpPr>
          <p:nvPr>
            <p:ph type="body" idx="1"/>
          </p:nvPr>
        </p:nvSpPr>
        <p:spPr>
          <a:xfrm>
            <a:off x="628650" y="3183038"/>
            <a:ext cx="7886700" cy="2993925"/>
          </a:xfrm>
        </p:spPr>
        <p:txBody>
          <a:bodyPr/>
          <a:lstStyle/>
          <a:p>
            <a:pPr marL="114300" indent="0" algn="ctr">
              <a:buNone/>
            </a:pPr>
            <a:r>
              <a:rPr lang="en-US" dirty="0">
                <a:latin typeface="Lato Regular"/>
                <a:cs typeface="Lato Regular"/>
              </a:rPr>
              <a:t>Read the STEP 5 description on STT#29 and follow the instructions.</a:t>
            </a:r>
            <a:endParaRPr lang="en-US" dirty="0"/>
          </a:p>
        </p:txBody>
      </p:sp>
    </p:spTree>
    <p:extLst>
      <p:ext uri="{BB962C8B-B14F-4D97-AF65-F5344CB8AC3E}">
        <p14:creationId xmlns:p14="http://schemas.microsoft.com/office/powerpoint/2010/main" val="36593228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74412"/>
            <a:ext cx="7886700" cy="1325563"/>
          </a:xfrm>
        </p:spPr>
        <p:txBody>
          <a:bodyPr tIns="91440" bIns="91440">
            <a:noAutofit/>
          </a:bodyPr>
          <a:lstStyle/>
          <a:p>
            <a:pPr defTabSz="457200"/>
            <a:r>
              <a:rPr lang="en-US" sz="3600" dirty="0"/>
              <a:t>STEP 6: Integrate questions to assess student interest and identification with science and engineering presented in the scenario</a:t>
            </a:r>
          </a:p>
        </p:txBody>
      </p:sp>
      <p:sp>
        <p:nvSpPr>
          <p:cNvPr id="4" name="Text Placeholder 3">
            <a:extLst>
              <a:ext uri="{FF2B5EF4-FFF2-40B4-BE49-F238E27FC236}">
                <a16:creationId xmlns:a16="http://schemas.microsoft.com/office/drawing/2014/main" id="{A3F9B7A9-AE66-8548-9707-7DA4F0F65353}"/>
              </a:ext>
            </a:extLst>
          </p:cNvPr>
          <p:cNvSpPr>
            <a:spLocks noGrp="1"/>
          </p:cNvSpPr>
          <p:nvPr>
            <p:ph type="body" idx="1"/>
          </p:nvPr>
        </p:nvSpPr>
        <p:spPr>
          <a:xfrm>
            <a:off x="628650" y="3191438"/>
            <a:ext cx="7886700" cy="4351338"/>
          </a:xfrm>
        </p:spPr>
        <p:txBody>
          <a:bodyPr/>
          <a:lstStyle/>
          <a:p>
            <a:pPr marL="114300" indent="0" algn="ctr">
              <a:buNone/>
            </a:pPr>
            <a:r>
              <a:rPr lang="en-US" dirty="0">
                <a:latin typeface="Lato Regular"/>
                <a:cs typeface="Lato Regular"/>
              </a:rPr>
              <a:t>Read the STEP 6 description on STT#29 and follow the instructions. Add the new prompts to your flow of prompts from STEP 5.</a:t>
            </a:r>
            <a:endParaRPr lang="en-US" dirty="0"/>
          </a:p>
        </p:txBody>
      </p:sp>
    </p:spTree>
    <p:extLst>
      <p:ext uri="{BB962C8B-B14F-4D97-AF65-F5344CB8AC3E}">
        <p14:creationId xmlns:p14="http://schemas.microsoft.com/office/powerpoint/2010/main" val="25959277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D221FD-E544-4C4A-B097-1B87E39A1831}"/>
              </a:ext>
            </a:extLst>
          </p:cNvPr>
          <p:cNvSpPr>
            <a:spLocks noGrp="1"/>
          </p:cNvSpPr>
          <p:nvPr>
            <p:ph type="title"/>
          </p:nvPr>
        </p:nvSpPr>
        <p:spPr/>
        <p:txBody>
          <a:bodyPr>
            <a:normAutofit/>
          </a:bodyPr>
          <a:lstStyle/>
          <a:p>
            <a:r>
              <a:rPr lang="en-US" dirty="0"/>
              <a:t>STEP 7: Develop ideal student answers and a scoring guide</a:t>
            </a:r>
          </a:p>
        </p:txBody>
      </p:sp>
      <p:sp>
        <p:nvSpPr>
          <p:cNvPr id="2" name="Text Placeholder 1">
            <a:extLst>
              <a:ext uri="{FF2B5EF4-FFF2-40B4-BE49-F238E27FC236}">
                <a16:creationId xmlns:a16="http://schemas.microsoft.com/office/drawing/2014/main" id="{E890310C-D8FE-FF4F-A412-AD4C83C7902C}"/>
              </a:ext>
            </a:extLst>
          </p:cNvPr>
          <p:cNvSpPr>
            <a:spLocks noGrp="1"/>
          </p:cNvSpPr>
          <p:nvPr>
            <p:ph type="body" idx="1"/>
          </p:nvPr>
        </p:nvSpPr>
        <p:spPr/>
        <p:txBody>
          <a:bodyPr/>
          <a:lstStyle/>
          <a:p>
            <a:pPr marL="114300" indent="0" algn="ctr">
              <a:buNone/>
            </a:pPr>
            <a:r>
              <a:rPr lang="en-US" dirty="0">
                <a:latin typeface="Lato Regular"/>
                <a:cs typeface="Lato Regular"/>
              </a:rPr>
              <a:t>Read the STEP 7 description on STT#29 and follow the instructions.</a:t>
            </a:r>
            <a:endParaRPr lang="en-US" dirty="0"/>
          </a:p>
        </p:txBody>
      </p:sp>
    </p:spTree>
    <p:extLst>
      <p:ext uri="{BB962C8B-B14F-4D97-AF65-F5344CB8AC3E}">
        <p14:creationId xmlns:p14="http://schemas.microsoft.com/office/powerpoint/2010/main" val="8873603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551C3B-9A70-4E44-86EC-84689B54395A}"/>
              </a:ext>
            </a:extLst>
          </p:cNvPr>
          <p:cNvSpPr>
            <a:spLocks noGrp="1"/>
          </p:cNvSpPr>
          <p:nvPr>
            <p:ph type="title"/>
          </p:nvPr>
        </p:nvSpPr>
        <p:spPr>
          <a:xfrm>
            <a:off x="628650" y="534459"/>
            <a:ext cx="7886700" cy="1325563"/>
          </a:xfrm>
        </p:spPr>
        <p:txBody>
          <a:bodyPr>
            <a:normAutofit fontScale="90000"/>
          </a:bodyPr>
          <a:lstStyle/>
          <a:p>
            <a:r>
              <a:rPr lang="en-US" dirty="0"/>
              <a:t>STEP 8: Review your task with peers for intelligibility, alignment, and accessibility</a:t>
            </a:r>
          </a:p>
        </p:txBody>
      </p:sp>
      <p:sp>
        <p:nvSpPr>
          <p:cNvPr id="2" name="Text Placeholder 1">
            <a:extLst>
              <a:ext uri="{FF2B5EF4-FFF2-40B4-BE49-F238E27FC236}">
                <a16:creationId xmlns:a16="http://schemas.microsoft.com/office/drawing/2014/main" id="{4E08FC76-0C9F-934F-940F-2982C3DB7CE0}"/>
              </a:ext>
            </a:extLst>
          </p:cNvPr>
          <p:cNvSpPr>
            <a:spLocks noGrp="1"/>
          </p:cNvSpPr>
          <p:nvPr>
            <p:ph type="body" idx="1"/>
          </p:nvPr>
        </p:nvSpPr>
        <p:spPr>
          <a:xfrm>
            <a:off x="628650" y="2311044"/>
            <a:ext cx="7886700" cy="4012497"/>
          </a:xfrm>
        </p:spPr>
        <p:txBody>
          <a:bodyPr/>
          <a:lstStyle/>
          <a:p>
            <a:pPr marL="114300" indent="0" algn="ctr">
              <a:buNone/>
            </a:pPr>
            <a:r>
              <a:rPr lang="en-US" dirty="0">
                <a:latin typeface="Lato Regular"/>
                <a:cs typeface="Lato Regular"/>
              </a:rPr>
              <a:t>Read the STEP 8 description on STT#29 and follow the instructions.</a:t>
            </a:r>
            <a:endParaRPr lang="en-US" dirty="0"/>
          </a:p>
        </p:txBody>
      </p:sp>
    </p:spTree>
    <p:extLst>
      <p:ext uri="{BB962C8B-B14F-4D97-AF65-F5344CB8AC3E}">
        <p14:creationId xmlns:p14="http://schemas.microsoft.com/office/powerpoint/2010/main" val="18830813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65CBE60-9FF9-2641-88F6-CA8A1B1149FC}"/>
              </a:ext>
            </a:extLst>
          </p:cNvPr>
          <p:cNvSpPr>
            <a:spLocks noGrp="1"/>
          </p:cNvSpPr>
          <p:nvPr>
            <p:ph type="title"/>
          </p:nvPr>
        </p:nvSpPr>
        <p:spPr>
          <a:xfrm>
            <a:off x="628650" y="500062"/>
            <a:ext cx="7886700" cy="1325563"/>
          </a:xfrm>
        </p:spPr>
        <p:txBody>
          <a:bodyPr tIns="91440" bIns="91440">
            <a:noAutofit/>
          </a:bodyPr>
          <a:lstStyle/>
          <a:p>
            <a:r>
              <a:rPr lang="en-US" dirty="0"/>
              <a:t>STEP 9: Pilot and revise your assessment</a:t>
            </a:r>
          </a:p>
        </p:txBody>
      </p:sp>
      <p:sp>
        <p:nvSpPr>
          <p:cNvPr id="4" name="Text Placeholder 3">
            <a:extLst>
              <a:ext uri="{FF2B5EF4-FFF2-40B4-BE49-F238E27FC236}">
                <a16:creationId xmlns:a16="http://schemas.microsoft.com/office/drawing/2014/main" id="{DF52E8D0-13A1-9245-B84B-EC068C11D463}"/>
              </a:ext>
            </a:extLst>
          </p:cNvPr>
          <p:cNvSpPr>
            <a:spLocks noGrp="1"/>
          </p:cNvSpPr>
          <p:nvPr>
            <p:ph type="body" idx="1"/>
          </p:nvPr>
        </p:nvSpPr>
        <p:spPr>
          <a:xfrm>
            <a:off x="628650" y="2188552"/>
            <a:ext cx="7886700" cy="1519459"/>
          </a:xfrm>
        </p:spPr>
        <p:txBody>
          <a:bodyPr>
            <a:normAutofit fontScale="92500" lnSpcReduction="10000"/>
          </a:bodyPr>
          <a:lstStyle/>
          <a:p>
            <a:pPr marL="114300" indent="0" algn="ctr">
              <a:buNone/>
            </a:pPr>
            <a:r>
              <a:rPr lang="en-US" dirty="0">
                <a:latin typeface="Lato Regular"/>
                <a:cs typeface="Lato Regular"/>
              </a:rPr>
              <a:t>On your own! </a:t>
            </a:r>
            <a:br>
              <a:rPr lang="en-US" dirty="0">
                <a:latin typeface="Lato Regular"/>
                <a:cs typeface="Lato Regular"/>
              </a:rPr>
            </a:br>
            <a:br>
              <a:rPr lang="en-US" dirty="0">
                <a:latin typeface="Lato Regular"/>
                <a:cs typeface="Lato Regular"/>
              </a:rPr>
            </a:br>
            <a:r>
              <a:rPr lang="en-US" dirty="0">
                <a:latin typeface="Lato Regular"/>
                <a:cs typeface="Lato Regular"/>
              </a:rPr>
              <a:t>Develop, test, analyze&amp; refine. </a:t>
            </a:r>
            <a:br>
              <a:rPr lang="en-US" dirty="0">
                <a:latin typeface="Lato Regular"/>
                <a:cs typeface="Lato Regular"/>
              </a:rPr>
            </a:br>
            <a:r>
              <a:rPr lang="en-US" dirty="0">
                <a:latin typeface="Lato Regular"/>
                <a:cs typeface="Lato Regular"/>
              </a:rPr>
              <a:t>Iterate, iterate, iterate</a:t>
            </a:r>
            <a:endParaRPr lang="en-US" dirty="0"/>
          </a:p>
        </p:txBody>
      </p:sp>
    </p:spTree>
    <p:extLst>
      <p:ext uri="{BB962C8B-B14F-4D97-AF65-F5344CB8AC3E}">
        <p14:creationId xmlns:p14="http://schemas.microsoft.com/office/powerpoint/2010/main" val="36322985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87127" y="365126"/>
            <a:ext cx="7886700" cy="1325563"/>
          </a:xfrm>
        </p:spPr>
        <p:txBody>
          <a:bodyPr/>
          <a:lstStyle/>
          <a:p>
            <a:pPr algn="l"/>
            <a:r>
              <a:rPr lang="en-US" dirty="0"/>
              <a:t>Reflection</a:t>
            </a:r>
          </a:p>
        </p:txBody>
      </p:sp>
      <p:sp>
        <p:nvSpPr>
          <p:cNvPr id="3" name="Subtitle 2"/>
          <p:cNvSpPr>
            <a:spLocks noGrp="1"/>
          </p:cNvSpPr>
          <p:nvPr>
            <p:ph type="body" idx="1"/>
          </p:nvPr>
        </p:nvSpPr>
        <p:spPr>
          <a:xfrm>
            <a:off x="628650" y="1690689"/>
            <a:ext cx="7886700" cy="4351338"/>
          </a:xfrm>
        </p:spPr>
        <p:txBody>
          <a:bodyPr>
            <a:normAutofit lnSpcReduction="10000"/>
          </a:bodyPr>
          <a:lstStyle/>
          <a:p>
            <a:pPr marL="0" indent="0">
              <a:buNone/>
            </a:pPr>
            <a:r>
              <a:rPr lang="en-US" dirty="0"/>
              <a:t>The most powerful phenomena in instruction are personally relevant or consequential to students. Such phenomena highlight how science ideas help us explain aspects of real-world contexts or design solutions to science-related problems that matter to students, their communities, and society. </a:t>
            </a:r>
          </a:p>
          <a:p>
            <a:pPr marL="0" indent="0">
              <a:buNone/>
            </a:pPr>
            <a:endParaRPr lang="en-US" dirty="0"/>
          </a:p>
          <a:p>
            <a:pPr marL="0" indent="0">
              <a:buNone/>
            </a:pPr>
            <a:r>
              <a:rPr lang="en-US" dirty="0"/>
              <a:t>The same is true for assessment scenarios that involve phenomena you want students to reason about. Has that been your experience? </a:t>
            </a:r>
          </a:p>
        </p:txBody>
      </p:sp>
    </p:spTree>
    <p:extLst>
      <p:ext uri="{BB962C8B-B14F-4D97-AF65-F5344CB8AC3E}">
        <p14:creationId xmlns:p14="http://schemas.microsoft.com/office/powerpoint/2010/main" val="26042655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95759" y="18255"/>
            <a:ext cx="8416198" cy="1325563"/>
          </a:xfrm>
        </p:spPr>
        <p:txBody>
          <a:bodyPr>
            <a:normAutofit/>
          </a:bodyPr>
          <a:lstStyle/>
          <a:p>
            <a:r>
              <a:rPr lang="en-US" dirty="0">
                <a:cs typeface="Lato Heavy"/>
              </a:rPr>
              <a:t>STEP 2: Workshop the Scenarios</a:t>
            </a:r>
            <a:endParaRPr lang="en-US" dirty="0"/>
          </a:p>
        </p:txBody>
      </p:sp>
      <p:sp>
        <p:nvSpPr>
          <p:cNvPr id="3" name="Text Placeholder 2"/>
          <p:cNvSpPr>
            <a:spLocks noGrp="1"/>
          </p:cNvSpPr>
          <p:nvPr>
            <p:ph type="body" idx="1"/>
          </p:nvPr>
        </p:nvSpPr>
        <p:spPr>
          <a:xfrm>
            <a:off x="628650" y="1090670"/>
            <a:ext cx="7886700" cy="5086293"/>
          </a:xfrm>
        </p:spPr>
        <p:txBody>
          <a:bodyPr>
            <a:normAutofit fontScale="92500"/>
          </a:bodyPr>
          <a:lstStyle/>
          <a:p>
            <a:pPr marL="514350" indent="-514350">
              <a:lnSpc>
                <a:spcPct val="120000"/>
              </a:lnSpc>
              <a:buFont typeface="+mj-lt"/>
              <a:buAutoNum type="arabicPeriod"/>
            </a:pPr>
            <a:r>
              <a:rPr lang="en-US" dirty="0">
                <a:solidFill>
                  <a:prstClr val="black"/>
                </a:solidFill>
                <a:latin typeface="Lato Regular"/>
                <a:cs typeface="Lato Regular"/>
              </a:rPr>
              <a:t>What the leading scenarios you think relate to your learning performance? Describe how. </a:t>
            </a:r>
          </a:p>
          <a:p>
            <a:pPr marL="514350" indent="-514350">
              <a:lnSpc>
                <a:spcPct val="120000"/>
              </a:lnSpc>
              <a:buFont typeface="+mj-lt"/>
              <a:buAutoNum type="arabicPeriod"/>
            </a:pPr>
            <a:r>
              <a:rPr lang="en-US" dirty="0">
                <a:solidFill>
                  <a:prstClr val="black"/>
                </a:solidFill>
                <a:latin typeface="Lato Regular"/>
                <a:cs typeface="Lato Regular"/>
              </a:rPr>
              <a:t>Relate the criteria to the leading scenarios. Does it centrally focus on relevant phenomena? How interesting and relevant might each be to your students? Are there confusing cultural components? </a:t>
            </a:r>
          </a:p>
          <a:p>
            <a:pPr marL="857250" lvl="1" indent="-457200">
              <a:lnSpc>
                <a:spcPct val="120000"/>
              </a:lnSpc>
            </a:pPr>
            <a:r>
              <a:rPr lang="en-US" dirty="0">
                <a:solidFill>
                  <a:prstClr val="black"/>
                </a:solidFill>
                <a:latin typeface="Lato Regular"/>
                <a:ea typeface="Lato" panose="020F0502020204030203" pitchFamily="34" charset="0"/>
                <a:cs typeface="Lato Regular"/>
              </a:rPr>
              <a:t>After the discussion, select the best scenario and craft student-facing language for it. It should be lean, but clear. Perhaps include a clarifying picture or diagram. </a:t>
            </a:r>
          </a:p>
        </p:txBody>
      </p:sp>
    </p:spTree>
    <p:extLst>
      <p:ext uri="{BB962C8B-B14F-4D97-AF65-F5344CB8AC3E}">
        <p14:creationId xmlns:p14="http://schemas.microsoft.com/office/powerpoint/2010/main" val="40011339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63557" y="365126"/>
            <a:ext cx="8151793" cy="1325563"/>
          </a:xfrm>
        </p:spPr>
        <p:txBody>
          <a:bodyPr/>
          <a:lstStyle/>
          <a:p>
            <a:pPr algn="l"/>
            <a:r>
              <a:rPr lang="en-US" dirty="0"/>
              <a:t>Take-</a:t>
            </a:r>
            <a:r>
              <a:rPr lang="en-US" dirty="0" err="1"/>
              <a:t>Aways</a:t>
            </a:r>
            <a:endParaRPr lang="en-US" dirty="0"/>
          </a:p>
        </p:txBody>
      </p:sp>
      <p:sp>
        <p:nvSpPr>
          <p:cNvPr id="3" name="Subtitle 2"/>
          <p:cNvSpPr>
            <a:spLocks noGrp="1"/>
          </p:cNvSpPr>
          <p:nvPr>
            <p:ph type="body" idx="1"/>
          </p:nvPr>
        </p:nvSpPr>
        <p:spPr>
          <a:xfrm>
            <a:off x="826266" y="1465244"/>
            <a:ext cx="7017744" cy="3554948"/>
          </a:xfrm>
        </p:spPr>
        <p:txBody>
          <a:bodyPr>
            <a:normAutofit/>
          </a:bodyPr>
          <a:lstStyle/>
          <a:p>
            <a:pPr marL="0" indent="0">
              <a:buNone/>
            </a:pPr>
            <a:r>
              <a:rPr lang="en-US" sz="4000" dirty="0"/>
              <a:t>What did you learn about identifying a scenario so that it is relevant, clear, and fair?</a:t>
            </a:r>
          </a:p>
        </p:txBody>
      </p:sp>
    </p:spTree>
    <p:extLst>
      <p:ext uri="{BB962C8B-B14F-4D97-AF65-F5344CB8AC3E}">
        <p14:creationId xmlns:p14="http://schemas.microsoft.com/office/powerpoint/2010/main" val="7739573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60DEE4-5635-E14D-B90C-DACF5575FC75}"/>
              </a:ext>
            </a:extLst>
          </p:cNvPr>
          <p:cNvSpPr>
            <a:spLocks noGrp="1"/>
          </p:cNvSpPr>
          <p:nvPr>
            <p:ph type="title"/>
          </p:nvPr>
        </p:nvSpPr>
        <p:spPr>
          <a:xfrm>
            <a:off x="628650" y="2766218"/>
            <a:ext cx="7886700" cy="1325563"/>
          </a:xfrm>
        </p:spPr>
        <p:txBody>
          <a:bodyPr/>
          <a:lstStyle/>
          <a:p>
            <a:r>
              <a:rPr lang="en-US" dirty="0">
                <a:cs typeface="Lato Heavy"/>
              </a:rPr>
              <a:t>STEP 4: Define a 3D </a:t>
            </a:r>
            <a:br>
              <a:rPr lang="en-US" dirty="0">
                <a:cs typeface="Lato Heavy"/>
              </a:rPr>
            </a:br>
            <a:r>
              <a:rPr lang="en-US" dirty="0">
                <a:cs typeface="Lato Heavy"/>
              </a:rPr>
              <a:t>Learning Performance</a:t>
            </a:r>
            <a:endParaRPr lang="en-US" dirty="0"/>
          </a:p>
        </p:txBody>
      </p:sp>
    </p:spTree>
    <p:extLst>
      <p:ext uri="{BB962C8B-B14F-4D97-AF65-F5344CB8AC3E}">
        <p14:creationId xmlns:p14="http://schemas.microsoft.com/office/powerpoint/2010/main" val="2397849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Lato Heavy"/>
              </a:rPr>
              <a:t>3D Assessment Tasks</a:t>
            </a:r>
            <a:br>
              <a:rPr lang="en-US" dirty="0">
                <a:cs typeface="Lato Heavy"/>
              </a:rPr>
            </a:br>
            <a:endParaRPr lang="en-US" dirty="0"/>
          </a:p>
        </p:txBody>
      </p:sp>
      <p:sp>
        <p:nvSpPr>
          <p:cNvPr id="3" name="Text Placeholder 2"/>
          <p:cNvSpPr>
            <a:spLocks noGrp="1"/>
          </p:cNvSpPr>
          <p:nvPr>
            <p:ph type="body" idx="1"/>
          </p:nvPr>
        </p:nvSpPr>
        <p:spPr>
          <a:xfrm>
            <a:off x="247426" y="1158536"/>
            <a:ext cx="8515350" cy="3730705"/>
          </a:xfrm>
        </p:spPr>
        <p:txBody>
          <a:bodyPr>
            <a:noAutofit/>
          </a:bodyPr>
          <a:lstStyle/>
          <a:p>
            <a:r>
              <a:rPr lang="en-US" sz="2400" dirty="0">
                <a:solidFill>
                  <a:prstClr val="black"/>
                </a:solidFill>
                <a:latin typeface="Lato Regular"/>
                <a:cs typeface="Lato Regular"/>
              </a:rPr>
              <a:t>Should have </a:t>
            </a:r>
            <a:r>
              <a:rPr lang="en-US" sz="2400" u="sng" dirty="0">
                <a:solidFill>
                  <a:schemeClr val="bg2"/>
                </a:solidFill>
                <a:latin typeface="Lato Regular"/>
                <a:cs typeface="Lato Regular"/>
              </a:rPr>
              <a:t>multiple components</a:t>
            </a:r>
            <a:r>
              <a:rPr lang="en-US" sz="2400" dirty="0">
                <a:solidFill>
                  <a:schemeClr val="bg2"/>
                </a:solidFill>
                <a:latin typeface="Lato Regular"/>
                <a:cs typeface="Lato Regular"/>
              </a:rPr>
              <a:t> </a:t>
            </a:r>
            <a:r>
              <a:rPr lang="en-US" sz="2400" dirty="0">
                <a:solidFill>
                  <a:prstClr val="black"/>
                </a:solidFill>
                <a:latin typeface="Lato Regular"/>
                <a:cs typeface="Lato Regular"/>
              </a:rPr>
              <a:t>that include connected use of different science and engineering practices focused on application of interconnected disciplinary ideas and crosscutting concepts; </a:t>
            </a:r>
          </a:p>
          <a:p>
            <a:r>
              <a:rPr lang="en-US" sz="2400" dirty="0">
                <a:solidFill>
                  <a:prstClr val="black"/>
                </a:solidFill>
                <a:latin typeface="Lato Regular"/>
                <a:cs typeface="Lato Regular"/>
              </a:rPr>
              <a:t>Address </a:t>
            </a:r>
            <a:r>
              <a:rPr lang="en-US" sz="2400" u="sng" dirty="0">
                <a:solidFill>
                  <a:schemeClr val="bg2"/>
                </a:solidFill>
                <a:latin typeface="Lato Regular"/>
                <a:cs typeface="Lato Regular"/>
              </a:rPr>
              <a:t>progressive nature of learning</a:t>
            </a:r>
            <a:r>
              <a:rPr lang="en-US" sz="2400" dirty="0">
                <a:solidFill>
                  <a:srgbClr val="2E6240"/>
                </a:solidFill>
                <a:latin typeface="Lato Regular"/>
                <a:cs typeface="Lato Regular"/>
              </a:rPr>
              <a:t> </a:t>
            </a:r>
            <a:r>
              <a:rPr lang="en-US" sz="2400" dirty="0">
                <a:solidFill>
                  <a:prstClr val="black"/>
                </a:solidFill>
                <a:latin typeface="Lato Regular"/>
                <a:cs typeface="Lato Regular"/>
              </a:rPr>
              <a:t>by providing info about where students fall on a continuum between expected beginning and ending points in a given unit </a:t>
            </a:r>
            <a:br>
              <a:rPr lang="en-US" sz="2400" dirty="0">
                <a:solidFill>
                  <a:prstClr val="black"/>
                </a:solidFill>
                <a:latin typeface="Lato Regular"/>
                <a:cs typeface="Lato Regular"/>
              </a:rPr>
            </a:br>
            <a:r>
              <a:rPr lang="en-US" sz="2400" dirty="0">
                <a:solidFill>
                  <a:prstClr val="black"/>
                </a:solidFill>
                <a:latin typeface="Lato Regular"/>
                <a:cs typeface="Lato Regular"/>
              </a:rPr>
              <a:t>or grade; and</a:t>
            </a:r>
          </a:p>
          <a:p>
            <a:r>
              <a:rPr lang="en-US" sz="2400" dirty="0">
                <a:solidFill>
                  <a:prstClr val="black"/>
                </a:solidFill>
                <a:latin typeface="Lato Regular"/>
                <a:cs typeface="Lato Regular"/>
              </a:rPr>
              <a:t>Include an </a:t>
            </a:r>
            <a:r>
              <a:rPr lang="en-US" sz="2400" u="sng" dirty="0">
                <a:solidFill>
                  <a:schemeClr val="bg2"/>
                </a:solidFill>
                <a:latin typeface="Lato Regular"/>
                <a:cs typeface="Lato Regular"/>
              </a:rPr>
              <a:t>interpretive system</a:t>
            </a:r>
            <a:r>
              <a:rPr lang="en-US" sz="2400" dirty="0">
                <a:solidFill>
                  <a:schemeClr val="bg2"/>
                </a:solidFill>
                <a:latin typeface="Lato Regular"/>
                <a:cs typeface="Lato Regular"/>
              </a:rPr>
              <a:t> </a:t>
            </a:r>
            <a:r>
              <a:rPr lang="en-US" sz="2400" dirty="0">
                <a:solidFill>
                  <a:prstClr val="black"/>
                </a:solidFill>
                <a:latin typeface="Lato Regular"/>
                <a:cs typeface="Lato Regular"/>
              </a:rPr>
              <a:t>for </a:t>
            </a:r>
            <a:br>
              <a:rPr lang="en-US" sz="2400" dirty="0">
                <a:solidFill>
                  <a:prstClr val="black"/>
                </a:solidFill>
                <a:latin typeface="Lato Regular"/>
                <a:cs typeface="Lato Regular"/>
              </a:rPr>
            </a:br>
            <a:r>
              <a:rPr lang="en-US" sz="2400" dirty="0">
                <a:solidFill>
                  <a:prstClr val="black"/>
                </a:solidFill>
                <a:latin typeface="Lato Regular"/>
                <a:cs typeface="Lato Regular"/>
              </a:rPr>
              <a:t>evaluating range of student products </a:t>
            </a:r>
            <a:br>
              <a:rPr lang="en-US" sz="2400" dirty="0">
                <a:solidFill>
                  <a:prstClr val="black"/>
                </a:solidFill>
                <a:latin typeface="Lato Regular"/>
                <a:cs typeface="Lato Regular"/>
              </a:rPr>
            </a:br>
            <a:r>
              <a:rPr lang="en-US" sz="2400" dirty="0">
                <a:solidFill>
                  <a:prstClr val="black"/>
                </a:solidFill>
                <a:latin typeface="Lato Regular"/>
                <a:cs typeface="Lato Regular"/>
              </a:rPr>
              <a:t>that are specific enough to be useful </a:t>
            </a:r>
            <a:br>
              <a:rPr lang="en-US" sz="2400" dirty="0">
                <a:solidFill>
                  <a:prstClr val="black"/>
                </a:solidFill>
                <a:latin typeface="Lato Regular"/>
                <a:cs typeface="Lato Regular"/>
              </a:rPr>
            </a:br>
            <a:r>
              <a:rPr lang="en-US" sz="2400" dirty="0">
                <a:solidFill>
                  <a:prstClr val="black"/>
                </a:solidFill>
                <a:latin typeface="Lato Regular"/>
                <a:cs typeface="Lato Regular"/>
              </a:rPr>
              <a:t>for helping teachers understand the </a:t>
            </a:r>
            <a:br>
              <a:rPr lang="en-US" sz="2400" dirty="0">
                <a:solidFill>
                  <a:prstClr val="black"/>
                </a:solidFill>
                <a:latin typeface="Lato Regular"/>
                <a:cs typeface="Lato Regular"/>
              </a:rPr>
            </a:br>
            <a:r>
              <a:rPr lang="en-US" sz="2400" dirty="0">
                <a:solidFill>
                  <a:prstClr val="black"/>
                </a:solidFill>
                <a:latin typeface="Lato Regular"/>
                <a:cs typeface="Lato Regular"/>
              </a:rPr>
              <a:t>range of student responses and provide </a:t>
            </a:r>
            <a:br>
              <a:rPr lang="en-US" sz="2400" dirty="0">
                <a:solidFill>
                  <a:prstClr val="black"/>
                </a:solidFill>
                <a:latin typeface="Lato Regular"/>
                <a:cs typeface="Lato Regular"/>
              </a:rPr>
            </a:br>
            <a:r>
              <a:rPr lang="en-US" sz="2400" dirty="0">
                <a:solidFill>
                  <a:prstClr val="black"/>
                </a:solidFill>
                <a:latin typeface="Lato Regular"/>
                <a:cs typeface="Lato Regular"/>
              </a:rPr>
              <a:t>tools for helping teachers decide on </a:t>
            </a:r>
            <a:br>
              <a:rPr lang="en-US" sz="2400" dirty="0">
                <a:solidFill>
                  <a:prstClr val="black"/>
                </a:solidFill>
                <a:latin typeface="Lato Regular"/>
                <a:cs typeface="Lato Regular"/>
              </a:rPr>
            </a:br>
            <a:r>
              <a:rPr lang="en-US" sz="2400" dirty="0">
                <a:solidFill>
                  <a:prstClr val="black"/>
                </a:solidFill>
                <a:latin typeface="Lato Regular"/>
                <a:cs typeface="Lato Regular"/>
              </a:rPr>
              <a:t>next steps in instruction.</a:t>
            </a:r>
          </a:p>
        </p:txBody>
      </p:sp>
      <p:pic>
        <p:nvPicPr>
          <p:cNvPr id="4" name="Picture 3" descr="Cover of the NGSS document &quot;Developing Assessments for the Next Generation Science Standards&quot;" title="Cover of the NGSS document &quot;Developing Assessments for the Next Generation Science Standards&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4584" y="4071038"/>
            <a:ext cx="2231990" cy="2700710"/>
          </a:xfrm>
          <a:prstGeom prst="rect">
            <a:avLst/>
          </a:prstGeom>
          <a:ln>
            <a:solidFill>
              <a:schemeClr val="tx1"/>
            </a:solidFill>
          </a:ln>
        </p:spPr>
      </p:pic>
    </p:spTree>
    <p:extLst>
      <p:ext uri="{BB962C8B-B14F-4D97-AF65-F5344CB8AC3E}">
        <p14:creationId xmlns:p14="http://schemas.microsoft.com/office/powerpoint/2010/main" val="17638409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3D Learning Performances: </a:t>
            </a:r>
            <a:br>
              <a:rPr lang="en-US" dirty="0"/>
            </a:br>
            <a:r>
              <a:rPr lang="en-US" dirty="0"/>
              <a:t>Lesson-Level Learning Goals</a:t>
            </a:r>
          </a:p>
        </p:txBody>
      </p:sp>
      <p:sp>
        <p:nvSpPr>
          <p:cNvPr id="3" name="Content Placeholder 2"/>
          <p:cNvSpPr>
            <a:spLocks noGrp="1"/>
          </p:cNvSpPr>
          <p:nvPr>
            <p:ph type="body" idx="1"/>
          </p:nvPr>
        </p:nvSpPr>
        <p:spPr>
          <a:xfrm>
            <a:off x="628650" y="1825624"/>
            <a:ext cx="7886700" cy="4667249"/>
          </a:xfrm>
        </p:spPr>
        <p:txBody>
          <a:bodyPr>
            <a:normAutofit/>
          </a:bodyPr>
          <a:lstStyle/>
          <a:p>
            <a:r>
              <a:rPr lang="en-US" dirty="0"/>
              <a:t>How will you know if my students are making progress toward the unit-level bundle of performance expectations? </a:t>
            </a:r>
            <a:br>
              <a:rPr lang="en-US" dirty="0"/>
            </a:br>
            <a:endParaRPr lang="en-US" dirty="0"/>
          </a:p>
          <a:p>
            <a:r>
              <a:rPr lang="en-US" dirty="0"/>
              <a:t>3D Learning Performances are specific ‘knowledge-in-use’ statements that include aspects of a disciplinary core idea, a practice, and a crosscutting concept from the bundle</a:t>
            </a:r>
          </a:p>
          <a:p>
            <a:pPr lvl="1"/>
            <a:r>
              <a:rPr lang="en-US" dirty="0">
                <a:latin typeface="Lato" panose="020F0502020204030203" pitchFamily="34" charset="0"/>
                <a:ea typeface="Lato" panose="020F0502020204030203" pitchFamily="34" charset="0"/>
                <a:cs typeface="Lato" panose="020F0502020204030203" pitchFamily="34" charset="0"/>
              </a:rPr>
              <a:t>They are smaller in scope than a PE</a:t>
            </a:r>
            <a:br>
              <a:rPr lang="en-US" dirty="0">
                <a:latin typeface="Lato" panose="020F0502020204030203" pitchFamily="34" charset="0"/>
                <a:ea typeface="Lato" panose="020F0502020204030203" pitchFamily="34" charset="0"/>
                <a:cs typeface="Lato" panose="020F0502020204030203" pitchFamily="34" charset="0"/>
              </a:rPr>
            </a:br>
            <a:endParaRPr lang="en-US" dirty="0">
              <a:latin typeface="Lato" panose="020F0502020204030203" pitchFamily="34" charset="0"/>
              <a:ea typeface="Lato" panose="020F0502020204030203" pitchFamily="34" charset="0"/>
              <a:cs typeface="Lato" panose="020F0502020204030203" pitchFamily="34" charset="0"/>
            </a:endParaRPr>
          </a:p>
          <a:p>
            <a:pPr marL="114300" indent="0">
              <a:buNone/>
            </a:pPr>
            <a:r>
              <a:rPr lang="en-US" dirty="0"/>
              <a:t>Background: </a:t>
            </a:r>
            <a:r>
              <a:rPr lang="en-US" dirty="0">
                <a:solidFill>
                  <a:srgbClr val="0020FF"/>
                </a:solidFill>
                <a:hlinkClick r:id="rId3">
                  <a:extLst>
                    <a:ext uri="{A12FA001-AC4F-418D-AE19-62706E023703}">
                      <ahyp:hlinkClr xmlns:ahyp="http://schemas.microsoft.com/office/drawing/2018/hyperlinkcolor" val="tx"/>
                    </a:ext>
                  </a:extLst>
                </a:hlinkClick>
              </a:rPr>
              <a:t>nextgenscienceassessment.org</a:t>
            </a:r>
            <a:r>
              <a:rPr lang="en-US" dirty="0">
                <a:solidFill>
                  <a:srgbClr val="0020FF"/>
                </a:solidFill>
              </a:rPr>
              <a:t> </a:t>
            </a:r>
          </a:p>
          <a:p>
            <a:pPr lvl="1"/>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9664778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Constructing a Set of 3D Learning Performances Across a Unit</a:t>
            </a:r>
          </a:p>
        </p:txBody>
      </p:sp>
      <p:sp>
        <p:nvSpPr>
          <p:cNvPr id="3" name="Content Placeholder 2"/>
          <p:cNvSpPr>
            <a:spLocks noGrp="1"/>
          </p:cNvSpPr>
          <p:nvPr>
            <p:ph type="body" idx="1"/>
          </p:nvPr>
        </p:nvSpPr>
        <p:spPr/>
        <p:txBody>
          <a:bodyPr>
            <a:normAutofit lnSpcReduction="10000"/>
          </a:bodyPr>
          <a:lstStyle/>
          <a:p>
            <a:r>
              <a:rPr lang="en-US" dirty="0"/>
              <a:t>By unpacking PEs, identify </a:t>
            </a:r>
            <a:br>
              <a:rPr lang="en-US" dirty="0"/>
            </a:br>
            <a:r>
              <a:rPr lang="en-US" dirty="0"/>
              <a:t>key component(s) of…</a:t>
            </a:r>
          </a:p>
          <a:p>
            <a:pPr lvl="1"/>
            <a:r>
              <a:rPr lang="en-US" dirty="0">
                <a:latin typeface="Lato" panose="020F0502020204030203" pitchFamily="34" charset="0"/>
                <a:ea typeface="Lato" panose="020F0502020204030203" pitchFamily="34" charset="0"/>
                <a:cs typeface="Lato" panose="020F0502020204030203" pitchFamily="34" charset="0"/>
              </a:rPr>
              <a:t>disciplinary knowledge</a:t>
            </a:r>
          </a:p>
          <a:p>
            <a:pPr lvl="1"/>
            <a:r>
              <a:rPr lang="en-US" dirty="0">
                <a:latin typeface="Lato" panose="020F0502020204030203" pitchFamily="34" charset="0"/>
                <a:ea typeface="Lato" panose="020F0502020204030203" pitchFamily="34" charset="0"/>
                <a:cs typeface="Lato" panose="020F0502020204030203" pitchFamily="34" charset="0"/>
              </a:rPr>
              <a:t>science &amp; engineering practices</a:t>
            </a:r>
          </a:p>
          <a:p>
            <a:pPr lvl="1"/>
            <a:r>
              <a:rPr lang="en-US" dirty="0">
                <a:latin typeface="Lato" panose="020F0502020204030203" pitchFamily="34" charset="0"/>
                <a:ea typeface="Lato" panose="020F0502020204030203" pitchFamily="34" charset="0"/>
                <a:cs typeface="Lato" panose="020F0502020204030203" pitchFamily="34" charset="0"/>
              </a:rPr>
              <a:t>cross-cutting concepts</a:t>
            </a:r>
          </a:p>
          <a:p>
            <a:endParaRPr lang="en-US" dirty="0"/>
          </a:p>
          <a:p>
            <a:r>
              <a:rPr lang="en-US" dirty="0"/>
              <a:t>Construct statements or “assessment claims” of what a student should be able to do</a:t>
            </a:r>
          </a:p>
          <a:p>
            <a:endParaRPr lang="en-US" dirty="0"/>
          </a:p>
          <a:p>
            <a:pPr marL="114300" indent="0">
              <a:buNone/>
            </a:pPr>
            <a:r>
              <a:rPr lang="en-US" dirty="0"/>
              <a:t>Background: </a:t>
            </a:r>
            <a:r>
              <a:rPr lang="en-US" dirty="0">
                <a:solidFill>
                  <a:srgbClr val="0020FF"/>
                </a:solidFill>
                <a:hlinkClick r:id="rId3">
                  <a:extLst>
                    <a:ext uri="{A12FA001-AC4F-418D-AE19-62706E023703}">
                      <ahyp:hlinkClr xmlns:ahyp="http://schemas.microsoft.com/office/drawing/2018/hyperlinkcolor" val="tx"/>
                    </a:ext>
                  </a:extLst>
                </a:hlinkClick>
              </a:rPr>
              <a:t>nextgenscienceassessment.org</a:t>
            </a:r>
            <a:r>
              <a:rPr lang="en-US" dirty="0">
                <a:solidFill>
                  <a:srgbClr val="0020FF"/>
                </a:solidFill>
              </a:rPr>
              <a:t> </a:t>
            </a:r>
          </a:p>
        </p:txBody>
      </p:sp>
      <p:grpSp>
        <p:nvGrpSpPr>
          <p:cNvPr id="12" name="Group 11" descr="Rope with three strands labeled &quot;Practices,&quot; &quot;Crosscutting Concepts,&quot; and &quot;Disciplinary Core Ideas&quot;" title="Image of Three Strands of Science Learning"/>
          <p:cNvGrpSpPr/>
          <p:nvPr/>
        </p:nvGrpSpPr>
        <p:grpSpPr>
          <a:xfrm>
            <a:off x="6192511" y="1745203"/>
            <a:ext cx="2951489" cy="2213794"/>
            <a:chOff x="6230611" y="1732503"/>
            <a:chExt cx="2951489" cy="2213794"/>
          </a:xfrm>
        </p:grpSpPr>
        <p:pic>
          <p:nvPicPr>
            <p:cNvPr id="6" name="Shape 349"/>
            <p:cNvPicPr preferRelativeResize="0"/>
            <p:nvPr/>
          </p:nvPicPr>
          <p:blipFill rotWithShape="1">
            <a:blip r:embed="rId4">
              <a:alphaModFix/>
            </a:blip>
            <a:srcRect/>
            <a:stretch/>
          </p:blipFill>
          <p:spPr>
            <a:xfrm rot="5400000">
              <a:off x="6749304" y="2713707"/>
              <a:ext cx="1575355" cy="889825"/>
            </a:xfrm>
            <a:prstGeom prst="rect">
              <a:avLst/>
            </a:prstGeom>
            <a:noFill/>
            <a:ln>
              <a:noFill/>
            </a:ln>
          </p:spPr>
        </p:pic>
        <p:sp>
          <p:nvSpPr>
            <p:cNvPr id="7" name="Shape 350"/>
            <p:cNvSpPr txBox="1"/>
            <p:nvPr/>
          </p:nvSpPr>
          <p:spPr>
            <a:xfrm>
              <a:off x="7754337" y="2101376"/>
              <a:ext cx="1427763" cy="865193"/>
            </a:xfrm>
            <a:prstGeom prst="rect">
              <a:avLst/>
            </a:prstGeom>
            <a:noFill/>
            <a:ln>
              <a:noFill/>
            </a:ln>
          </p:spPr>
          <p:txBody>
            <a:bodyPr lIns="91425" tIns="45700" rIns="91425" bIns="45700" anchor="t" anchorCtr="0">
              <a:noAutofit/>
            </a:bodyPr>
            <a:lstStyle/>
            <a:p>
              <a:pPr lvl="0">
                <a:lnSpc>
                  <a:spcPct val="111111"/>
                </a:lnSpc>
                <a:buSzPct val="25000"/>
              </a:pPr>
              <a:r>
                <a:rPr lang="en-US" sz="1600" dirty="0">
                  <a:solidFill>
                    <a:schemeClr val="dk1"/>
                  </a:solidFill>
                  <a:latin typeface="Arial" panose="020B0604020202020204" pitchFamily="34" charset="0"/>
                  <a:ea typeface="Calibri"/>
                  <a:cs typeface="Arial" panose="020B0604020202020204" pitchFamily="34" charset="0"/>
                  <a:sym typeface="Calibri"/>
                </a:rPr>
                <a:t>Disciplinary </a:t>
              </a:r>
              <a:br>
                <a:rPr lang="en-US" sz="1600" dirty="0">
                  <a:solidFill>
                    <a:schemeClr val="dk1"/>
                  </a:solidFill>
                  <a:latin typeface="Arial" panose="020B0604020202020204" pitchFamily="34" charset="0"/>
                  <a:ea typeface="Calibri"/>
                  <a:cs typeface="Arial" panose="020B0604020202020204" pitchFamily="34" charset="0"/>
                  <a:sym typeface="Calibri"/>
                </a:rPr>
              </a:br>
              <a:r>
                <a:rPr lang="en-US" sz="1600" dirty="0">
                  <a:solidFill>
                    <a:schemeClr val="dk1"/>
                  </a:solidFill>
                  <a:latin typeface="Arial" panose="020B0604020202020204" pitchFamily="34" charset="0"/>
                  <a:ea typeface="Calibri"/>
                  <a:cs typeface="Arial" panose="020B0604020202020204" pitchFamily="34" charset="0"/>
                  <a:sym typeface="Calibri"/>
                </a:rPr>
                <a:t>    Core</a:t>
              </a:r>
              <a:br>
                <a:rPr lang="en-US" sz="1600" dirty="0">
                  <a:solidFill>
                    <a:schemeClr val="dk1"/>
                  </a:solidFill>
                  <a:latin typeface="Arial" panose="020B0604020202020204" pitchFamily="34" charset="0"/>
                  <a:ea typeface="Calibri"/>
                  <a:cs typeface="Arial" panose="020B0604020202020204" pitchFamily="34" charset="0"/>
                  <a:sym typeface="Calibri"/>
                </a:rPr>
              </a:br>
              <a:r>
                <a:rPr lang="en-US" sz="1600" dirty="0">
                  <a:solidFill>
                    <a:schemeClr val="dk1"/>
                  </a:solidFill>
                  <a:latin typeface="Arial" panose="020B0604020202020204" pitchFamily="34" charset="0"/>
                  <a:ea typeface="Calibri"/>
                  <a:cs typeface="Arial" panose="020B0604020202020204" pitchFamily="34" charset="0"/>
                  <a:sym typeface="Calibri"/>
                </a:rPr>
                <a:t>    Ideas</a:t>
              </a:r>
            </a:p>
          </p:txBody>
        </p:sp>
        <p:sp>
          <p:nvSpPr>
            <p:cNvPr id="8" name="Shape 351"/>
            <p:cNvSpPr txBox="1"/>
            <p:nvPr/>
          </p:nvSpPr>
          <p:spPr>
            <a:xfrm>
              <a:off x="6230611" y="2377062"/>
              <a:ext cx="105960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dirty="0">
                  <a:solidFill>
                    <a:schemeClr val="dk1"/>
                  </a:solidFill>
                  <a:latin typeface="Arial" panose="020B0604020202020204" pitchFamily="34" charset="0"/>
                  <a:ea typeface="Calibri"/>
                  <a:cs typeface="Arial" panose="020B0604020202020204" pitchFamily="34" charset="0"/>
                  <a:sym typeface="Calibri"/>
                </a:rPr>
                <a:t>Practices</a:t>
              </a:r>
            </a:p>
          </p:txBody>
        </p:sp>
        <p:sp>
          <p:nvSpPr>
            <p:cNvPr id="9" name="Shape 352"/>
            <p:cNvSpPr txBox="1"/>
            <p:nvPr/>
          </p:nvSpPr>
          <p:spPr>
            <a:xfrm>
              <a:off x="6667851" y="1732503"/>
              <a:ext cx="1415006" cy="613842"/>
            </a:xfrm>
            <a:prstGeom prst="rect">
              <a:avLst/>
            </a:prstGeom>
            <a:noFill/>
            <a:ln>
              <a:noFill/>
            </a:ln>
          </p:spPr>
          <p:txBody>
            <a:bodyPr lIns="91425" tIns="45700" rIns="91425" bIns="45700" anchor="t" anchorCtr="0">
              <a:noAutofit/>
            </a:bodyPr>
            <a:lstStyle/>
            <a:p>
              <a:pPr marL="0" marR="0" lvl="0" indent="0" algn="l" rtl="0">
                <a:lnSpc>
                  <a:spcPct val="111111"/>
                </a:lnSpc>
                <a:spcBef>
                  <a:spcPts val="0"/>
                </a:spcBef>
                <a:buSzPct val="25000"/>
                <a:buNone/>
              </a:pPr>
              <a:r>
                <a:rPr lang="en-US" sz="1600" dirty="0">
                  <a:solidFill>
                    <a:schemeClr val="dk1"/>
                  </a:solidFill>
                  <a:latin typeface="Arial" panose="020B0604020202020204" pitchFamily="34" charset="0"/>
                  <a:ea typeface="Calibri"/>
                  <a:cs typeface="Arial" panose="020B0604020202020204" pitchFamily="34" charset="0"/>
                  <a:sym typeface="Calibri"/>
                </a:rPr>
                <a:t>Crosscutting Concepts</a:t>
              </a:r>
            </a:p>
          </p:txBody>
        </p:sp>
      </p:grpSp>
    </p:spTree>
    <p:extLst>
      <p:ext uri="{BB962C8B-B14F-4D97-AF65-F5344CB8AC3E}">
        <p14:creationId xmlns:p14="http://schemas.microsoft.com/office/powerpoint/2010/main" val="5909541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74573" y="365126"/>
            <a:ext cx="8140777" cy="1325563"/>
          </a:xfrm>
        </p:spPr>
        <p:txBody>
          <a:bodyPr/>
          <a:lstStyle/>
          <a:p>
            <a:pPr algn="l"/>
            <a:r>
              <a:rPr lang="en-US" dirty="0"/>
              <a:t>Share &amp; Refine</a:t>
            </a:r>
          </a:p>
        </p:txBody>
      </p:sp>
      <p:sp>
        <p:nvSpPr>
          <p:cNvPr id="3" name="Subtitle 2"/>
          <p:cNvSpPr>
            <a:spLocks noGrp="1"/>
          </p:cNvSpPr>
          <p:nvPr>
            <p:ph type="body" idx="1"/>
          </p:nvPr>
        </p:nvSpPr>
        <p:spPr>
          <a:xfrm>
            <a:off x="771180" y="1825625"/>
            <a:ext cx="7568589" cy="4351338"/>
          </a:xfrm>
        </p:spPr>
        <p:txBody>
          <a:bodyPr>
            <a:normAutofit/>
          </a:bodyPr>
          <a:lstStyle/>
          <a:p>
            <a:pPr marL="0" indent="0">
              <a:buSzPct val="25000"/>
              <a:buNone/>
            </a:pPr>
            <a:r>
              <a:rPr lang="en-US" sz="3200" dirty="0"/>
              <a:t>What 3D Learning Performances did you come up with? Can we all identify the three dimensions? </a:t>
            </a:r>
          </a:p>
          <a:p>
            <a:pPr>
              <a:buSzPct val="25000"/>
            </a:pPr>
            <a:endParaRPr lang="en-US" sz="3200" dirty="0"/>
          </a:p>
          <a:p>
            <a:pPr marL="0" indent="0">
              <a:buSzPct val="25000"/>
              <a:buNone/>
            </a:pPr>
            <a:r>
              <a:rPr lang="en-US" sz="3200" dirty="0"/>
              <a:t>How might we refine them to improve them? </a:t>
            </a:r>
          </a:p>
        </p:txBody>
      </p:sp>
    </p:spTree>
    <p:extLst>
      <p:ext uri="{BB962C8B-B14F-4D97-AF65-F5344CB8AC3E}">
        <p14:creationId xmlns:p14="http://schemas.microsoft.com/office/powerpoint/2010/main" val="13230249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cs typeface="Lato Heavy"/>
                <a:sym typeface="Gill Sans" charset="0"/>
              </a:rPr>
              <a:t>STEP 5: Build 2D and 3D Questions (Items)</a:t>
            </a:r>
            <a:endParaRPr lang="en-US" sz="3200" dirty="0"/>
          </a:p>
        </p:txBody>
      </p:sp>
      <p:sp>
        <p:nvSpPr>
          <p:cNvPr id="3" name="Text Placeholder 2"/>
          <p:cNvSpPr>
            <a:spLocks noGrp="1"/>
          </p:cNvSpPr>
          <p:nvPr>
            <p:ph type="body" idx="1"/>
          </p:nvPr>
        </p:nvSpPr>
        <p:spPr>
          <a:xfrm>
            <a:off x="628651" y="1825625"/>
            <a:ext cx="3647462" cy="4483216"/>
          </a:xfrm>
        </p:spPr>
        <p:txBody>
          <a:bodyPr>
            <a:normAutofit fontScale="70000" lnSpcReduction="20000"/>
          </a:bodyPr>
          <a:lstStyle/>
          <a:p>
            <a:pPr marL="0" indent="0">
              <a:lnSpc>
                <a:spcPct val="120000"/>
              </a:lnSpc>
              <a:buNone/>
            </a:pPr>
            <a:r>
              <a:rPr lang="en-US" dirty="0"/>
              <a:t>Start with either your selected SEP or CCC. Use…</a:t>
            </a:r>
          </a:p>
          <a:p>
            <a:pPr>
              <a:lnSpc>
                <a:spcPct val="120000"/>
              </a:lnSpc>
              <a:spcBef>
                <a:spcPct val="20000"/>
              </a:spcBef>
            </a:pPr>
            <a:r>
              <a:rPr lang="en-US" dirty="0">
                <a:solidFill>
                  <a:srgbClr val="0020FF"/>
                </a:solidFill>
                <a:hlinkClick r:id="rId3">
                  <a:extLst>
                    <a:ext uri="{A12FA001-AC4F-418D-AE19-62706E023703}">
                      <ahyp:hlinkClr xmlns:ahyp="http://schemas.microsoft.com/office/drawing/2018/hyperlinkcolor" val="tx"/>
                    </a:ext>
                  </a:extLst>
                </a:hlinkClick>
              </a:rPr>
              <a:t>science and engineering practices task formats</a:t>
            </a:r>
            <a:r>
              <a:rPr lang="en-US" dirty="0">
                <a:solidFill>
                  <a:srgbClr val="0020FF"/>
                </a:solidFill>
              </a:rPr>
              <a:t> </a:t>
            </a:r>
            <a:r>
              <a:rPr lang="en-US" dirty="0"/>
              <a:t>or </a:t>
            </a:r>
            <a:endParaRPr lang="en-US" dirty="0">
              <a:hlinkClick r:id="" action="ppaction://noaction">
                <a:extLst>
                  <a:ext uri="{A12FA001-AC4F-418D-AE19-62706E023703}">
                    <ahyp:hlinkClr xmlns:ahyp="http://schemas.microsoft.com/office/drawing/2018/hyperlinkcolor" val="tx"/>
                  </a:ext>
                </a:extLst>
              </a:hlinkClick>
            </a:endParaRPr>
          </a:p>
          <a:p>
            <a:pPr>
              <a:lnSpc>
                <a:spcPct val="120000"/>
              </a:lnSpc>
              <a:spcBef>
                <a:spcPct val="20000"/>
              </a:spcBef>
            </a:pPr>
            <a:r>
              <a:rPr lang="en-US" dirty="0">
                <a:solidFill>
                  <a:srgbClr val="0020FF"/>
                </a:solidFill>
                <a:hlinkClick r:id="" action="ppaction://noaction">
                  <a:extLst>
                    <a:ext uri="{A12FA001-AC4F-418D-AE19-62706E023703}">
                      <ahyp:hlinkClr xmlns:ahyp="http://schemas.microsoft.com/office/drawing/2018/hyperlinkcolor" val="tx"/>
                    </a:ext>
                  </a:extLst>
                </a:hlinkClick>
              </a:rPr>
              <a:t>crosscutting concept prompts</a:t>
            </a:r>
            <a:endParaRPr lang="en-US" dirty="0">
              <a:solidFill>
                <a:srgbClr val="0020FF"/>
              </a:solidFill>
            </a:endParaRPr>
          </a:p>
          <a:p>
            <a:pPr marL="0" indent="0">
              <a:lnSpc>
                <a:spcPct val="120000"/>
              </a:lnSpc>
              <a:buNone/>
            </a:pPr>
            <a:endParaRPr lang="en-US" dirty="0"/>
          </a:p>
          <a:p>
            <a:pPr marL="0" marR="0" indent="0" algn="l" defTabSz="457200" rtl="0" eaLnBrk="1" fontAlgn="auto" latinLnBrk="0" hangingPunct="1">
              <a:lnSpc>
                <a:spcPct val="120000"/>
              </a:lnSpc>
              <a:spcBef>
                <a:spcPts val="0"/>
              </a:spcBef>
              <a:spcAft>
                <a:spcPts val="0"/>
              </a:spcAft>
              <a:buClrTx/>
              <a:buSzTx/>
              <a:buFont typeface="Arial"/>
              <a:buNone/>
              <a:tabLst/>
              <a:defRPr/>
            </a:pPr>
            <a:r>
              <a:rPr lang="en-US" dirty="0"/>
              <a:t>Consider how are you connecting the chosen SEP and/or CCCs to the disciplinary concept (DCIs). </a:t>
            </a:r>
          </a:p>
        </p:txBody>
      </p:sp>
      <p:sp>
        <p:nvSpPr>
          <p:cNvPr id="8" name="Text Placeholder 7">
            <a:extLst>
              <a:ext uri="{FF2B5EF4-FFF2-40B4-BE49-F238E27FC236}">
                <a16:creationId xmlns:a16="http://schemas.microsoft.com/office/drawing/2014/main" id="{8097B2C5-4251-0849-81BD-E574C614905A}"/>
              </a:ext>
            </a:extLst>
          </p:cNvPr>
          <p:cNvSpPr>
            <a:spLocks noGrp="1"/>
          </p:cNvSpPr>
          <p:nvPr>
            <p:ph type="body" idx="13"/>
          </p:nvPr>
        </p:nvSpPr>
        <p:spPr>
          <a:xfrm>
            <a:off x="4544954" y="6019352"/>
            <a:ext cx="3539315" cy="473522"/>
          </a:xfrm>
        </p:spPr>
        <p:txBody>
          <a:bodyPr>
            <a:normAutofit fontScale="92500"/>
          </a:bodyPr>
          <a:lstStyle/>
          <a:p>
            <a:r>
              <a:rPr lang="en-US" dirty="0">
                <a:solidFill>
                  <a:srgbClr val="0020FF"/>
                </a:solidFill>
                <a:hlinkClick r:id="rId4">
                  <a:extLst>
                    <a:ext uri="{A12FA001-AC4F-418D-AE19-62706E023703}">
                      <ahyp:hlinkClr xmlns:ahyp="http://schemas.microsoft.com/office/drawing/2018/hyperlinkcolor" val="tx"/>
                    </a:ext>
                  </a:extLst>
                </a:hlinkClick>
              </a:rPr>
              <a:t>STEMteachingtools.org/brief/41 </a:t>
            </a:r>
            <a:endParaRPr lang="en-US" dirty="0">
              <a:solidFill>
                <a:srgbClr val="0020FF"/>
              </a:solidFill>
            </a:endParaRPr>
          </a:p>
        </p:txBody>
      </p:sp>
      <p:sp>
        <p:nvSpPr>
          <p:cNvPr id="9" name="Text Placeholder 8">
            <a:extLst>
              <a:ext uri="{FF2B5EF4-FFF2-40B4-BE49-F238E27FC236}">
                <a16:creationId xmlns:a16="http://schemas.microsoft.com/office/drawing/2014/main" id="{B0880779-D4DC-3E4E-A3DF-E2ECDBF23FCD}"/>
              </a:ext>
            </a:extLst>
          </p:cNvPr>
          <p:cNvSpPr>
            <a:spLocks noGrp="1"/>
          </p:cNvSpPr>
          <p:nvPr>
            <p:ph type="body" idx="14"/>
          </p:nvPr>
        </p:nvSpPr>
        <p:spPr>
          <a:xfrm>
            <a:off x="4524542" y="3379311"/>
            <a:ext cx="3742380" cy="488035"/>
          </a:xfrm>
        </p:spPr>
        <p:txBody>
          <a:bodyPr/>
          <a:lstStyle/>
          <a:p>
            <a:r>
              <a:rPr lang="en-US" dirty="0">
                <a:solidFill>
                  <a:srgbClr val="0020FF"/>
                </a:solidFill>
                <a:hlinkClick r:id="rId4">
                  <a:extLst>
                    <a:ext uri="{A12FA001-AC4F-418D-AE19-62706E023703}">
                      <ahyp:hlinkClr xmlns:ahyp="http://schemas.microsoft.com/office/drawing/2018/hyperlinkcolor" val="tx"/>
                    </a:ext>
                  </a:extLst>
                </a:hlinkClick>
              </a:rPr>
              <a:t>STEMteachingtools.org/brief/30 </a:t>
            </a:r>
            <a:endParaRPr lang="en-US" dirty="0">
              <a:solidFill>
                <a:srgbClr val="0020FF"/>
              </a:solidFill>
            </a:endParaRPr>
          </a:p>
        </p:txBody>
      </p:sp>
      <p:pic>
        <p:nvPicPr>
          <p:cNvPr id="4" name="Picture 3" descr="Screenshot of STEM Teaching Tools #30, Integrating Science Practices Into Assessment Tasks" title="Screenshot of STEM Teaching Tools #30, Integrating Science Practices Into Assessment Tasks"/>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26074" y="1668465"/>
            <a:ext cx="3539315" cy="1808817"/>
          </a:xfrm>
          <a:prstGeom prst="rect">
            <a:avLst/>
          </a:prstGeom>
          <a:ln>
            <a:solidFill>
              <a:schemeClr val="tx1"/>
            </a:solidFill>
          </a:ln>
        </p:spPr>
      </p:pic>
      <p:pic>
        <p:nvPicPr>
          <p:cNvPr id="5" name="Picture 4" descr="Header image for STEM Teaching Tool #41, &quot;Prompts for Integrating Crosscutting Concepts into Assessment and Instruction&quot;" title="Header image for STEM Teaching Tool #41, &quot;Prompts for Integrating Crosscutting Concepts into Assessment and Instruction&quot;"/>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75066" y="4196459"/>
            <a:ext cx="3155955" cy="1820959"/>
          </a:xfrm>
          <a:prstGeom prst="rect">
            <a:avLst/>
          </a:prstGeom>
        </p:spPr>
      </p:pic>
    </p:spTree>
    <p:extLst>
      <p:ext uri="{BB962C8B-B14F-4D97-AF65-F5344CB8AC3E}">
        <p14:creationId xmlns:p14="http://schemas.microsoft.com/office/powerpoint/2010/main" val="16687384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ym typeface="Gill Sans" charset="0"/>
              </a:rPr>
              <a:t>STEP 6: Imagine Student Responses</a:t>
            </a:r>
            <a:endParaRPr lang="en-US" dirty="0"/>
          </a:p>
        </p:txBody>
      </p:sp>
      <p:sp>
        <p:nvSpPr>
          <p:cNvPr id="3" name="Text Placeholder 2"/>
          <p:cNvSpPr>
            <a:spLocks noGrp="1"/>
          </p:cNvSpPr>
          <p:nvPr>
            <p:ph type="body" idx="1"/>
          </p:nvPr>
        </p:nvSpPr>
        <p:spPr>
          <a:xfrm>
            <a:off x="628650" y="1825624"/>
            <a:ext cx="7886700" cy="5032375"/>
          </a:xfrm>
        </p:spPr>
        <p:txBody>
          <a:bodyPr>
            <a:noAutofit/>
          </a:bodyPr>
          <a:lstStyle/>
          <a:p>
            <a:pPr marL="0" indent="0">
              <a:buNone/>
              <a:defRPr sz="1800">
                <a:solidFill>
                  <a:srgbClr val="000000"/>
                </a:solidFill>
                <a:effectLst/>
              </a:defRPr>
            </a:pPr>
            <a:r>
              <a:rPr lang="en-US" sz="2000" dirty="0"/>
              <a:t>Read through your drafted question(s) and imagine how students might answer at three levels: (1) limited, (2) partial, and (3) full understanding. For the full understanding response, you should imagine the response an ELL student with deep conceptual understanding would provide. </a:t>
            </a:r>
          </a:p>
          <a:p>
            <a:pPr marL="0" indent="0">
              <a:buNone/>
              <a:defRPr sz="1800">
                <a:solidFill>
                  <a:srgbClr val="000000"/>
                </a:solidFill>
                <a:effectLst/>
              </a:defRPr>
            </a:pPr>
            <a:endParaRPr lang="en-US" sz="2000" dirty="0"/>
          </a:p>
          <a:p>
            <a:pPr marL="0" indent="0">
              <a:buNone/>
              <a:defRPr sz="1800">
                <a:solidFill>
                  <a:srgbClr val="000000"/>
                </a:solidFill>
                <a:effectLst/>
              </a:defRPr>
            </a:pPr>
            <a:r>
              <a:rPr lang="en-US" sz="2000" dirty="0"/>
              <a:t>Think of common facets of student thinking that might result from the cultural and experiential backgrounds of your students.</a:t>
            </a:r>
          </a:p>
          <a:p>
            <a:pPr marL="0" indent="0">
              <a:buNone/>
              <a:defRPr sz="1800">
                <a:solidFill>
                  <a:srgbClr val="000000"/>
                </a:solidFill>
                <a:effectLst/>
              </a:defRPr>
            </a:pPr>
            <a:endParaRPr lang="en-US" sz="2000" dirty="0"/>
          </a:p>
          <a:p>
            <a:pPr marL="0" indent="0">
              <a:buNone/>
              <a:defRPr sz="1800">
                <a:solidFill>
                  <a:srgbClr val="000000"/>
                </a:solidFill>
                <a:effectLst/>
              </a:defRPr>
            </a:pPr>
            <a:r>
              <a:rPr lang="en-US" sz="2000" dirty="0"/>
              <a:t>How might revisions to your questions/items:</a:t>
            </a:r>
          </a:p>
          <a:p>
            <a:pPr marL="457200" indent="-457200">
              <a:buFont typeface="+mj-lt"/>
              <a:buAutoNum type="arabicPeriod"/>
              <a:defRPr sz="1800">
                <a:solidFill>
                  <a:srgbClr val="000000"/>
                </a:solidFill>
                <a:effectLst/>
              </a:defRPr>
            </a:pPr>
            <a:r>
              <a:rPr lang="en-US" sz="2000" dirty="0"/>
              <a:t>elicit this variation in student thinking? </a:t>
            </a:r>
          </a:p>
          <a:p>
            <a:pPr marL="457200" indent="-457200">
              <a:buFont typeface="+mj-lt"/>
              <a:buAutoNum type="arabicPeriod"/>
              <a:defRPr sz="1800">
                <a:solidFill>
                  <a:srgbClr val="000000"/>
                </a:solidFill>
                <a:effectLst/>
              </a:defRPr>
            </a:pPr>
            <a:r>
              <a:rPr lang="en-US" sz="2000" dirty="0"/>
              <a:t>identify linguistic challenges facing students?</a:t>
            </a:r>
          </a:p>
        </p:txBody>
      </p:sp>
    </p:spTree>
    <p:extLst>
      <p:ext uri="{BB962C8B-B14F-4D97-AF65-F5344CB8AC3E}">
        <p14:creationId xmlns:p14="http://schemas.microsoft.com/office/powerpoint/2010/main" val="14532228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Lato Heavy"/>
                <a:sym typeface="Gill Sans" charset="0"/>
              </a:rPr>
              <a:t>STEP 7a: Share, Review &amp; Revise</a:t>
            </a:r>
            <a:endParaRPr lang="en-US" dirty="0"/>
          </a:p>
        </p:txBody>
      </p:sp>
      <p:sp>
        <p:nvSpPr>
          <p:cNvPr id="3" name="Text Placeholder 2"/>
          <p:cNvSpPr>
            <a:spLocks noGrp="1"/>
          </p:cNvSpPr>
          <p:nvPr>
            <p:ph type="body" idx="1"/>
          </p:nvPr>
        </p:nvSpPr>
        <p:spPr/>
        <p:txBody>
          <a:bodyPr>
            <a:noAutofit/>
          </a:bodyPr>
          <a:lstStyle/>
          <a:p>
            <a:pPr marL="0" indent="0">
              <a:buNone/>
              <a:defRPr sz="1800">
                <a:solidFill>
                  <a:srgbClr val="000000"/>
                </a:solidFill>
                <a:effectLst/>
              </a:defRPr>
            </a:pPr>
            <a:r>
              <a:rPr lang="en-US" sz="2000" dirty="0"/>
              <a:t>Share your 3D classroom assessment with another individual / group and look over theirs to provide 3D feedback. Here are a few things to consider:</a:t>
            </a:r>
          </a:p>
          <a:p>
            <a:pPr>
              <a:defRPr sz="1800">
                <a:solidFill>
                  <a:srgbClr val="000000"/>
                </a:solidFill>
                <a:effectLst/>
              </a:defRPr>
            </a:pPr>
            <a:r>
              <a:rPr lang="en-US" sz="2000" dirty="0"/>
              <a:t>What is the “3Dness” of the items (or clusters)? Can you identify the focal DCI, SEP, and/or CCC?</a:t>
            </a:r>
          </a:p>
          <a:p>
            <a:pPr>
              <a:defRPr sz="1800">
                <a:solidFill>
                  <a:srgbClr val="000000"/>
                </a:solidFill>
                <a:effectLst/>
              </a:defRPr>
            </a:pPr>
            <a:r>
              <a:rPr lang="en-US" sz="2000" dirty="0"/>
              <a:t>Are there words that students would find confusing or misinterpret? Would a visual of some kind add clarity?</a:t>
            </a:r>
          </a:p>
          <a:p>
            <a:pPr>
              <a:defRPr sz="1800">
                <a:solidFill>
                  <a:srgbClr val="000000"/>
                </a:solidFill>
                <a:effectLst/>
              </a:defRPr>
            </a:pPr>
            <a:r>
              <a:rPr lang="en-US" sz="2000" dirty="0"/>
              <a:t>Would the assessment give you “actionable evidence” to guide instruction? </a:t>
            </a:r>
          </a:p>
          <a:p>
            <a:pPr>
              <a:defRPr sz="1800">
                <a:solidFill>
                  <a:srgbClr val="000000"/>
                </a:solidFill>
                <a:effectLst/>
              </a:defRPr>
            </a:pPr>
            <a:r>
              <a:rPr lang="en-US" sz="2000" dirty="0"/>
              <a:t>Is the scenario accessible to all students?</a:t>
            </a:r>
          </a:p>
          <a:p>
            <a:pPr>
              <a:defRPr sz="1800">
                <a:solidFill>
                  <a:srgbClr val="000000"/>
                </a:solidFill>
                <a:effectLst/>
              </a:defRPr>
            </a:pPr>
            <a:r>
              <a:rPr lang="en-US" sz="2000" dirty="0"/>
              <a:t>Is the scenario relevant and engaging to </a:t>
            </a:r>
            <a:br>
              <a:rPr lang="en-US" sz="2000" dirty="0"/>
            </a:br>
            <a:r>
              <a:rPr lang="en-US" sz="2000" dirty="0"/>
              <a:t>students? Is it a fair assessment task? </a:t>
            </a:r>
          </a:p>
        </p:txBody>
      </p:sp>
    </p:spTree>
    <p:extLst>
      <p:ext uri="{BB962C8B-B14F-4D97-AF65-F5344CB8AC3E}">
        <p14:creationId xmlns:p14="http://schemas.microsoft.com/office/powerpoint/2010/main" val="41456637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ym typeface="Gill Sans" charset="0"/>
              </a:rPr>
              <a:t>STEP 7b: Share, Review &amp; Revise</a:t>
            </a:r>
            <a:endParaRPr lang="en-US" sz="4000" dirty="0"/>
          </a:p>
        </p:txBody>
      </p:sp>
      <p:sp>
        <p:nvSpPr>
          <p:cNvPr id="3" name="Text Placeholder 2"/>
          <p:cNvSpPr>
            <a:spLocks noGrp="1"/>
          </p:cNvSpPr>
          <p:nvPr>
            <p:ph type="body" idx="1"/>
          </p:nvPr>
        </p:nvSpPr>
        <p:spPr/>
        <p:txBody>
          <a:bodyPr>
            <a:normAutofit/>
          </a:bodyPr>
          <a:lstStyle/>
          <a:p>
            <a:pPr>
              <a:defRPr sz="1800">
                <a:solidFill>
                  <a:srgbClr val="000000"/>
                </a:solidFill>
                <a:effectLst/>
              </a:defRPr>
            </a:pPr>
            <a:r>
              <a:rPr lang="en-US" sz="2400" dirty="0"/>
              <a:t>Post your 3D daily classroom assessment around the edge of the room.</a:t>
            </a:r>
          </a:p>
          <a:p>
            <a:pPr>
              <a:defRPr sz="1800">
                <a:solidFill>
                  <a:srgbClr val="000000"/>
                </a:solidFill>
                <a:effectLst/>
              </a:defRPr>
            </a:pPr>
            <a:endParaRPr lang="en-US" sz="2400" dirty="0"/>
          </a:p>
          <a:p>
            <a:pPr>
              <a:defRPr sz="1800">
                <a:solidFill>
                  <a:srgbClr val="000000"/>
                </a:solidFill>
                <a:effectLst/>
              </a:defRPr>
            </a:pPr>
            <a:r>
              <a:rPr lang="en-US" sz="2400" dirty="0"/>
              <a:t>Take a walk through the gallery of assessment tasks.</a:t>
            </a:r>
          </a:p>
          <a:p>
            <a:pPr>
              <a:defRPr sz="1800">
                <a:solidFill>
                  <a:srgbClr val="000000"/>
                </a:solidFill>
                <a:effectLst/>
              </a:defRPr>
            </a:pPr>
            <a:endParaRPr lang="en-US" sz="2400" dirty="0"/>
          </a:p>
          <a:p>
            <a:pPr>
              <a:defRPr sz="1800">
                <a:solidFill>
                  <a:srgbClr val="000000"/>
                </a:solidFill>
                <a:effectLst/>
              </a:defRPr>
            </a:pPr>
            <a:r>
              <a:rPr lang="en-US" sz="2400" dirty="0"/>
              <a:t>With your colleagues, discuss specific tasks and reflect on what you learned (or struggled with) as you crafted your 3D classroom assessment. </a:t>
            </a:r>
          </a:p>
        </p:txBody>
      </p:sp>
    </p:spTree>
    <p:extLst>
      <p:ext uri="{BB962C8B-B14F-4D97-AF65-F5344CB8AC3E}">
        <p14:creationId xmlns:p14="http://schemas.microsoft.com/office/powerpoint/2010/main" val="35116982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6" descr="A graphic in the shape of a four-leaf clover, as pictured previously in the presentation. On each of the four sections is one stage of the assessment process: Clarify intended learning, elicit evidence, interpret evidence, and act on evidence. In this graphic, Elicit Evidence is popping out, to highlight that stage in the cycle. In the middle of the graphic is a circular arrow, indicating a process of cycling through these steps. ">
            <a:extLst>
              <a:ext uri="{FF2B5EF4-FFF2-40B4-BE49-F238E27FC236}">
                <a16:creationId xmlns:a16="http://schemas.microsoft.com/office/drawing/2014/main" id="{0BBB28F8-4387-E24F-BFEC-78874C96AE43}"/>
              </a:ext>
            </a:extLst>
          </p:cNvPr>
          <p:cNvGrpSpPr/>
          <p:nvPr/>
        </p:nvGrpSpPr>
        <p:grpSpPr>
          <a:xfrm>
            <a:off x="2337525" y="2149234"/>
            <a:ext cx="4346350" cy="3648407"/>
            <a:chOff x="2337525" y="2149234"/>
            <a:chExt cx="4346350" cy="3648407"/>
          </a:xfrm>
        </p:grpSpPr>
        <p:grpSp>
          <p:nvGrpSpPr>
            <p:cNvPr id="31" name="Group 30">
              <a:extLst>
                <a:ext uri="{FF2B5EF4-FFF2-40B4-BE49-F238E27FC236}">
                  <a16:creationId xmlns:a16="http://schemas.microsoft.com/office/drawing/2014/main" id="{332651AC-C92B-0A45-B716-459B03F52F44}"/>
                </a:ext>
              </a:extLst>
            </p:cNvPr>
            <p:cNvGrpSpPr/>
            <p:nvPr/>
          </p:nvGrpSpPr>
          <p:grpSpPr>
            <a:xfrm>
              <a:off x="2337525" y="2149234"/>
              <a:ext cx="4346350" cy="3648407"/>
              <a:chOff x="3791970" y="1841500"/>
              <a:chExt cx="4189090" cy="3851182"/>
            </a:xfrm>
          </p:grpSpPr>
          <p:sp>
            <p:nvSpPr>
              <p:cNvPr id="32" name="Teardrop 31">
                <a:extLst>
                  <a:ext uri="{FF2B5EF4-FFF2-40B4-BE49-F238E27FC236}">
                    <a16:creationId xmlns:a16="http://schemas.microsoft.com/office/drawing/2014/main" id="{DF6B1BEB-D15F-6641-A9BB-FD4A91A96872}"/>
                  </a:ext>
                </a:extLst>
              </p:cNvPr>
              <p:cNvSpPr/>
              <p:nvPr/>
            </p:nvSpPr>
            <p:spPr>
              <a:xfrm>
                <a:off x="3791970" y="3762280"/>
                <a:ext cx="2095500" cy="1930402"/>
              </a:xfrm>
              <a:prstGeom prst="teardrop">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FFFFFF"/>
                  </a:solidFill>
                  <a:latin typeface="Arial"/>
                  <a:sym typeface="Avenir Next Medium"/>
                </a:endParaRPr>
              </a:p>
            </p:txBody>
          </p:sp>
          <p:sp>
            <p:nvSpPr>
              <p:cNvPr id="33" name="Teardrop 32">
                <a:extLst>
                  <a:ext uri="{FF2B5EF4-FFF2-40B4-BE49-F238E27FC236}">
                    <a16:creationId xmlns:a16="http://schemas.microsoft.com/office/drawing/2014/main" id="{2071A880-4C48-B04E-8BA3-FC93C8A742AD}"/>
                  </a:ext>
                </a:extLst>
              </p:cNvPr>
              <p:cNvSpPr/>
              <p:nvPr/>
            </p:nvSpPr>
            <p:spPr>
              <a:xfrm flipV="1">
                <a:off x="3822700" y="1841500"/>
                <a:ext cx="2095500" cy="1930401"/>
              </a:xfrm>
              <a:prstGeom prst="teardrop">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solidFill>
                    <a:srgbClr val="FFFFFF"/>
                  </a:solidFill>
                  <a:latin typeface="Arial"/>
                  <a:sym typeface="Avenir Next Medium"/>
                </a:endParaRPr>
              </a:p>
            </p:txBody>
          </p:sp>
          <p:sp>
            <p:nvSpPr>
              <p:cNvPr id="34" name="Teardrop 33">
                <a:extLst>
                  <a:ext uri="{FF2B5EF4-FFF2-40B4-BE49-F238E27FC236}">
                    <a16:creationId xmlns:a16="http://schemas.microsoft.com/office/drawing/2014/main" id="{3F99414E-3530-AC44-A93D-74060678A9BB}"/>
                  </a:ext>
                </a:extLst>
              </p:cNvPr>
              <p:cNvSpPr/>
              <p:nvPr/>
            </p:nvSpPr>
            <p:spPr>
              <a:xfrm flipH="1">
                <a:off x="5885560" y="3754028"/>
                <a:ext cx="2095500" cy="1930403"/>
              </a:xfrm>
              <a:prstGeom prst="teardrop">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FFFFFF"/>
                  </a:solidFill>
                  <a:latin typeface="Arial"/>
                  <a:sym typeface="Avenir Next Medium"/>
                </a:endParaRPr>
              </a:p>
            </p:txBody>
          </p:sp>
          <p:sp>
            <p:nvSpPr>
              <p:cNvPr id="35" name="Teardrop 34">
                <a:extLst>
                  <a:ext uri="{FF2B5EF4-FFF2-40B4-BE49-F238E27FC236}">
                    <a16:creationId xmlns:a16="http://schemas.microsoft.com/office/drawing/2014/main" id="{4AAEE725-DD53-A146-AEB9-5710FD86EB23}"/>
                  </a:ext>
                </a:extLst>
              </p:cNvPr>
              <p:cNvSpPr/>
              <p:nvPr/>
            </p:nvSpPr>
            <p:spPr>
              <a:xfrm flipH="1" flipV="1">
                <a:off x="5853994" y="1841500"/>
                <a:ext cx="2095500" cy="1930401"/>
              </a:xfrm>
              <a:prstGeom prst="teardrop">
                <a:avLst/>
              </a:prstGeom>
              <a:solidFill>
                <a:schemeClr val="accent3">
                  <a:lumMod val="20000"/>
                  <a:lumOff val="80000"/>
                </a:schemeClr>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solidFill>
                    <a:srgbClr val="FFFFFF"/>
                  </a:solidFill>
                  <a:latin typeface="Arial"/>
                  <a:sym typeface="Avenir Next Medium"/>
                </a:endParaRPr>
              </a:p>
            </p:txBody>
          </p:sp>
        </p:grpSp>
        <p:grpSp>
          <p:nvGrpSpPr>
            <p:cNvPr id="36" name="Group 35">
              <a:extLst>
                <a:ext uri="{FF2B5EF4-FFF2-40B4-BE49-F238E27FC236}">
                  <a16:creationId xmlns:a16="http://schemas.microsoft.com/office/drawing/2014/main" id="{15549E22-1174-694A-946C-9E02E2713C18}"/>
                </a:ext>
              </a:extLst>
            </p:cNvPr>
            <p:cNvGrpSpPr/>
            <p:nvPr/>
          </p:nvGrpSpPr>
          <p:grpSpPr>
            <a:xfrm>
              <a:off x="3839587" y="3278610"/>
              <a:ext cx="1321658" cy="1371209"/>
              <a:chOff x="192961" y="1428647"/>
              <a:chExt cx="5216347" cy="5411918"/>
            </a:xfrm>
            <a:solidFill>
              <a:schemeClr val="accent4">
                <a:lumMod val="20000"/>
                <a:lumOff val="80000"/>
              </a:schemeClr>
            </a:solidFill>
          </p:grpSpPr>
          <p:sp>
            <p:nvSpPr>
              <p:cNvPr id="37" name="Circular Arrow 36">
                <a:extLst>
                  <a:ext uri="{FF2B5EF4-FFF2-40B4-BE49-F238E27FC236}">
                    <a16:creationId xmlns:a16="http://schemas.microsoft.com/office/drawing/2014/main" id="{A26D1D07-EFAA-D34F-896D-68A76719E349}"/>
                  </a:ext>
                </a:extLst>
              </p:cNvPr>
              <p:cNvSpPr/>
              <p:nvPr/>
            </p:nvSpPr>
            <p:spPr>
              <a:xfrm>
                <a:off x="192961" y="1428647"/>
                <a:ext cx="5199626" cy="5119317"/>
              </a:xfrm>
              <a:prstGeom prst="circularArrow">
                <a:avLst/>
              </a:prstGeom>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292934"/>
                  </a:solidFill>
                  <a:latin typeface="Arial"/>
                  <a:sym typeface="Avenir Next Medium"/>
                </a:endParaRPr>
              </a:p>
            </p:txBody>
          </p:sp>
          <p:sp>
            <p:nvSpPr>
              <p:cNvPr id="38" name="Circular Arrow 37">
                <a:extLst>
                  <a:ext uri="{FF2B5EF4-FFF2-40B4-BE49-F238E27FC236}">
                    <a16:creationId xmlns:a16="http://schemas.microsoft.com/office/drawing/2014/main" id="{B25853FD-B06A-1540-BA40-8324B46CE516}"/>
                  </a:ext>
                </a:extLst>
              </p:cNvPr>
              <p:cNvSpPr/>
              <p:nvPr/>
            </p:nvSpPr>
            <p:spPr>
              <a:xfrm rot="10800000">
                <a:off x="209684" y="1721249"/>
                <a:ext cx="5199624" cy="5119316"/>
              </a:xfrm>
              <a:prstGeom prst="circularArrow">
                <a:avLst/>
              </a:prstGeom>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292934"/>
                  </a:solidFill>
                  <a:latin typeface="Arial"/>
                  <a:sym typeface="Avenir Next Medium"/>
                </a:endParaRPr>
              </a:p>
            </p:txBody>
          </p:sp>
        </p:grpSp>
      </p:grpSp>
      <p:sp>
        <p:nvSpPr>
          <p:cNvPr id="2" name="Title 1"/>
          <p:cNvSpPr>
            <a:spLocks noGrp="1"/>
          </p:cNvSpPr>
          <p:nvPr>
            <p:ph type="title"/>
          </p:nvPr>
        </p:nvSpPr>
        <p:spPr>
          <a:xfrm>
            <a:off x="285900" y="515604"/>
            <a:ext cx="8515350" cy="1325563"/>
          </a:xfrm>
        </p:spPr>
        <p:txBody>
          <a:bodyPr>
            <a:normAutofit fontScale="90000"/>
          </a:bodyPr>
          <a:lstStyle/>
          <a:p>
            <a:r>
              <a:rPr lang="en-US" sz="3600" dirty="0">
                <a:cs typeface="Lato Heavy"/>
              </a:rPr>
              <a:t>The Formative Assessment Process, Revisited</a:t>
            </a:r>
            <a:br>
              <a:rPr lang="en-US" sz="2800" dirty="0">
                <a:cs typeface="Lato Heavy"/>
              </a:rPr>
            </a:br>
            <a:r>
              <a:rPr lang="en-US" sz="2800" dirty="0">
                <a:latin typeface="Lato Regular"/>
                <a:cs typeface="Lato Regular"/>
              </a:rPr>
              <a:t>(from Beth Simpson &amp; Amber McCulloch)</a:t>
            </a:r>
            <a:endParaRPr lang="en-US" sz="2700" dirty="0">
              <a:latin typeface="Lato Regular"/>
              <a:cs typeface="Lato Regular"/>
            </a:endParaRPr>
          </a:p>
        </p:txBody>
      </p:sp>
      <p:sp>
        <p:nvSpPr>
          <p:cNvPr id="3" name="Text Placeholder 2">
            <a:extLst>
              <a:ext uri="{FF2B5EF4-FFF2-40B4-BE49-F238E27FC236}">
                <a16:creationId xmlns:a16="http://schemas.microsoft.com/office/drawing/2014/main" id="{091B9635-838A-134E-8503-9778127884F7}"/>
              </a:ext>
            </a:extLst>
          </p:cNvPr>
          <p:cNvSpPr>
            <a:spLocks noGrp="1"/>
          </p:cNvSpPr>
          <p:nvPr>
            <p:ph type="body" idx="1"/>
          </p:nvPr>
        </p:nvSpPr>
        <p:spPr>
          <a:xfrm>
            <a:off x="1882700" y="2509582"/>
            <a:ext cx="3074658" cy="1583858"/>
          </a:xfrm>
        </p:spPr>
        <p:txBody>
          <a:bodyPr>
            <a:normAutofit/>
          </a:bodyPr>
          <a:lstStyle/>
          <a:p>
            <a:pPr marL="0" indent="0" algn="ctr">
              <a:lnSpc>
                <a:spcPct val="60000"/>
              </a:lnSpc>
              <a:buSzPct val="100000"/>
              <a:buNone/>
            </a:pPr>
            <a:r>
              <a:rPr lang="en-US" sz="2000" dirty="0">
                <a:solidFill>
                  <a:srgbClr val="D7E1C3"/>
                </a:solidFill>
                <a:latin typeface="+mj-lt"/>
                <a:cs typeface="Lato Light"/>
                <a:sym typeface="Avenir Next Medium"/>
              </a:rPr>
              <a:t>Clarify </a:t>
            </a:r>
          </a:p>
          <a:p>
            <a:pPr marL="0" indent="0" algn="ctr">
              <a:lnSpc>
                <a:spcPct val="60000"/>
              </a:lnSpc>
              <a:buSzPct val="100000"/>
              <a:buNone/>
            </a:pPr>
            <a:r>
              <a:rPr lang="en-US" sz="2000" dirty="0">
                <a:solidFill>
                  <a:srgbClr val="D7E1C3"/>
                </a:solidFill>
                <a:latin typeface="+mj-lt"/>
                <a:cs typeface="Lato Light"/>
                <a:sym typeface="Avenir Next Medium"/>
              </a:rPr>
              <a:t>Intended</a:t>
            </a:r>
          </a:p>
          <a:p>
            <a:pPr marL="0" indent="0" algn="ctr">
              <a:lnSpc>
                <a:spcPct val="60000"/>
              </a:lnSpc>
              <a:buSzPct val="100000"/>
              <a:buNone/>
            </a:pPr>
            <a:r>
              <a:rPr lang="en-US" sz="2000" dirty="0">
                <a:solidFill>
                  <a:srgbClr val="D7E1C3"/>
                </a:solidFill>
                <a:latin typeface="+mj-lt"/>
                <a:cs typeface="Lato Light"/>
                <a:sym typeface="Avenir Next Medium"/>
              </a:rPr>
              <a:t>Learning</a:t>
            </a:r>
          </a:p>
        </p:txBody>
      </p:sp>
      <p:sp>
        <p:nvSpPr>
          <p:cNvPr id="6" name="Text Placeholder 5">
            <a:extLst>
              <a:ext uri="{FF2B5EF4-FFF2-40B4-BE49-F238E27FC236}">
                <a16:creationId xmlns:a16="http://schemas.microsoft.com/office/drawing/2014/main" id="{E7B42D41-2DDD-B242-88C2-EDB78A931B42}"/>
              </a:ext>
            </a:extLst>
          </p:cNvPr>
          <p:cNvSpPr>
            <a:spLocks noGrp="1"/>
          </p:cNvSpPr>
          <p:nvPr>
            <p:ph type="body" idx="15"/>
          </p:nvPr>
        </p:nvSpPr>
        <p:spPr>
          <a:xfrm>
            <a:off x="1882700" y="4390279"/>
            <a:ext cx="2945416" cy="1625078"/>
          </a:xfrm>
        </p:spPr>
        <p:txBody>
          <a:bodyPr>
            <a:normAutofit/>
          </a:bodyPr>
          <a:lstStyle/>
          <a:p>
            <a:pPr algn="ctr">
              <a:lnSpc>
                <a:spcPct val="60000"/>
              </a:lnSpc>
              <a:buSzPct val="100000"/>
            </a:pPr>
            <a:r>
              <a:rPr lang="en-US" sz="2400" dirty="0">
                <a:solidFill>
                  <a:srgbClr val="D7E1C3"/>
                </a:solidFill>
                <a:latin typeface="+mj-lt"/>
                <a:cs typeface="Lato Light"/>
                <a:sym typeface="Avenir Next Medium"/>
              </a:rPr>
              <a:t>Act on</a:t>
            </a:r>
          </a:p>
          <a:p>
            <a:pPr algn="ctr">
              <a:lnSpc>
                <a:spcPct val="60000"/>
              </a:lnSpc>
              <a:buSzPct val="100000"/>
            </a:pPr>
            <a:r>
              <a:rPr lang="en-US" sz="2400" dirty="0">
                <a:solidFill>
                  <a:srgbClr val="D7E1C3"/>
                </a:solidFill>
                <a:latin typeface="+mj-lt"/>
                <a:cs typeface="Lato Light"/>
                <a:sym typeface="Avenir Next Medium"/>
              </a:rPr>
              <a:t>Evidence</a:t>
            </a:r>
          </a:p>
        </p:txBody>
      </p:sp>
      <p:sp>
        <p:nvSpPr>
          <p:cNvPr id="4" name="Text Placeholder 3">
            <a:extLst>
              <a:ext uri="{FF2B5EF4-FFF2-40B4-BE49-F238E27FC236}">
                <a16:creationId xmlns:a16="http://schemas.microsoft.com/office/drawing/2014/main" id="{AF33D706-B7E3-CC42-A0D6-F540B25CAEC1}"/>
              </a:ext>
            </a:extLst>
          </p:cNvPr>
          <p:cNvSpPr>
            <a:spLocks noGrp="1"/>
          </p:cNvSpPr>
          <p:nvPr>
            <p:ph type="body" idx="13"/>
          </p:nvPr>
        </p:nvSpPr>
        <p:spPr>
          <a:xfrm>
            <a:off x="4253901" y="2679087"/>
            <a:ext cx="2592730" cy="989452"/>
          </a:xfrm>
        </p:spPr>
        <p:txBody>
          <a:bodyPr>
            <a:normAutofit/>
          </a:bodyPr>
          <a:lstStyle/>
          <a:p>
            <a:pPr algn="ctr">
              <a:lnSpc>
                <a:spcPct val="60000"/>
              </a:lnSpc>
              <a:buSzPct val="100000"/>
            </a:pPr>
            <a:r>
              <a:rPr lang="en-US" sz="2400" u="sng" dirty="0">
                <a:solidFill>
                  <a:schemeClr val="tx1"/>
                </a:solidFill>
                <a:latin typeface="+mj-lt"/>
                <a:cs typeface="Lato Light"/>
                <a:sym typeface="Avenir Next Medium"/>
              </a:rPr>
              <a:t>Evidence</a:t>
            </a:r>
          </a:p>
          <a:p>
            <a:pPr algn="ctr">
              <a:lnSpc>
                <a:spcPct val="60000"/>
              </a:lnSpc>
              <a:buSzPct val="100000"/>
            </a:pPr>
            <a:r>
              <a:rPr lang="en-US" sz="2400" u="sng" dirty="0">
                <a:solidFill>
                  <a:schemeClr val="tx1"/>
                </a:solidFill>
                <a:latin typeface="+mj-lt"/>
                <a:cs typeface="Lato Light"/>
                <a:sym typeface="Avenir Next Medium"/>
              </a:rPr>
              <a:t>Elicit </a:t>
            </a:r>
          </a:p>
        </p:txBody>
      </p:sp>
      <p:sp>
        <p:nvSpPr>
          <p:cNvPr id="5" name="Text Placeholder 4">
            <a:extLst>
              <a:ext uri="{FF2B5EF4-FFF2-40B4-BE49-F238E27FC236}">
                <a16:creationId xmlns:a16="http://schemas.microsoft.com/office/drawing/2014/main" id="{2F5A60A5-EF01-274F-9F99-8C089A4C8769}"/>
              </a:ext>
            </a:extLst>
          </p:cNvPr>
          <p:cNvSpPr>
            <a:spLocks noGrp="1"/>
          </p:cNvSpPr>
          <p:nvPr>
            <p:ph type="body" idx="14"/>
          </p:nvPr>
        </p:nvSpPr>
        <p:spPr>
          <a:xfrm>
            <a:off x="4358731" y="4417761"/>
            <a:ext cx="2410620" cy="1696384"/>
          </a:xfrm>
        </p:spPr>
        <p:txBody>
          <a:bodyPr>
            <a:normAutofit/>
          </a:bodyPr>
          <a:lstStyle/>
          <a:p>
            <a:pPr algn="ctr">
              <a:lnSpc>
                <a:spcPct val="60000"/>
              </a:lnSpc>
              <a:buSzPct val="100000"/>
            </a:pPr>
            <a:r>
              <a:rPr lang="en-US" sz="2400" dirty="0">
                <a:solidFill>
                  <a:srgbClr val="D7E1C3"/>
                </a:solidFill>
                <a:latin typeface="+mj-lt"/>
                <a:sym typeface="Avenir Next Medium"/>
              </a:rPr>
              <a:t>Interpret </a:t>
            </a:r>
          </a:p>
          <a:p>
            <a:pPr algn="ctr">
              <a:lnSpc>
                <a:spcPct val="60000"/>
              </a:lnSpc>
              <a:buSzPct val="100000"/>
            </a:pPr>
            <a:r>
              <a:rPr lang="en-US" sz="2400" dirty="0">
                <a:solidFill>
                  <a:srgbClr val="D7E1C3"/>
                </a:solidFill>
                <a:latin typeface="+mj-lt"/>
                <a:sym typeface="Avenir Next Medium"/>
              </a:rPr>
              <a:t>Evidence</a:t>
            </a:r>
          </a:p>
        </p:txBody>
      </p:sp>
    </p:spTree>
    <p:extLst>
      <p:ext uri="{BB962C8B-B14F-4D97-AF65-F5344CB8AC3E}">
        <p14:creationId xmlns:p14="http://schemas.microsoft.com/office/powerpoint/2010/main" val="10457860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2708" y="365126"/>
            <a:ext cx="8052642" cy="1325563"/>
          </a:xfrm>
        </p:spPr>
        <p:txBody>
          <a:bodyPr>
            <a:normAutofit/>
          </a:bodyPr>
          <a:lstStyle/>
          <a:p>
            <a:pPr algn="l"/>
            <a:r>
              <a:rPr lang="en-US" dirty="0"/>
              <a:t>Session Reflection</a:t>
            </a:r>
          </a:p>
        </p:txBody>
      </p:sp>
      <p:sp>
        <p:nvSpPr>
          <p:cNvPr id="3" name="Text Placeholder 2"/>
          <p:cNvSpPr>
            <a:spLocks noGrp="1"/>
          </p:cNvSpPr>
          <p:nvPr>
            <p:ph type="body" idx="1"/>
          </p:nvPr>
        </p:nvSpPr>
        <p:spPr>
          <a:xfrm>
            <a:off x="749146" y="1825625"/>
            <a:ext cx="7766203" cy="4351338"/>
          </a:xfrm>
        </p:spPr>
        <p:txBody>
          <a:bodyPr/>
          <a:lstStyle/>
          <a:p>
            <a:pPr marL="0" indent="0">
              <a:buSzPct val="25000"/>
              <a:buNone/>
            </a:pPr>
            <a:r>
              <a:rPr lang="en-US" dirty="0"/>
              <a:t>How can 3D Learning Performances help you map out a series of formative assessment events across a unit that you teach? </a:t>
            </a:r>
          </a:p>
          <a:p>
            <a:pPr>
              <a:buSzPct val="25000"/>
            </a:pPr>
            <a:endParaRPr lang="en-US" dirty="0"/>
          </a:p>
          <a:p>
            <a:pPr marL="0" indent="0">
              <a:buSzPct val="25000"/>
              <a:buNone/>
            </a:pPr>
            <a:r>
              <a:rPr lang="en-US" dirty="0"/>
              <a:t>After focusing closely on the three dimensions of science learning, what implications for your teaching occur to you? </a:t>
            </a:r>
          </a:p>
        </p:txBody>
      </p:sp>
    </p:spTree>
    <p:extLst>
      <p:ext uri="{BB962C8B-B14F-4D97-AF65-F5344CB8AC3E}">
        <p14:creationId xmlns:p14="http://schemas.microsoft.com/office/powerpoint/2010/main" val="3155417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C183D7F6-B498-43B3-948B-1728B52AA6E4}">
                <adec:decorative xmlns:adec="http://schemas.microsoft.com/office/drawing/2017/decorative" val="1"/>
              </a:ext>
            </a:extLst>
          </p:cNvPr>
          <p:cNvSpPr/>
          <p:nvPr/>
        </p:nvSpPr>
        <p:spPr>
          <a:xfrm>
            <a:off x="5786" y="-47825"/>
            <a:ext cx="9144000" cy="6905825"/>
          </a:xfrm>
          <a:prstGeom prst="rect">
            <a:avLst/>
          </a:prstGeom>
          <a:solidFill>
            <a:srgbClr val="3A2B71"/>
          </a:solidFill>
          <a:ln>
            <a:solidFill>
              <a:srgbClr val="3A2B71"/>
            </a:solidFill>
          </a:ln>
        </p:spPr>
        <p:style>
          <a:lnRef idx="1">
            <a:schemeClr val="accent3"/>
          </a:lnRef>
          <a:fillRef idx="3">
            <a:schemeClr val="accent3"/>
          </a:fillRef>
          <a:effectRef idx="2">
            <a:schemeClr val="accent3"/>
          </a:effectRef>
          <a:fontRef idx="minor">
            <a:schemeClr val="lt1"/>
          </a:fontRef>
        </p:style>
        <p:txBody>
          <a:bodyPr lIns="91425" tIns="45713" rIns="91425" bIns="45713" rtlCol="0" anchor="ctr"/>
          <a:lstStyle/>
          <a:p>
            <a:pPr algn="ctr" defTabSz="456964"/>
            <a:endParaRPr lang="en-US" sz="1800" kern="1200" dirty="0">
              <a:solidFill>
                <a:prstClr val="white"/>
              </a:solidFill>
              <a:latin typeface="Arial" panose="020B0604020202020204" pitchFamily="34" charset="0"/>
              <a:sym typeface="Gill Sans Light" charset="0"/>
            </a:endParaRPr>
          </a:p>
        </p:txBody>
      </p:sp>
      <p:sp>
        <p:nvSpPr>
          <p:cNvPr id="2" name="Title 1"/>
          <p:cNvSpPr>
            <a:spLocks noGrp="1"/>
          </p:cNvSpPr>
          <p:nvPr>
            <p:ph type="title"/>
          </p:nvPr>
        </p:nvSpPr>
        <p:spPr>
          <a:xfrm>
            <a:off x="634436" y="173162"/>
            <a:ext cx="7886700" cy="1325563"/>
          </a:xfrm>
        </p:spPr>
        <p:txBody>
          <a:bodyPr>
            <a:noAutofit/>
          </a:bodyPr>
          <a:lstStyle/>
          <a:p>
            <a:r>
              <a:rPr lang="en-US" sz="3600" kern="1200" dirty="0">
                <a:solidFill>
                  <a:prstClr val="white"/>
                </a:solidFill>
                <a:latin typeface="Lato Heavy"/>
                <a:ea typeface="Gill Sans" charset="0"/>
                <a:cs typeface="Lato Heavy"/>
                <a:sym typeface="Gill Sans" charset="0"/>
              </a:rPr>
              <a:t>Professional Learning Resources </a:t>
            </a:r>
            <a:br>
              <a:rPr lang="en-US" sz="3600" kern="1200" dirty="0">
                <a:solidFill>
                  <a:prstClr val="white"/>
                </a:solidFill>
                <a:latin typeface="Lato Heavy"/>
                <a:ea typeface="Gill Sans" charset="0"/>
                <a:cs typeface="Lato Heavy"/>
                <a:sym typeface="Gill Sans" charset="0"/>
              </a:rPr>
            </a:br>
            <a:r>
              <a:rPr lang="en-US" sz="3600" kern="1200" dirty="0">
                <a:solidFill>
                  <a:prstClr val="white"/>
                </a:solidFill>
                <a:latin typeface="Lato Heavy"/>
                <a:ea typeface="Gill Sans" charset="0"/>
                <a:cs typeface="Lato Heavy"/>
                <a:sym typeface="Gill Sans" charset="0"/>
              </a:rPr>
              <a:t>to Support NGSS Implementation</a:t>
            </a:r>
            <a:br>
              <a:rPr lang="en-US" sz="4000" kern="1200" dirty="0">
                <a:solidFill>
                  <a:prstClr val="white"/>
                </a:solidFill>
                <a:latin typeface="Lato Heavy"/>
                <a:ea typeface="Gill Sans" charset="0"/>
                <a:cs typeface="Lato Heavy"/>
                <a:sym typeface="Gill Sans" charset="0"/>
              </a:rPr>
            </a:br>
            <a:endParaRPr lang="en-US" sz="3600" dirty="0"/>
          </a:p>
        </p:txBody>
      </p:sp>
      <p:sp>
        <p:nvSpPr>
          <p:cNvPr id="3" name="Content Placeholder 2"/>
          <p:cNvSpPr>
            <a:spLocks noGrp="1"/>
          </p:cNvSpPr>
          <p:nvPr>
            <p:ph type="body" idx="1"/>
          </p:nvPr>
        </p:nvSpPr>
        <p:spPr>
          <a:xfrm>
            <a:off x="161113" y="5792988"/>
            <a:ext cx="5723067" cy="918384"/>
          </a:xfrm>
        </p:spPr>
        <p:txBody>
          <a:bodyPr>
            <a:normAutofit fontScale="92500" lnSpcReduction="10000"/>
          </a:bodyPr>
          <a:lstStyle/>
          <a:p>
            <a:pPr marL="50800" indent="0" algn="ctr" defTabSz="642750" fontAlgn="base">
              <a:spcBef>
                <a:spcPct val="0"/>
              </a:spcBef>
              <a:spcAft>
                <a:spcPct val="0"/>
              </a:spcAft>
              <a:buNone/>
            </a:pPr>
            <a:r>
              <a:rPr lang="en-US" sz="2400" kern="1200" dirty="0" err="1">
                <a:solidFill>
                  <a:prstClr val="white"/>
                </a:solidFill>
                <a:sym typeface="Gill Sans" charset="0"/>
              </a:rPr>
              <a:t>STEMteachingtools.org</a:t>
            </a:r>
            <a:r>
              <a:rPr lang="en-US" sz="2400" kern="1200" dirty="0">
                <a:solidFill>
                  <a:prstClr val="white"/>
                </a:solidFill>
                <a:sym typeface="Gill Sans" charset="0"/>
              </a:rPr>
              <a:t> (web)</a:t>
            </a:r>
          </a:p>
          <a:p>
            <a:pPr marL="50800" indent="0" algn="ctr" defTabSz="642750" fontAlgn="base">
              <a:spcBef>
                <a:spcPct val="0"/>
              </a:spcBef>
              <a:spcAft>
                <a:spcPct val="0"/>
              </a:spcAft>
              <a:buNone/>
            </a:pPr>
            <a:r>
              <a:rPr lang="en-US" sz="2400" kern="1200" dirty="0">
                <a:solidFill>
                  <a:prstClr val="white"/>
                </a:solidFill>
                <a:sym typeface="Gill Sans" charset="0"/>
              </a:rPr>
              <a:t>@</a:t>
            </a:r>
            <a:r>
              <a:rPr lang="en-US" sz="2400" kern="1200" dirty="0" err="1">
                <a:solidFill>
                  <a:prstClr val="white"/>
                </a:solidFill>
                <a:sym typeface="Gill Sans" charset="0"/>
              </a:rPr>
              <a:t>STEMteachtools</a:t>
            </a:r>
            <a:r>
              <a:rPr lang="en-US" sz="2400" kern="1200" dirty="0">
                <a:solidFill>
                  <a:prstClr val="white"/>
                </a:solidFill>
                <a:sym typeface="Gill Sans" charset="0"/>
              </a:rPr>
              <a:t> (twitter)</a:t>
            </a:r>
          </a:p>
          <a:p>
            <a:pPr marL="50800" indent="0" algn="ctr" defTabSz="642750" fontAlgn="base">
              <a:spcBef>
                <a:spcPct val="0"/>
              </a:spcBef>
              <a:spcAft>
                <a:spcPct val="0"/>
              </a:spcAft>
              <a:buNone/>
            </a:pPr>
            <a:r>
              <a:rPr lang="en-US" sz="2400" kern="1200" dirty="0" err="1">
                <a:solidFill>
                  <a:prstClr val="white"/>
                </a:solidFill>
                <a:sym typeface="Gill Sans" charset="0"/>
              </a:rPr>
              <a:t>pinterest.com</a:t>
            </a:r>
            <a:r>
              <a:rPr lang="en-US" sz="2400" kern="1200" dirty="0">
                <a:solidFill>
                  <a:prstClr val="white"/>
                </a:solidFill>
                <a:sym typeface="Gill Sans" charset="0"/>
              </a:rPr>
              <a:t>/</a:t>
            </a:r>
            <a:r>
              <a:rPr lang="en-US" sz="2400" kern="1200" dirty="0" err="1">
                <a:solidFill>
                  <a:prstClr val="white"/>
                </a:solidFill>
                <a:sym typeface="Gill Sans" charset="0"/>
              </a:rPr>
              <a:t>stemeducation</a:t>
            </a:r>
            <a:r>
              <a:rPr lang="en-US" sz="2400" kern="1200" dirty="0">
                <a:solidFill>
                  <a:prstClr val="white"/>
                </a:solidFill>
                <a:sym typeface="Gill Sans" charset="0"/>
              </a:rPr>
              <a:t> (</a:t>
            </a:r>
            <a:r>
              <a:rPr lang="en-US" sz="2400" kern="1200" dirty="0" err="1">
                <a:solidFill>
                  <a:prstClr val="white"/>
                </a:solidFill>
                <a:sym typeface="Gill Sans" charset="0"/>
              </a:rPr>
              <a:t>pinterest</a:t>
            </a:r>
            <a:r>
              <a:rPr lang="en-US" sz="2400" kern="1200" dirty="0">
                <a:solidFill>
                  <a:prstClr val="white"/>
                </a:solidFill>
                <a:sym typeface="Gill Sans" charset="0"/>
              </a:rPr>
              <a:t>)</a:t>
            </a:r>
          </a:p>
        </p:txBody>
      </p:sp>
      <p:sp>
        <p:nvSpPr>
          <p:cNvPr id="4" name="TextBox 3"/>
          <p:cNvSpPr txBox="1"/>
          <p:nvPr/>
        </p:nvSpPr>
        <p:spPr>
          <a:xfrm>
            <a:off x="6009553" y="1538410"/>
            <a:ext cx="2991362" cy="1569660"/>
          </a:xfrm>
          <a:prstGeom prst="rect">
            <a:avLst/>
          </a:prstGeom>
          <a:noFill/>
        </p:spPr>
        <p:txBody>
          <a:bodyPr wrap="square" rtlCol="0">
            <a:spAutoFit/>
          </a:bodyPr>
          <a:lstStyle/>
          <a:p>
            <a:pPr indent="-182880" defTabSz="457011">
              <a:buClr>
                <a:schemeClr val="bg1"/>
              </a:buClr>
              <a:buFont typeface="Arial" panose="020B0604020202020204" pitchFamily="34" charset="0"/>
              <a:buChar char="•"/>
            </a:pPr>
            <a:r>
              <a:rPr lang="en-US" altLang="ja-JP" sz="1600" i="1" kern="1200" dirty="0">
                <a:solidFill>
                  <a:schemeClr val="bg1"/>
                </a:solidFill>
                <a:ea typeface="ヒラギノ角ゴ ProN W3" charset="0"/>
                <a:sym typeface="Gill Sans Light" charset="0"/>
              </a:rPr>
              <a:t>Co-designed by practitioners &amp; researchers</a:t>
            </a:r>
          </a:p>
          <a:p>
            <a:pPr indent="-182880" defTabSz="457011">
              <a:buClr>
                <a:schemeClr val="bg1"/>
              </a:buClr>
              <a:buFont typeface="Arial" panose="020B0604020202020204" pitchFamily="34" charset="0"/>
              <a:buChar char="•"/>
            </a:pPr>
            <a:r>
              <a:rPr lang="en-US" altLang="ja-JP" sz="1600" i="1" kern="1200" dirty="0">
                <a:solidFill>
                  <a:schemeClr val="bg1"/>
                </a:solidFill>
                <a:ea typeface="ヒラギノ角ゴ ProN W3" charset="0"/>
                <a:sym typeface="Gill Sans Light" charset="0"/>
              </a:rPr>
              <a:t>Tested &amp; refined over time</a:t>
            </a:r>
          </a:p>
          <a:p>
            <a:pPr indent="-182880" defTabSz="457011">
              <a:buClr>
                <a:schemeClr val="bg1"/>
              </a:buClr>
              <a:buFont typeface="Arial" panose="020B0604020202020204" pitchFamily="34" charset="0"/>
              <a:buChar char="•"/>
            </a:pPr>
            <a:r>
              <a:rPr lang="en-US" altLang="ja-JP" sz="1600" i="1" kern="1200" dirty="0">
                <a:solidFill>
                  <a:schemeClr val="bg1"/>
                </a:solidFill>
                <a:ea typeface="ヒラギノ角ゴ ProN W3" charset="0"/>
                <a:sym typeface="Gill Sans Light" charset="0"/>
              </a:rPr>
              <a:t>Easily shareable—over social media, email, paper</a:t>
            </a:r>
          </a:p>
          <a:p>
            <a:pPr>
              <a:buClr>
                <a:schemeClr val="tx1"/>
              </a:buClr>
              <a:buFont typeface="Arial" panose="020B0604020202020204" pitchFamily="34" charset="0"/>
              <a:buChar char="•"/>
            </a:pPr>
            <a:endParaRPr lang="en-US" sz="1600" dirty="0">
              <a:solidFill>
                <a:schemeClr val="bg1"/>
              </a:solidFill>
            </a:endParaRPr>
          </a:p>
        </p:txBody>
      </p:sp>
      <p:pic>
        <p:nvPicPr>
          <p:cNvPr id="9" name="Picture 8" descr="Screenshot of STEM Teaching Tool #7, Learning STEM through design: students benefit from expanding what counts as &quot;engineering&quot;">
            <a:extLst>
              <a:ext uri="{FF2B5EF4-FFF2-40B4-BE49-F238E27FC236}">
                <a16:creationId xmlns:a16="http://schemas.microsoft.com/office/drawing/2014/main" id="{8DB1C5C8-49B1-9049-A52E-7C33E01D7A8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1354" y="2994379"/>
            <a:ext cx="2773230" cy="3580928"/>
          </a:xfrm>
          <a:prstGeom prst="rect">
            <a:avLst/>
          </a:prstGeom>
        </p:spPr>
      </p:pic>
      <p:pic>
        <p:nvPicPr>
          <p:cNvPr id="10" name="Picture 9" descr="Screenshot of STEM Teaching Tool #2, Why should students investigate contemporary science topics--and not just &quot;settled&quot; science?">
            <a:extLst>
              <a:ext uri="{FF2B5EF4-FFF2-40B4-BE49-F238E27FC236}">
                <a16:creationId xmlns:a16="http://schemas.microsoft.com/office/drawing/2014/main" id="{8D948E15-4DB5-F541-BEB1-EDAA5E2D971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83868" y="2065433"/>
            <a:ext cx="2769251" cy="3580928"/>
          </a:xfrm>
          <a:prstGeom prst="rect">
            <a:avLst/>
          </a:prstGeom>
        </p:spPr>
      </p:pic>
      <p:pic>
        <p:nvPicPr>
          <p:cNvPr id="11" name="Picture 10" descr="Screenshot of STEM Teaching Tool #5, Using curriculum adaptation as a strategy to help teachers learn about NGSS and developing aligned instructional materials.">
            <a:extLst>
              <a:ext uri="{FF2B5EF4-FFF2-40B4-BE49-F238E27FC236}">
                <a16:creationId xmlns:a16="http://schemas.microsoft.com/office/drawing/2014/main" id="{303C835C-B5A0-4C4C-8F0E-B259C09F7F1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2500" y="1201077"/>
            <a:ext cx="2772406" cy="3582375"/>
          </a:xfrm>
          <a:prstGeom prst="rect">
            <a:avLst/>
          </a:prstGeom>
        </p:spPr>
      </p:pic>
    </p:spTree>
    <p:extLst>
      <p:ext uri="{BB962C8B-B14F-4D97-AF65-F5344CB8AC3E}">
        <p14:creationId xmlns:p14="http://schemas.microsoft.com/office/powerpoint/2010/main" val="1010850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A graphic in the shape of a four-leaf clover, as pictured previously in the presentation. On each of the four sections is one stage of the assessment process: Clarify intended learning, elicit evidence, interpret evidence, and act on evidence. In this graphic, Elicit Evidence is popping out, to highlight that stage in the cycle. In the middle of the graphic is a circular arrow, indicating a process of cycling through these steps. ">
            <a:extLst>
              <a:ext uri="{FF2B5EF4-FFF2-40B4-BE49-F238E27FC236}">
                <a16:creationId xmlns:a16="http://schemas.microsoft.com/office/drawing/2014/main" id="{B2DD1137-6F88-4E4E-8C8D-32AC713D48F4}"/>
              </a:ext>
            </a:extLst>
          </p:cNvPr>
          <p:cNvGrpSpPr/>
          <p:nvPr/>
        </p:nvGrpSpPr>
        <p:grpSpPr>
          <a:xfrm>
            <a:off x="2337525" y="2149234"/>
            <a:ext cx="4346350" cy="3648407"/>
            <a:chOff x="2337525" y="2149234"/>
            <a:chExt cx="4346350" cy="3648407"/>
          </a:xfrm>
          <a:solidFill>
            <a:schemeClr val="tx2"/>
          </a:solidFill>
        </p:grpSpPr>
        <p:grpSp>
          <p:nvGrpSpPr>
            <p:cNvPr id="31" name="Group 30" descr="A graphic in the shape of a four-leaf clover, as pictured previously in the presentation. On each of the four sections is one stage of the assessment process: Clarify intended learning, elicit evidence, interpret evidence, and act on evidence. In this graphic, Elicit Evidence is popping out, to highlight that stage in the cycle. In the middle of the graphic is a circular arrow, indicating a process of cycling through these steps. ">
              <a:extLst>
                <a:ext uri="{FF2B5EF4-FFF2-40B4-BE49-F238E27FC236}">
                  <a16:creationId xmlns:a16="http://schemas.microsoft.com/office/drawing/2014/main" id="{332651AC-C92B-0A45-B716-459B03F52F44}"/>
                </a:ext>
              </a:extLst>
            </p:cNvPr>
            <p:cNvGrpSpPr/>
            <p:nvPr/>
          </p:nvGrpSpPr>
          <p:grpSpPr>
            <a:xfrm>
              <a:off x="2337525" y="2149234"/>
              <a:ext cx="4346350" cy="3648407"/>
              <a:chOff x="3791970" y="1841500"/>
              <a:chExt cx="4189090" cy="3851182"/>
            </a:xfrm>
            <a:grpFill/>
          </p:grpSpPr>
          <p:sp>
            <p:nvSpPr>
              <p:cNvPr id="32" name="Teardrop 31">
                <a:extLst>
                  <a:ext uri="{FF2B5EF4-FFF2-40B4-BE49-F238E27FC236}">
                    <a16:creationId xmlns:a16="http://schemas.microsoft.com/office/drawing/2014/main" id="{DF6B1BEB-D15F-6641-A9BB-FD4A91A96872}"/>
                  </a:ext>
                </a:extLst>
              </p:cNvPr>
              <p:cNvSpPr/>
              <p:nvPr/>
            </p:nvSpPr>
            <p:spPr>
              <a:xfrm>
                <a:off x="3791970" y="3762280"/>
                <a:ext cx="2095500" cy="1930402"/>
              </a:xfrm>
              <a:prstGeom prst="teardrop">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FFFFFF"/>
                  </a:solidFill>
                  <a:latin typeface="Arial"/>
                  <a:sym typeface="Avenir Next Medium"/>
                </a:endParaRPr>
              </a:p>
            </p:txBody>
          </p:sp>
          <p:sp>
            <p:nvSpPr>
              <p:cNvPr id="33" name="Teardrop 32">
                <a:extLst>
                  <a:ext uri="{FF2B5EF4-FFF2-40B4-BE49-F238E27FC236}">
                    <a16:creationId xmlns:a16="http://schemas.microsoft.com/office/drawing/2014/main" id="{2071A880-4C48-B04E-8BA3-FC93C8A742AD}"/>
                  </a:ext>
                </a:extLst>
              </p:cNvPr>
              <p:cNvSpPr/>
              <p:nvPr/>
            </p:nvSpPr>
            <p:spPr>
              <a:xfrm flipV="1">
                <a:off x="3822700" y="1841500"/>
                <a:ext cx="2095500" cy="1930401"/>
              </a:xfrm>
              <a:prstGeom prst="teardrop">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solidFill>
                    <a:srgbClr val="FFFFFF"/>
                  </a:solidFill>
                  <a:latin typeface="Arial"/>
                  <a:sym typeface="Avenir Next Medium"/>
                </a:endParaRPr>
              </a:p>
            </p:txBody>
          </p:sp>
          <p:sp>
            <p:nvSpPr>
              <p:cNvPr id="34" name="Teardrop 33">
                <a:extLst>
                  <a:ext uri="{FF2B5EF4-FFF2-40B4-BE49-F238E27FC236}">
                    <a16:creationId xmlns:a16="http://schemas.microsoft.com/office/drawing/2014/main" id="{3F99414E-3530-AC44-A93D-74060678A9BB}"/>
                  </a:ext>
                </a:extLst>
              </p:cNvPr>
              <p:cNvSpPr/>
              <p:nvPr/>
            </p:nvSpPr>
            <p:spPr>
              <a:xfrm flipH="1">
                <a:off x="5885560" y="3754028"/>
                <a:ext cx="2095500" cy="1930403"/>
              </a:xfrm>
              <a:prstGeom prst="teardrop">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FFFFFF"/>
                  </a:solidFill>
                  <a:latin typeface="Arial"/>
                  <a:sym typeface="Avenir Next Medium"/>
                </a:endParaRPr>
              </a:p>
            </p:txBody>
          </p:sp>
          <p:sp>
            <p:nvSpPr>
              <p:cNvPr id="35" name="Teardrop 34">
                <a:extLst>
                  <a:ext uri="{FF2B5EF4-FFF2-40B4-BE49-F238E27FC236}">
                    <a16:creationId xmlns:a16="http://schemas.microsoft.com/office/drawing/2014/main" id="{4AAEE725-DD53-A146-AEB9-5710FD86EB23}"/>
                  </a:ext>
                </a:extLst>
              </p:cNvPr>
              <p:cNvSpPr/>
              <p:nvPr/>
            </p:nvSpPr>
            <p:spPr>
              <a:xfrm flipH="1" flipV="1">
                <a:off x="5853994" y="1841500"/>
                <a:ext cx="2095500" cy="1930401"/>
              </a:xfrm>
              <a:prstGeom prst="teardrop">
                <a:avLst/>
              </a:prstGeom>
              <a:solidFill>
                <a:schemeClr val="accent3">
                  <a:lumMod val="20000"/>
                  <a:lumOff val="80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solidFill>
                    <a:srgbClr val="FFFFFF"/>
                  </a:solidFill>
                  <a:latin typeface="Arial"/>
                  <a:sym typeface="Avenir Next Medium"/>
                </a:endParaRPr>
              </a:p>
            </p:txBody>
          </p:sp>
        </p:grpSp>
        <p:grpSp>
          <p:nvGrpSpPr>
            <p:cNvPr id="36" name="Group 35">
              <a:extLst>
                <a:ext uri="{FF2B5EF4-FFF2-40B4-BE49-F238E27FC236}">
                  <a16:creationId xmlns:a16="http://schemas.microsoft.com/office/drawing/2014/main" id="{15549E22-1174-694A-946C-9E02E2713C18}"/>
                </a:ext>
              </a:extLst>
            </p:cNvPr>
            <p:cNvGrpSpPr/>
            <p:nvPr/>
          </p:nvGrpSpPr>
          <p:grpSpPr>
            <a:xfrm>
              <a:off x="3839587" y="3278610"/>
              <a:ext cx="1321658" cy="1371209"/>
              <a:chOff x="192961" y="1428647"/>
              <a:chExt cx="5216347" cy="5411918"/>
            </a:xfrm>
            <a:grpFill/>
          </p:grpSpPr>
          <p:sp>
            <p:nvSpPr>
              <p:cNvPr id="37" name="Circular Arrow 36">
                <a:extLst>
                  <a:ext uri="{FF2B5EF4-FFF2-40B4-BE49-F238E27FC236}">
                    <a16:creationId xmlns:a16="http://schemas.microsoft.com/office/drawing/2014/main" id="{A26D1D07-EFAA-D34F-896D-68A76719E349}"/>
                  </a:ext>
                </a:extLst>
              </p:cNvPr>
              <p:cNvSpPr/>
              <p:nvPr/>
            </p:nvSpPr>
            <p:spPr>
              <a:xfrm>
                <a:off x="192961" y="1428647"/>
                <a:ext cx="5199626" cy="5119317"/>
              </a:xfrm>
              <a:prstGeom prst="circularArrow">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292934"/>
                  </a:solidFill>
                  <a:latin typeface="Arial"/>
                  <a:sym typeface="Avenir Next Medium"/>
                </a:endParaRPr>
              </a:p>
            </p:txBody>
          </p:sp>
          <p:sp>
            <p:nvSpPr>
              <p:cNvPr id="38" name="Circular Arrow 37">
                <a:extLst>
                  <a:ext uri="{FF2B5EF4-FFF2-40B4-BE49-F238E27FC236}">
                    <a16:creationId xmlns:a16="http://schemas.microsoft.com/office/drawing/2014/main" id="{B25853FD-B06A-1540-BA40-8324B46CE516}"/>
                  </a:ext>
                </a:extLst>
              </p:cNvPr>
              <p:cNvSpPr/>
              <p:nvPr/>
            </p:nvSpPr>
            <p:spPr>
              <a:xfrm rot="10800000">
                <a:off x="209684" y="1721249"/>
                <a:ext cx="5199624" cy="5119316"/>
              </a:xfrm>
              <a:prstGeom prst="circularArrow">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292934"/>
                  </a:solidFill>
                  <a:latin typeface="Arial"/>
                  <a:sym typeface="Avenir Next Medium"/>
                </a:endParaRPr>
              </a:p>
            </p:txBody>
          </p:sp>
        </p:grpSp>
      </p:grpSp>
      <p:sp>
        <p:nvSpPr>
          <p:cNvPr id="2" name="Title 1"/>
          <p:cNvSpPr>
            <a:spLocks noGrp="1"/>
          </p:cNvSpPr>
          <p:nvPr>
            <p:ph type="title"/>
          </p:nvPr>
        </p:nvSpPr>
        <p:spPr/>
        <p:txBody>
          <a:bodyPr>
            <a:normAutofit fontScale="90000"/>
          </a:bodyPr>
          <a:lstStyle/>
          <a:p>
            <a:r>
              <a:rPr lang="en-US" sz="4000" dirty="0">
                <a:cs typeface="Lato Heavy"/>
              </a:rPr>
              <a:t>The Formative Assessment Process</a:t>
            </a:r>
            <a:br>
              <a:rPr lang="en-US" dirty="0">
                <a:cs typeface="Lato Heavy"/>
              </a:rPr>
            </a:br>
            <a:br>
              <a:rPr lang="en-US" sz="2800" dirty="0">
                <a:cs typeface="Lato Heavy"/>
              </a:rPr>
            </a:br>
            <a:r>
              <a:rPr lang="en-US" sz="2800" dirty="0">
                <a:latin typeface="Lato Regular"/>
                <a:cs typeface="Lato Regular"/>
              </a:rPr>
              <a:t>(from Beth Simpson &amp; Amber McCulloch)</a:t>
            </a:r>
            <a:endParaRPr lang="en-US" sz="2700" dirty="0">
              <a:latin typeface="Lato Regular"/>
              <a:cs typeface="Lato Regular"/>
            </a:endParaRPr>
          </a:p>
        </p:txBody>
      </p:sp>
      <p:sp>
        <p:nvSpPr>
          <p:cNvPr id="3" name="Text Placeholder 2" descr="A graphic in the shape of a four-leaf clover, as pictured previously in the presentation. On each of the four sections is one stage of the assessment process: Clarify intended learning, elicit evidence, interpret evidence, and act on evidence. In this graphic, Elicit Evidence is popping out, to highlight that stage in the cycle. In the middle of the graphic is a circular arrow, indicating a process of cycling through these steps. ">
            <a:extLst>
              <a:ext uri="{FF2B5EF4-FFF2-40B4-BE49-F238E27FC236}">
                <a16:creationId xmlns:a16="http://schemas.microsoft.com/office/drawing/2014/main" id="{091B9635-838A-134E-8503-9778127884F7}"/>
              </a:ext>
            </a:extLst>
          </p:cNvPr>
          <p:cNvSpPr>
            <a:spLocks noGrp="1"/>
          </p:cNvSpPr>
          <p:nvPr>
            <p:ph type="body" idx="1"/>
          </p:nvPr>
        </p:nvSpPr>
        <p:spPr>
          <a:xfrm>
            <a:off x="1882700" y="2509582"/>
            <a:ext cx="3074658" cy="1583858"/>
          </a:xfrm>
        </p:spPr>
        <p:txBody>
          <a:bodyPr>
            <a:normAutofit/>
          </a:bodyPr>
          <a:lstStyle/>
          <a:p>
            <a:pPr marL="0" indent="0" algn="ctr">
              <a:lnSpc>
                <a:spcPct val="60000"/>
              </a:lnSpc>
              <a:buSzPct val="100000"/>
              <a:buNone/>
            </a:pPr>
            <a:r>
              <a:rPr lang="en-US" sz="2000" dirty="0">
                <a:solidFill>
                  <a:srgbClr val="D7E1C3"/>
                </a:solidFill>
                <a:latin typeface="+mj-lt"/>
                <a:cs typeface="Lato Light"/>
                <a:sym typeface="Avenir Next Medium"/>
              </a:rPr>
              <a:t>Clarify </a:t>
            </a:r>
          </a:p>
          <a:p>
            <a:pPr marL="0" indent="0" algn="ctr">
              <a:lnSpc>
                <a:spcPct val="60000"/>
              </a:lnSpc>
              <a:buSzPct val="100000"/>
              <a:buNone/>
            </a:pPr>
            <a:r>
              <a:rPr lang="en-US" sz="2000" dirty="0">
                <a:solidFill>
                  <a:srgbClr val="D7E1C3"/>
                </a:solidFill>
                <a:latin typeface="+mj-lt"/>
                <a:cs typeface="Lato Light"/>
                <a:sym typeface="Avenir Next Medium"/>
              </a:rPr>
              <a:t>Intended</a:t>
            </a:r>
          </a:p>
          <a:p>
            <a:pPr marL="0" indent="0" algn="ctr">
              <a:lnSpc>
                <a:spcPct val="60000"/>
              </a:lnSpc>
              <a:buSzPct val="100000"/>
              <a:buNone/>
            </a:pPr>
            <a:r>
              <a:rPr lang="en-US" sz="2000" dirty="0">
                <a:solidFill>
                  <a:srgbClr val="D7E1C3"/>
                </a:solidFill>
                <a:latin typeface="+mj-lt"/>
                <a:cs typeface="Lato Light"/>
                <a:sym typeface="Avenir Next Medium"/>
              </a:rPr>
              <a:t>Learning</a:t>
            </a:r>
          </a:p>
        </p:txBody>
      </p:sp>
      <p:sp>
        <p:nvSpPr>
          <p:cNvPr id="6" name="Text Placeholder 5">
            <a:extLst>
              <a:ext uri="{FF2B5EF4-FFF2-40B4-BE49-F238E27FC236}">
                <a16:creationId xmlns:a16="http://schemas.microsoft.com/office/drawing/2014/main" id="{E7B42D41-2DDD-B242-88C2-EDB78A931B42}"/>
              </a:ext>
            </a:extLst>
          </p:cNvPr>
          <p:cNvSpPr>
            <a:spLocks noGrp="1"/>
          </p:cNvSpPr>
          <p:nvPr>
            <p:ph type="body" idx="15"/>
          </p:nvPr>
        </p:nvSpPr>
        <p:spPr>
          <a:xfrm>
            <a:off x="1882700" y="4390279"/>
            <a:ext cx="2945416" cy="1625078"/>
          </a:xfrm>
        </p:spPr>
        <p:txBody>
          <a:bodyPr>
            <a:normAutofit/>
          </a:bodyPr>
          <a:lstStyle/>
          <a:p>
            <a:pPr algn="ctr">
              <a:lnSpc>
                <a:spcPct val="60000"/>
              </a:lnSpc>
              <a:buSzPct val="100000"/>
            </a:pPr>
            <a:r>
              <a:rPr lang="en-US" sz="2400" dirty="0">
                <a:solidFill>
                  <a:srgbClr val="D7E1C3"/>
                </a:solidFill>
                <a:latin typeface="+mj-lt"/>
                <a:cs typeface="Lato Light"/>
                <a:sym typeface="Avenir Next Medium"/>
              </a:rPr>
              <a:t>Act on</a:t>
            </a:r>
          </a:p>
          <a:p>
            <a:pPr algn="ctr">
              <a:lnSpc>
                <a:spcPct val="60000"/>
              </a:lnSpc>
              <a:buSzPct val="100000"/>
            </a:pPr>
            <a:r>
              <a:rPr lang="en-US" sz="2400" dirty="0">
                <a:solidFill>
                  <a:srgbClr val="D7E1C3"/>
                </a:solidFill>
                <a:latin typeface="+mj-lt"/>
                <a:cs typeface="Lato Light"/>
                <a:sym typeface="Avenir Next Medium"/>
              </a:rPr>
              <a:t>Evidence</a:t>
            </a:r>
          </a:p>
        </p:txBody>
      </p:sp>
      <p:sp>
        <p:nvSpPr>
          <p:cNvPr id="4" name="Text Placeholder 3">
            <a:extLst>
              <a:ext uri="{FF2B5EF4-FFF2-40B4-BE49-F238E27FC236}">
                <a16:creationId xmlns:a16="http://schemas.microsoft.com/office/drawing/2014/main" id="{AF33D706-B7E3-CC42-A0D6-F540B25CAEC1}"/>
              </a:ext>
            </a:extLst>
          </p:cNvPr>
          <p:cNvSpPr>
            <a:spLocks noGrp="1"/>
          </p:cNvSpPr>
          <p:nvPr>
            <p:ph type="body" idx="13"/>
          </p:nvPr>
        </p:nvSpPr>
        <p:spPr>
          <a:xfrm>
            <a:off x="4253901" y="2679087"/>
            <a:ext cx="2592730" cy="989452"/>
          </a:xfrm>
        </p:spPr>
        <p:txBody>
          <a:bodyPr>
            <a:normAutofit/>
          </a:bodyPr>
          <a:lstStyle/>
          <a:p>
            <a:pPr algn="ctr">
              <a:lnSpc>
                <a:spcPct val="60000"/>
              </a:lnSpc>
              <a:buSzPct val="100000"/>
            </a:pPr>
            <a:r>
              <a:rPr lang="en-US" sz="2400" u="sng" dirty="0">
                <a:solidFill>
                  <a:schemeClr val="tx1"/>
                </a:solidFill>
                <a:latin typeface="+mj-lt"/>
                <a:cs typeface="Lato Light"/>
                <a:sym typeface="Avenir Next Medium"/>
              </a:rPr>
              <a:t>Evidence</a:t>
            </a:r>
          </a:p>
          <a:p>
            <a:pPr algn="ctr">
              <a:lnSpc>
                <a:spcPct val="60000"/>
              </a:lnSpc>
              <a:buSzPct val="100000"/>
            </a:pPr>
            <a:r>
              <a:rPr lang="en-US" sz="2400" u="sng" dirty="0">
                <a:solidFill>
                  <a:schemeClr val="tx1"/>
                </a:solidFill>
                <a:latin typeface="+mj-lt"/>
                <a:cs typeface="Lato Light"/>
                <a:sym typeface="Avenir Next Medium"/>
              </a:rPr>
              <a:t>Elicit </a:t>
            </a:r>
          </a:p>
        </p:txBody>
      </p:sp>
      <p:sp>
        <p:nvSpPr>
          <p:cNvPr id="5" name="Text Placeholder 4">
            <a:extLst>
              <a:ext uri="{FF2B5EF4-FFF2-40B4-BE49-F238E27FC236}">
                <a16:creationId xmlns:a16="http://schemas.microsoft.com/office/drawing/2014/main" id="{2F5A60A5-EF01-274F-9F99-8C089A4C8769}"/>
              </a:ext>
            </a:extLst>
          </p:cNvPr>
          <p:cNvSpPr>
            <a:spLocks noGrp="1"/>
          </p:cNvSpPr>
          <p:nvPr>
            <p:ph type="body" idx="14"/>
          </p:nvPr>
        </p:nvSpPr>
        <p:spPr>
          <a:xfrm>
            <a:off x="4358731" y="4417761"/>
            <a:ext cx="2410620" cy="1696384"/>
          </a:xfrm>
        </p:spPr>
        <p:txBody>
          <a:bodyPr>
            <a:normAutofit/>
          </a:bodyPr>
          <a:lstStyle/>
          <a:p>
            <a:pPr algn="ctr">
              <a:lnSpc>
                <a:spcPct val="60000"/>
              </a:lnSpc>
              <a:buSzPct val="100000"/>
            </a:pPr>
            <a:r>
              <a:rPr lang="en-US" sz="2400" dirty="0">
                <a:solidFill>
                  <a:srgbClr val="D7E1C3"/>
                </a:solidFill>
                <a:latin typeface="+mj-lt"/>
                <a:sym typeface="Avenir Next Medium"/>
              </a:rPr>
              <a:t>Interpret </a:t>
            </a:r>
          </a:p>
          <a:p>
            <a:pPr algn="ctr">
              <a:lnSpc>
                <a:spcPct val="60000"/>
              </a:lnSpc>
              <a:buSzPct val="100000"/>
            </a:pPr>
            <a:r>
              <a:rPr lang="en-US" sz="2400" dirty="0">
                <a:solidFill>
                  <a:srgbClr val="D7E1C3"/>
                </a:solidFill>
                <a:latin typeface="+mj-lt"/>
                <a:sym typeface="Avenir Next Medium"/>
              </a:rPr>
              <a:t>Evidence</a:t>
            </a:r>
          </a:p>
        </p:txBody>
      </p:sp>
    </p:spTree>
    <p:extLst>
      <p:ext uri="{BB962C8B-B14F-4D97-AF65-F5344CB8AC3E}">
        <p14:creationId xmlns:p14="http://schemas.microsoft.com/office/powerpoint/2010/main" val="30089647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defTabSz="642750" fontAlgn="base">
              <a:spcAft>
                <a:spcPct val="0"/>
              </a:spcAft>
            </a:pPr>
            <a:r>
              <a:rPr lang="en-US" dirty="0">
                <a:sym typeface="Gill Sans" charset="0"/>
              </a:rPr>
              <a:t>On Twitter</a:t>
            </a:r>
            <a:br>
              <a:rPr lang="en-US" dirty="0">
                <a:sym typeface="Gill Sans" charset="0"/>
              </a:rPr>
            </a:br>
            <a:r>
              <a:rPr lang="en-US" dirty="0">
                <a:sym typeface="Gill Sans" charset="0"/>
              </a:rPr>
              <a:t>@</a:t>
            </a:r>
            <a:r>
              <a:rPr lang="en-US" dirty="0" err="1">
                <a:sym typeface="Gill Sans" charset="0"/>
              </a:rPr>
              <a:t>STEMTeachTools</a:t>
            </a:r>
            <a:endParaRPr lang="en-US" dirty="0"/>
          </a:p>
        </p:txBody>
      </p:sp>
      <p:pic>
        <p:nvPicPr>
          <p:cNvPr id="5" name="Picture 4" descr="Screenshot of the @STEMTeachTools twitter fe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554" y="1690689"/>
            <a:ext cx="7542796" cy="4794554"/>
          </a:xfrm>
          <a:prstGeom prst="rect">
            <a:avLst/>
          </a:prstGeom>
        </p:spPr>
      </p:pic>
    </p:spTree>
    <p:extLst>
      <p:ext uri="{BB962C8B-B14F-4D97-AF65-F5344CB8AC3E}">
        <p14:creationId xmlns:p14="http://schemas.microsoft.com/office/powerpoint/2010/main" val="12064335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ym typeface="Gill Sans" charset="0"/>
              </a:rPr>
              <a:t>Sign Up for Email Newsletter</a:t>
            </a:r>
            <a:br>
              <a:rPr lang="en-US" dirty="0">
                <a:sym typeface="Gill Sans" charset="0"/>
              </a:rPr>
            </a:br>
            <a:r>
              <a:rPr lang="en-US" sz="3600" dirty="0" err="1">
                <a:sym typeface="Gill Sans" charset="0"/>
              </a:rPr>
              <a:t>STEMteachingtools.org</a:t>
            </a:r>
            <a:endParaRPr lang="en-US" dirty="0"/>
          </a:p>
        </p:txBody>
      </p:sp>
      <p:sp>
        <p:nvSpPr>
          <p:cNvPr id="5" name="Text Placeholder 4">
            <a:extLst>
              <a:ext uri="{FF2B5EF4-FFF2-40B4-BE49-F238E27FC236}">
                <a16:creationId xmlns:a16="http://schemas.microsoft.com/office/drawing/2014/main" id="{CE009C99-38B7-484F-8231-5DC0B542D3BA}"/>
              </a:ext>
            </a:extLst>
          </p:cNvPr>
          <p:cNvSpPr>
            <a:spLocks noGrp="1"/>
          </p:cNvSpPr>
          <p:nvPr>
            <p:ph type="body" idx="1"/>
          </p:nvPr>
        </p:nvSpPr>
        <p:spPr/>
        <p:txBody>
          <a:bodyPr/>
          <a:lstStyle/>
          <a:p>
            <a:endParaRPr lang="en-US"/>
          </a:p>
        </p:txBody>
      </p:sp>
      <p:pic>
        <p:nvPicPr>
          <p:cNvPr id="4" name="Picture 3" descr="Screenshot of STEM Teaching Tools &quot;Field Notes: Resources &amp; Insights for science educators,&quot; with an image of teachers working together at a table and the headline, &quot;New 'Short courses' on curriculum adaptation and three-dimensional formative assessmen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383" y="1767120"/>
            <a:ext cx="6503234" cy="4725754"/>
          </a:xfrm>
          <a:prstGeom prst="rect">
            <a:avLst/>
          </a:prstGeom>
        </p:spPr>
      </p:pic>
    </p:spTree>
    <p:extLst>
      <p:ext uri="{BB962C8B-B14F-4D97-AF65-F5344CB8AC3E}">
        <p14:creationId xmlns:p14="http://schemas.microsoft.com/office/powerpoint/2010/main" val="164430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2" name="Title 1">
            <a:extLst>
              <a:ext uri="{FF2B5EF4-FFF2-40B4-BE49-F238E27FC236}">
                <a16:creationId xmlns:a16="http://schemas.microsoft.com/office/drawing/2014/main" id="{EA482641-DDCE-FA4D-9E6A-98B30C5CE97E}"/>
              </a:ext>
            </a:extLst>
          </p:cNvPr>
          <p:cNvSpPr>
            <a:spLocks noGrp="1"/>
          </p:cNvSpPr>
          <p:nvPr>
            <p:ph type="title"/>
          </p:nvPr>
        </p:nvSpPr>
        <p:spPr>
          <a:xfrm>
            <a:off x="628650" y="2766218"/>
            <a:ext cx="7886700" cy="1325563"/>
          </a:xfrm>
        </p:spPr>
        <p:txBody>
          <a:bodyPr>
            <a:normAutofit/>
          </a:bodyPr>
          <a:lstStyle/>
          <a:p>
            <a:r>
              <a:rPr lang="en-US" sz="1200" dirty="0"/>
              <a:t>Image of three teachers working on curriculum, with the title "OER PD Resources for NGSS" and the </a:t>
            </a:r>
            <a:r>
              <a:rPr lang="en-US" sz="1200" dirty="0" err="1"/>
              <a:t>url</a:t>
            </a:r>
            <a:r>
              <a:rPr lang="en-US" sz="1200" dirty="0"/>
              <a:t> </a:t>
            </a:r>
            <a:r>
              <a:rPr lang="en-US" sz="1200" dirty="0" err="1"/>
              <a:t>stemteachingtools.org</a:t>
            </a:r>
            <a:r>
              <a:rPr lang="en-US" sz="1200" dirty="0"/>
              <a:t>/pd and the STEM Teaching Tools logo.</a:t>
            </a:r>
          </a:p>
        </p:txBody>
      </p:sp>
      <p:pic>
        <p:nvPicPr>
          <p:cNvPr id="636" name="Shape 636" descr="Image of three teachers working on curriculum, with the title &quot;OER PD Resources for NGSS&quot; and the url stemteachingtools.org/pd and the STEM Teaching Tools logo."/>
          <p:cNvPicPr preferRelativeResize="0"/>
          <p:nvPr/>
        </p:nvPicPr>
        <p:blipFill rotWithShape="1">
          <a:blip r:embed="rId3">
            <a:alphaModFix/>
          </a:blip>
          <a:srcRect l="155"/>
          <a:stretch/>
        </p:blipFill>
        <p:spPr>
          <a:xfrm>
            <a:off x="463491" y="1086400"/>
            <a:ext cx="8217018" cy="4685200"/>
          </a:xfrm>
          <a:prstGeom prst="rect">
            <a:avLst/>
          </a:prstGeom>
          <a:noFill/>
          <a:ln>
            <a:noFill/>
          </a:ln>
        </p:spPr>
      </p:pic>
    </p:spTree>
    <p:extLst>
      <p:ext uri="{BB962C8B-B14F-4D97-AF65-F5344CB8AC3E}">
        <p14:creationId xmlns:p14="http://schemas.microsoft.com/office/powerpoint/2010/main" val="26975629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81038"/>
            <a:ext cx="7886700" cy="1325563"/>
          </a:xfrm>
        </p:spPr>
        <p:txBody>
          <a:bodyPr tIns="91440" bIns="91440">
            <a:noAutofit/>
          </a:bodyPr>
          <a:lstStyle/>
          <a:p>
            <a:r>
              <a:rPr lang="en-US" dirty="0">
                <a:solidFill>
                  <a:srgbClr val="FFFFFF"/>
                </a:solidFill>
                <a:cs typeface="Lato Heavy"/>
              </a:rPr>
              <a:t>Help us improve the resource</a:t>
            </a:r>
            <a:endParaRPr lang="en-US" dirty="0">
              <a:solidFill>
                <a:srgbClr val="FFFF00"/>
              </a:solidFill>
              <a:latin typeface="Lato Regular"/>
              <a:cs typeface="Lato Regular"/>
            </a:endParaRPr>
          </a:p>
        </p:txBody>
      </p:sp>
      <p:sp>
        <p:nvSpPr>
          <p:cNvPr id="5" name="Text Placeholder 4">
            <a:extLst>
              <a:ext uri="{FF2B5EF4-FFF2-40B4-BE49-F238E27FC236}">
                <a16:creationId xmlns:a16="http://schemas.microsoft.com/office/drawing/2014/main" id="{5921E5F4-D0AF-8946-9E71-800C2C905B72}"/>
              </a:ext>
            </a:extLst>
          </p:cNvPr>
          <p:cNvSpPr>
            <a:spLocks noGrp="1"/>
          </p:cNvSpPr>
          <p:nvPr>
            <p:ph type="body" idx="1"/>
          </p:nvPr>
        </p:nvSpPr>
        <p:spPr>
          <a:xfrm>
            <a:off x="628650" y="2233913"/>
            <a:ext cx="7886700" cy="3943049"/>
          </a:xfrm>
        </p:spPr>
        <p:txBody>
          <a:bodyPr>
            <a:normAutofit/>
          </a:bodyPr>
          <a:lstStyle/>
          <a:p>
            <a:pPr algn="ctr"/>
            <a:r>
              <a:rPr lang="en-US" sz="3200" dirty="0">
                <a:solidFill>
                  <a:srgbClr val="FFFFFF"/>
                </a:solidFill>
                <a:latin typeface="Lato Regular"/>
                <a:cs typeface="Lato Regular"/>
              </a:rPr>
              <a:t>Please take this 5 minute survey to help the ACESSE team improve this resource for others.</a:t>
            </a:r>
            <a:br>
              <a:rPr lang="en-US" sz="3200" dirty="0">
                <a:solidFill>
                  <a:srgbClr val="FFFFFF"/>
                </a:solidFill>
                <a:latin typeface="Lato Regular"/>
                <a:cs typeface="Lato Regular"/>
              </a:rPr>
            </a:br>
            <a:br>
              <a:rPr lang="en-US" sz="3200" dirty="0">
                <a:solidFill>
                  <a:srgbClr val="FFFFFF"/>
                </a:solidFill>
                <a:latin typeface="Lato Regular"/>
                <a:cs typeface="Lato Regular"/>
              </a:rPr>
            </a:br>
            <a:r>
              <a:rPr lang="en-US" dirty="0">
                <a:solidFill>
                  <a:srgbClr val="FFFF00"/>
                </a:solidFill>
                <a:latin typeface="Lato Regular"/>
                <a:cs typeface="Lato Regular"/>
              </a:rPr>
              <a:t>http://</a:t>
            </a:r>
            <a:r>
              <a:rPr lang="en-US" dirty="0" err="1">
                <a:solidFill>
                  <a:srgbClr val="FFFF00"/>
                </a:solidFill>
                <a:latin typeface="Lato Regular"/>
                <a:cs typeface="Lato Regular"/>
              </a:rPr>
              <a:t>tinyurl.com</a:t>
            </a:r>
            <a:r>
              <a:rPr lang="en-US" dirty="0">
                <a:solidFill>
                  <a:srgbClr val="FFFF00"/>
                </a:solidFill>
                <a:latin typeface="Lato Regular"/>
                <a:cs typeface="Lato Regular"/>
              </a:rPr>
              <a:t>/ACESSE-D </a:t>
            </a:r>
            <a:endParaRPr lang="en-US" sz="3200" dirty="0"/>
          </a:p>
        </p:txBody>
      </p:sp>
    </p:spTree>
    <p:extLst>
      <p:ext uri="{BB962C8B-B14F-4D97-AF65-F5344CB8AC3E}">
        <p14:creationId xmlns:p14="http://schemas.microsoft.com/office/powerpoint/2010/main" val="903597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4" name="Title 3">
            <a:extLst>
              <a:ext uri="{FF2B5EF4-FFF2-40B4-BE49-F238E27FC236}">
                <a16:creationId xmlns:a16="http://schemas.microsoft.com/office/drawing/2014/main" id="{0A26DFDE-B2D0-7F46-8639-3CD7512F6441}"/>
              </a:ext>
            </a:extLst>
          </p:cNvPr>
          <p:cNvSpPr>
            <a:spLocks noGrp="1"/>
          </p:cNvSpPr>
          <p:nvPr>
            <p:ph type="title"/>
          </p:nvPr>
        </p:nvSpPr>
        <p:spPr>
          <a:xfrm>
            <a:off x="311700" y="216238"/>
            <a:ext cx="8520600" cy="763500"/>
          </a:xfrm>
        </p:spPr>
        <p:txBody>
          <a:bodyPr>
            <a:normAutofit fontScale="90000"/>
          </a:bodyPr>
          <a:lstStyle/>
          <a:p>
            <a:r>
              <a:rPr lang="en" dirty="0">
                <a:solidFill>
                  <a:srgbClr val="FFFFFF"/>
                </a:solidFill>
              </a:rPr>
              <a:t>Thank you! </a:t>
            </a:r>
            <a:r>
              <a:rPr lang="en-US" dirty="0">
                <a:solidFill>
                  <a:srgbClr val="FFFFFF"/>
                </a:solidFill>
              </a:rPr>
              <a:t>For more info…</a:t>
            </a:r>
            <a:br>
              <a:rPr lang="en" dirty="0">
                <a:solidFill>
                  <a:srgbClr val="FFFFFF"/>
                </a:solidFill>
              </a:rPr>
            </a:br>
            <a:endParaRPr lang="en-US" dirty="0"/>
          </a:p>
        </p:txBody>
      </p:sp>
      <p:sp>
        <p:nvSpPr>
          <p:cNvPr id="3" name="Text Placeholder 2">
            <a:extLst>
              <a:ext uri="{FF2B5EF4-FFF2-40B4-BE49-F238E27FC236}">
                <a16:creationId xmlns:a16="http://schemas.microsoft.com/office/drawing/2014/main" id="{D0DF953F-D6D8-BD4C-9344-D4149312AC7C}"/>
              </a:ext>
            </a:extLst>
          </p:cNvPr>
          <p:cNvSpPr>
            <a:spLocks noGrp="1"/>
          </p:cNvSpPr>
          <p:nvPr>
            <p:ph type="body" idx="1"/>
          </p:nvPr>
        </p:nvSpPr>
        <p:spPr>
          <a:xfrm>
            <a:off x="311700" y="968624"/>
            <a:ext cx="8520600" cy="4555200"/>
          </a:xfrm>
        </p:spPr>
        <p:txBody>
          <a:bodyPr>
            <a:noAutofit/>
          </a:bodyPr>
          <a:lstStyle/>
          <a:p>
            <a:pPr marL="50800" indent="0">
              <a:lnSpc>
                <a:spcPct val="100000"/>
              </a:lnSpc>
              <a:spcAft>
                <a:spcPts val="600"/>
              </a:spcAft>
              <a:buNone/>
            </a:pPr>
            <a:r>
              <a:rPr lang="en-US" sz="2400" dirty="0">
                <a:solidFill>
                  <a:srgbClr val="FFFFFF"/>
                </a:solidFill>
              </a:rPr>
              <a:t>Resources</a:t>
            </a:r>
          </a:p>
          <a:p>
            <a:pPr marL="342900" lvl="2" indent="-342900">
              <a:spcAft>
                <a:spcPts val="600"/>
              </a:spcAft>
            </a:pPr>
            <a:r>
              <a:rPr lang="en-US" sz="2400" dirty="0">
                <a:solidFill>
                  <a:srgbClr val="FFFFFF"/>
                </a:solidFill>
                <a:latin typeface="Lato" panose="020F0502020204030203" pitchFamily="34" charset="0"/>
                <a:ea typeface="Lato" panose="020F0502020204030203" pitchFamily="34" charset="0"/>
                <a:cs typeface="Lato" panose="020F0502020204030203" pitchFamily="34" charset="0"/>
              </a:rPr>
              <a:t>STEM Teaching Tools</a:t>
            </a:r>
            <a:br>
              <a:rPr lang="en-US" sz="2400" dirty="0">
                <a:solidFill>
                  <a:srgbClr val="FFFFFF"/>
                </a:solidFill>
                <a:latin typeface="Lato" panose="020F0502020204030203" pitchFamily="34" charset="0"/>
                <a:ea typeface="Lato" panose="020F0502020204030203" pitchFamily="34" charset="0"/>
                <a:cs typeface="Lato" panose="020F0502020204030203" pitchFamily="34" charset="0"/>
              </a:rPr>
            </a:br>
            <a:r>
              <a:rPr lang="en" sz="2400" u="sng" dirty="0" err="1">
                <a:solidFill>
                  <a:schemeClr val="accent3">
                    <a:lumMod val="20000"/>
                    <a:lumOff val="80000"/>
                  </a:schemeClr>
                </a:solidFill>
                <a:latin typeface="Lato" panose="020F0502020204030203" pitchFamily="34" charset="0"/>
                <a:ea typeface="Lato" panose="020F0502020204030203" pitchFamily="34" charset="0"/>
                <a:cs typeface="Lato" panose="020F0502020204030203" pitchFamily="34" charset="0"/>
              </a:rPr>
              <a:t>STEMteachingtools.org</a:t>
            </a:r>
            <a:r>
              <a:rPr lang="en" sz="2400" dirty="0">
                <a:solidFill>
                  <a:schemeClr val="accent3">
                    <a:lumMod val="20000"/>
                    <a:lumOff val="80000"/>
                  </a:schemeClr>
                </a:solidFill>
                <a:latin typeface="Lato" panose="020F0502020204030203" pitchFamily="34" charset="0"/>
                <a:ea typeface="Lato" panose="020F0502020204030203" pitchFamily="34" charset="0"/>
                <a:cs typeface="Lato" panose="020F0502020204030203" pitchFamily="34" charset="0"/>
              </a:rPr>
              <a:t> </a:t>
            </a:r>
            <a:r>
              <a:rPr lang="en-US" sz="2400" dirty="0">
                <a:solidFill>
                  <a:schemeClr val="accent3">
                    <a:lumMod val="20000"/>
                    <a:lumOff val="80000"/>
                  </a:schemeClr>
                </a:solidFill>
                <a:latin typeface="Lato" panose="020F0502020204030203" pitchFamily="34" charset="0"/>
                <a:ea typeface="Lato" panose="020F0502020204030203" pitchFamily="34" charset="0"/>
                <a:cs typeface="Lato" panose="020F0502020204030203" pitchFamily="34" charset="0"/>
              </a:rPr>
              <a:t>    </a:t>
            </a:r>
            <a:r>
              <a:rPr lang="en" sz="2400" dirty="0">
                <a:solidFill>
                  <a:schemeClr val="accent3">
                    <a:lumMod val="20000"/>
                    <a:lumOff val="80000"/>
                  </a:schemeClr>
                </a:solidFill>
                <a:latin typeface="Lato" panose="020F0502020204030203" pitchFamily="34" charset="0"/>
                <a:ea typeface="Lato" panose="020F0502020204030203" pitchFamily="34" charset="0"/>
                <a:cs typeface="Lato" panose="020F0502020204030203" pitchFamily="34" charset="0"/>
              </a:rPr>
              <a:t>  </a:t>
            </a:r>
            <a:r>
              <a:rPr lang="en" sz="2400" u="sng" dirty="0">
                <a:solidFill>
                  <a:schemeClr val="accent3">
                    <a:lumMod val="20000"/>
                    <a:lumOff val="80000"/>
                  </a:schemeClr>
                </a:solidFill>
                <a:latin typeface="Lato" panose="020F0502020204030203" pitchFamily="34" charset="0"/>
                <a:ea typeface="Lato" panose="020F0502020204030203" pitchFamily="34" charset="0"/>
                <a:cs typeface="Lato" panose="020F0502020204030203" pitchFamily="34" charset="0"/>
              </a:rPr>
              <a:t>@</a:t>
            </a:r>
            <a:r>
              <a:rPr lang="en" sz="2400" u="sng" dirty="0" err="1">
                <a:solidFill>
                  <a:schemeClr val="accent3">
                    <a:lumMod val="20000"/>
                    <a:lumOff val="80000"/>
                  </a:schemeClr>
                </a:solidFill>
                <a:latin typeface="Lato" panose="020F0502020204030203" pitchFamily="34" charset="0"/>
                <a:ea typeface="Lato" panose="020F0502020204030203" pitchFamily="34" charset="0"/>
                <a:cs typeface="Lato" panose="020F0502020204030203" pitchFamily="34" charset="0"/>
              </a:rPr>
              <a:t>STEMTeachTools</a:t>
            </a:r>
            <a:r>
              <a:rPr lang="en-US" sz="2400" u="sng" dirty="0">
                <a:solidFill>
                  <a:schemeClr val="accent3">
                    <a:lumMod val="20000"/>
                    <a:lumOff val="80000"/>
                  </a:schemeClr>
                </a:solidFill>
                <a:latin typeface="Lato" panose="020F0502020204030203" pitchFamily="34" charset="0"/>
                <a:ea typeface="Lato" panose="020F0502020204030203" pitchFamily="34" charset="0"/>
                <a:cs typeface="Lato" panose="020F0502020204030203" pitchFamily="34" charset="0"/>
              </a:rPr>
              <a:t> </a:t>
            </a:r>
            <a:r>
              <a:rPr lang="en-US" sz="2400" dirty="0">
                <a:solidFill>
                  <a:srgbClr val="FFFFFF"/>
                </a:solidFill>
                <a:latin typeface="Lato" panose="020F0502020204030203" pitchFamily="34" charset="0"/>
                <a:ea typeface="Lato" panose="020F0502020204030203" pitchFamily="34" charset="0"/>
                <a:cs typeface="Lato" panose="020F0502020204030203" pitchFamily="34" charset="0"/>
              </a:rPr>
              <a:t>(twitter)</a:t>
            </a:r>
          </a:p>
          <a:p>
            <a:pPr marL="342900" lvl="2" indent="-342900">
              <a:spcAft>
                <a:spcPts val="600"/>
              </a:spcAft>
            </a:pPr>
            <a:r>
              <a:rPr lang="en-US" sz="2400" dirty="0">
                <a:solidFill>
                  <a:schemeClr val="tx1"/>
                </a:solidFill>
                <a:latin typeface="Lato" panose="020F0502020204030203" pitchFamily="34" charset="0"/>
                <a:ea typeface="Lato" panose="020F0502020204030203" pitchFamily="34" charset="0"/>
                <a:cs typeface="Lato" panose="020F0502020204030203" pitchFamily="34" charset="0"/>
              </a:rPr>
              <a:t>Other ACESSE OER PD Modules</a:t>
            </a:r>
            <a:b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br>
            <a:r>
              <a:rPr lang="en" sz="2400" u="sng" dirty="0" err="1">
                <a:solidFill>
                  <a:schemeClr val="accent3">
                    <a:lumMod val="20000"/>
                    <a:lumOff val="80000"/>
                  </a:schemeClr>
                </a:solidFill>
                <a:latin typeface="Lato" panose="020F0502020204030203" pitchFamily="34" charset="0"/>
                <a:ea typeface="Lato" panose="020F0502020204030203" pitchFamily="34" charset="0"/>
                <a:cs typeface="Lato" panose="020F0502020204030203" pitchFamily="34" charset="0"/>
              </a:rPr>
              <a:t>STEMteachingtools.or</a:t>
            </a:r>
            <a:r>
              <a:rPr lang="en-US" sz="2400" u="sng" dirty="0">
                <a:solidFill>
                  <a:schemeClr val="accent3">
                    <a:lumMod val="20000"/>
                    <a:lumOff val="80000"/>
                  </a:schemeClr>
                </a:solidFill>
                <a:latin typeface="Lato" panose="020F0502020204030203" pitchFamily="34" charset="0"/>
                <a:ea typeface="Lato" panose="020F0502020204030203" pitchFamily="34" charset="0"/>
                <a:cs typeface="Lato" panose="020F0502020204030203" pitchFamily="34" charset="0"/>
              </a:rPr>
              <a:t>g/PD</a:t>
            </a:r>
          </a:p>
          <a:p>
            <a:pPr marL="342900" lvl="2" indent="-342900">
              <a:spcAft>
                <a:spcPts val="600"/>
              </a:spcAft>
            </a:pPr>
            <a:r>
              <a:rPr lang="en-US" sz="2400" dirty="0">
                <a:solidFill>
                  <a:srgbClr val="FFFFFF"/>
                </a:solidFill>
                <a:latin typeface="Lato" panose="020F0502020204030203" pitchFamily="34" charset="0"/>
                <a:ea typeface="Lato" panose="020F0502020204030203" pitchFamily="34" charset="0"/>
                <a:cs typeface="Lato" panose="020F0502020204030203" pitchFamily="34" charset="0"/>
              </a:rPr>
              <a:t>Formative Assessment “Short Course”</a:t>
            </a:r>
            <a:br>
              <a:rPr lang="en-US" sz="2400" dirty="0">
                <a:solidFill>
                  <a:srgbClr val="FFFFFF"/>
                </a:solidFill>
                <a:latin typeface="Lato" panose="020F0502020204030203" pitchFamily="34" charset="0"/>
                <a:ea typeface="Lato" panose="020F0502020204030203" pitchFamily="34" charset="0"/>
                <a:cs typeface="Lato" panose="020F0502020204030203" pitchFamily="34" charset="0"/>
              </a:rPr>
            </a:br>
            <a:r>
              <a:rPr lang="en-US" sz="2400" u="sng" dirty="0" err="1">
                <a:solidFill>
                  <a:schemeClr val="accent3">
                    <a:lumMod val="20000"/>
                    <a:lumOff val="80000"/>
                  </a:schemeClr>
                </a:solidFill>
                <a:latin typeface="Lato" panose="020F0502020204030203" pitchFamily="34" charset="0"/>
                <a:ea typeface="Lato" panose="020F0502020204030203" pitchFamily="34" charset="0"/>
                <a:cs typeface="Lato" panose="020F0502020204030203" pitchFamily="34" charset="0"/>
              </a:rPr>
              <a:t>tinyurl.com</a:t>
            </a:r>
            <a:r>
              <a:rPr lang="en-US" sz="2400" u="sng" dirty="0">
                <a:solidFill>
                  <a:schemeClr val="accent3">
                    <a:lumMod val="20000"/>
                    <a:lumOff val="80000"/>
                  </a:schemeClr>
                </a:solidFill>
                <a:latin typeface="Lato" panose="020F0502020204030203" pitchFamily="34" charset="0"/>
                <a:ea typeface="Lato" panose="020F0502020204030203" pitchFamily="34" charset="0"/>
                <a:cs typeface="Lato" panose="020F0502020204030203" pitchFamily="34" charset="0"/>
              </a:rPr>
              <a:t>/Science-3D-assessment-course</a:t>
            </a:r>
            <a:br>
              <a:rPr lang="en-US" sz="2400" dirty="0">
                <a:latin typeface="Lato" panose="020F0502020204030203" pitchFamily="34" charset="0"/>
                <a:ea typeface="Lato" panose="020F0502020204030203" pitchFamily="34" charset="0"/>
                <a:cs typeface="Lato" panose="020F0502020204030203" pitchFamily="34" charset="0"/>
              </a:rPr>
            </a:br>
            <a:endParaRPr lang="en-US" sz="2400" dirty="0">
              <a:latin typeface="Lato" panose="020F0502020204030203" pitchFamily="34" charset="0"/>
              <a:ea typeface="Lato" panose="020F0502020204030203" pitchFamily="34" charset="0"/>
              <a:cs typeface="Lato" panose="020F0502020204030203" pitchFamily="34" charset="0"/>
            </a:endParaRPr>
          </a:p>
          <a:p>
            <a:pPr marL="50800" indent="0">
              <a:lnSpc>
                <a:spcPct val="100000"/>
              </a:lnSpc>
              <a:spcAft>
                <a:spcPts val="600"/>
              </a:spcAft>
              <a:buNone/>
            </a:pPr>
            <a:r>
              <a:rPr lang="en-US" sz="2400" dirty="0"/>
              <a:t>Contact Us </a:t>
            </a:r>
          </a:p>
          <a:p>
            <a:pPr marL="365760" lvl="4">
              <a:spcAft>
                <a:spcPts val="600"/>
              </a:spcAft>
            </a:pPr>
            <a:r>
              <a:rPr lang="en-US" sz="2400" dirty="0">
                <a:solidFill>
                  <a:srgbClr val="FFFFFF"/>
                </a:solidFill>
                <a:latin typeface="Lato" panose="020F0502020204030203" pitchFamily="34" charset="0"/>
                <a:ea typeface="Lato" panose="020F0502020204030203" pitchFamily="34" charset="0"/>
                <a:cs typeface="Lato" panose="020F0502020204030203" pitchFamily="34" charset="0"/>
              </a:rPr>
              <a:t>Philip Bell 		</a:t>
            </a:r>
            <a:r>
              <a:rPr lang="en" sz="2400" dirty="0" err="1">
                <a:solidFill>
                  <a:srgbClr val="FFFFFF"/>
                </a:solidFill>
                <a:latin typeface="Lato" panose="020F0502020204030203" pitchFamily="34" charset="0"/>
                <a:ea typeface="Lato" panose="020F0502020204030203" pitchFamily="34" charset="0"/>
                <a:cs typeface="Lato" panose="020F0502020204030203" pitchFamily="34" charset="0"/>
              </a:rPr>
              <a:t>pbell@uw.edu</a:t>
            </a:r>
            <a:r>
              <a:rPr lang="en-US" sz="2400" dirty="0">
                <a:solidFill>
                  <a:srgbClr val="FFFFFF"/>
                </a:solidFill>
                <a:latin typeface="Lato" panose="020F0502020204030203" pitchFamily="34" charset="0"/>
                <a:ea typeface="Lato" panose="020F0502020204030203" pitchFamily="34" charset="0"/>
                <a:cs typeface="Lato" panose="020F0502020204030203" pitchFamily="34" charset="0"/>
              </a:rPr>
              <a:t> 	@</a:t>
            </a:r>
            <a:r>
              <a:rPr lang="en-US" sz="2400" dirty="0" err="1">
                <a:solidFill>
                  <a:srgbClr val="FFFFFF"/>
                </a:solidFill>
                <a:latin typeface="Lato" panose="020F0502020204030203" pitchFamily="34" charset="0"/>
                <a:ea typeface="Lato" panose="020F0502020204030203" pitchFamily="34" charset="0"/>
                <a:cs typeface="Lato" panose="020F0502020204030203" pitchFamily="34" charset="0"/>
              </a:rPr>
              <a:t>philiplbell</a:t>
            </a:r>
            <a:endParaRPr lang="en" sz="2400" dirty="0">
              <a:solidFill>
                <a:srgbClr val="FFFFFF"/>
              </a:solidFill>
              <a:latin typeface="Lato" panose="020F0502020204030203" pitchFamily="34" charset="0"/>
              <a:ea typeface="Lato" panose="020F0502020204030203" pitchFamily="34" charset="0"/>
              <a:cs typeface="Lato" panose="020F0502020204030203" pitchFamily="34" charset="0"/>
              <a:hlinkClick r:id="rId3"/>
            </a:endParaRPr>
          </a:p>
          <a:p>
            <a:pPr marL="365760" lvl="4">
              <a:spcAft>
                <a:spcPts val="600"/>
              </a:spcAft>
            </a:pPr>
            <a:r>
              <a:rPr lang="en-US" sz="2400" dirty="0">
                <a:solidFill>
                  <a:srgbClr val="FFFFFF"/>
                </a:solidFill>
                <a:latin typeface="Lato" panose="020F0502020204030203" pitchFamily="34" charset="0"/>
                <a:ea typeface="Lato" panose="020F0502020204030203" pitchFamily="34" charset="0"/>
                <a:cs typeface="Lato" panose="020F0502020204030203" pitchFamily="34" charset="0"/>
              </a:rPr>
              <a:t>Deb </a:t>
            </a:r>
            <a:r>
              <a:rPr lang="en-US" sz="2400" dirty="0" err="1">
                <a:solidFill>
                  <a:srgbClr val="FFFFFF"/>
                </a:solidFill>
                <a:latin typeface="Lato" panose="020F0502020204030203" pitchFamily="34" charset="0"/>
                <a:ea typeface="Lato" panose="020F0502020204030203" pitchFamily="34" charset="0"/>
                <a:cs typeface="Lato" panose="020F0502020204030203" pitchFamily="34" charset="0"/>
              </a:rPr>
              <a:t>Morrisson</a:t>
            </a:r>
            <a:r>
              <a:rPr lang="en-US" sz="2400" dirty="0">
                <a:solidFill>
                  <a:srgbClr val="FFFFFF"/>
                </a:solidFill>
                <a:latin typeface="Lato" panose="020F0502020204030203" pitchFamily="34" charset="0"/>
                <a:ea typeface="Lato" panose="020F0502020204030203" pitchFamily="34" charset="0"/>
                <a:cs typeface="Lato" panose="020F0502020204030203" pitchFamily="34" charset="0"/>
              </a:rPr>
              <a:t>	</a:t>
            </a:r>
            <a:r>
              <a:rPr lang="en-US" sz="2400" dirty="0" err="1">
                <a:solidFill>
                  <a:srgbClr val="FFFFFF"/>
                </a:solidFill>
                <a:latin typeface="Lato" panose="020F0502020204030203" pitchFamily="34" charset="0"/>
                <a:ea typeface="Lato" panose="020F0502020204030203" pitchFamily="34" charset="0"/>
                <a:cs typeface="Lato" panose="020F0502020204030203" pitchFamily="34" charset="0"/>
              </a:rPr>
              <a:t>eddeb</a:t>
            </a:r>
            <a:r>
              <a:rPr lang="en" sz="2400" dirty="0">
                <a:solidFill>
                  <a:srgbClr val="FFFFFF"/>
                </a:solidFill>
                <a:latin typeface="Lato" panose="020F0502020204030203" pitchFamily="34" charset="0"/>
                <a:ea typeface="Lato" panose="020F0502020204030203" pitchFamily="34" charset="0"/>
                <a:cs typeface="Lato" panose="020F0502020204030203" pitchFamily="34" charset="0"/>
              </a:rPr>
              <a:t>@</a:t>
            </a:r>
            <a:r>
              <a:rPr lang="en" sz="2400" dirty="0" err="1">
                <a:solidFill>
                  <a:srgbClr val="FFFFFF"/>
                </a:solidFill>
                <a:latin typeface="Lato" panose="020F0502020204030203" pitchFamily="34" charset="0"/>
                <a:ea typeface="Lato" panose="020F0502020204030203" pitchFamily="34" charset="0"/>
                <a:cs typeface="Lato" panose="020F0502020204030203" pitchFamily="34" charset="0"/>
              </a:rPr>
              <a:t>uw.edu</a:t>
            </a:r>
            <a:r>
              <a:rPr lang="en" sz="2400" dirty="0">
                <a:solidFill>
                  <a:srgbClr val="FFFFFF"/>
                </a:solidFill>
                <a:latin typeface="Lato" panose="020F0502020204030203" pitchFamily="34" charset="0"/>
                <a:ea typeface="Lato" panose="020F0502020204030203" pitchFamily="34" charset="0"/>
                <a:cs typeface="Lato" panose="020F0502020204030203" pitchFamily="34" charset="0"/>
              </a:rPr>
              <a:t> </a:t>
            </a:r>
            <a:r>
              <a:rPr lang="en-US" sz="2400" dirty="0">
                <a:solidFill>
                  <a:srgbClr val="FFFFFF"/>
                </a:solidFill>
                <a:latin typeface="Lato" panose="020F0502020204030203" pitchFamily="34" charset="0"/>
                <a:ea typeface="Lato" panose="020F0502020204030203" pitchFamily="34" charset="0"/>
                <a:cs typeface="Lato" panose="020F0502020204030203" pitchFamily="34" charset="0"/>
              </a:rPr>
              <a:t> 	@</a:t>
            </a:r>
            <a:r>
              <a:rPr lang="en-US" sz="2400" dirty="0" err="1">
                <a:solidFill>
                  <a:srgbClr val="FFFFFF"/>
                </a:solidFill>
                <a:latin typeface="Lato" panose="020F0502020204030203" pitchFamily="34" charset="0"/>
                <a:ea typeface="Lato" panose="020F0502020204030203" pitchFamily="34" charset="0"/>
                <a:cs typeface="Lato" panose="020F0502020204030203" pitchFamily="34" charset="0"/>
              </a:rPr>
              <a:t>educatordeb</a:t>
            </a:r>
            <a:endParaRPr lang="en-US" sz="2400"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50800" indent="0">
              <a:lnSpc>
                <a:spcPct val="100000"/>
              </a:lnSpc>
              <a:buNone/>
            </a:pPr>
            <a:endParaRPr lang="en-US" sz="2400" dirty="0"/>
          </a:p>
        </p:txBody>
      </p:sp>
      <p:sp>
        <p:nvSpPr>
          <p:cNvPr id="10" name="Text Placeholder 9">
            <a:extLst>
              <a:ext uri="{FF2B5EF4-FFF2-40B4-BE49-F238E27FC236}">
                <a16:creationId xmlns:a16="http://schemas.microsoft.com/office/drawing/2014/main" id="{4C2D8DC1-526B-C440-A491-A2D344220389}"/>
              </a:ext>
            </a:extLst>
          </p:cNvPr>
          <p:cNvSpPr>
            <a:spLocks noGrp="1"/>
          </p:cNvSpPr>
          <p:nvPr>
            <p:ph type="body" idx="10"/>
          </p:nvPr>
        </p:nvSpPr>
        <p:spPr>
          <a:xfrm>
            <a:off x="1020411" y="5721786"/>
            <a:ext cx="3863823" cy="1839951"/>
          </a:xfrm>
        </p:spPr>
        <p:txBody>
          <a:bodyPr/>
          <a:lstStyle/>
          <a:p>
            <a:pPr marL="50800" indent="0">
              <a:buNone/>
            </a:pPr>
            <a:r>
              <a:rPr lang="en-US" sz="1200" dirty="0">
                <a:solidFill>
                  <a:srgbClr val="FFFFFF"/>
                </a:solidFill>
              </a:rPr>
              <a:t>This resource was developed through the ACESSE project funded by the National Science Foundation (NSF) through Award DRL-1561300 and the Research + Practice Collaboratory funded by NSF through DRL-1626365. </a:t>
            </a:r>
            <a:br>
              <a:rPr lang="en-US" sz="1200" dirty="0">
                <a:solidFill>
                  <a:srgbClr val="FFFFFF"/>
                </a:solidFill>
              </a:rPr>
            </a:br>
            <a:r>
              <a:rPr lang="en-US" sz="1200" dirty="0">
                <a:solidFill>
                  <a:srgbClr val="FFFFFF"/>
                </a:solidFill>
              </a:rPr>
              <a:t>The opinions do not represent those of the funder. </a:t>
            </a:r>
          </a:p>
        </p:txBody>
      </p:sp>
    </p:spTree>
    <p:extLst>
      <p:ext uri="{BB962C8B-B14F-4D97-AF65-F5344CB8AC3E}">
        <p14:creationId xmlns:p14="http://schemas.microsoft.com/office/powerpoint/2010/main" val="4206132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Overview of the Session Goals</a:t>
            </a:r>
            <a:br>
              <a:rPr lang="en-US" dirty="0"/>
            </a:br>
            <a:endParaRPr lang="en-US" dirty="0"/>
          </a:p>
        </p:txBody>
      </p:sp>
      <p:sp>
        <p:nvSpPr>
          <p:cNvPr id="3" name="Text Placeholder 2"/>
          <p:cNvSpPr>
            <a:spLocks noGrp="1"/>
          </p:cNvSpPr>
          <p:nvPr>
            <p:ph type="body" idx="1"/>
          </p:nvPr>
        </p:nvSpPr>
        <p:spPr>
          <a:xfrm>
            <a:off x="628650" y="1380577"/>
            <a:ext cx="7886700" cy="4902974"/>
          </a:xfrm>
        </p:spPr>
        <p:txBody>
          <a:bodyPr>
            <a:normAutofit/>
          </a:bodyPr>
          <a:lstStyle/>
          <a:p>
            <a:pPr marL="514350" indent="-514350">
              <a:buFont typeface="+mj-lt"/>
              <a:buAutoNum type="arabicPeriod"/>
            </a:pPr>
            <a:r>
              <a:rPr lang="en-US" dirty="0">
                <a:solidFill>
                  <a:prstClr val="black"/>
                </a:solidFill>
                <a:latin typeface="Lato Regular"/>
                <a:cs typeface="Lato Regular"/>
              </a:rPr>
              <a:t>Learn about </a:t>
            </a:r>
            <a:r>
              <a:rPr lang="en-US" u="sng" dirty="0">
                <a:solidFill>
                  <a:schemeClr val="tx2"/>
                </a:solidFill>
                <a:latin typeface="Lato Regular"/>
                <a:cs typeface="Lato Regular"/>
              </a:rPr>
              <a:t>3D Learning Performances</a:t>
            </a:r>
            <a:r>
              <a:rPr lang="en-US" dirty="0">
                <a:solidFill>
                  <a:schemeClr val="tx2"/>
                </a:solidFill>
                <a:latin typeface="Lato Regular"/>
                <a:cs typeface="Lato Regular"/>
              </a:rPr>
              <a:t> </a:t>
            </a:r>
            <a:r>
              <a:rPr lang="en-US" dirty="0">
                <a:solidFill>
                  <a:prstClr val="black"/>
                </a:solidFill>
                <a:latin typeface="Lato Regular"/>
                <a:cs typeface="Lato Regular"/>
              </a:rPr>
              <a:t>as lesson-level learning goals related to unit-level bundles of 3D performance expectations. </a:t>
            </a:r>
            <a:br>
              <a:rPr lang="en-US" dirty="0">
                <a:solidFill>
                  <a:prstClr val="black"/>
                </a:solidFill>
                <a:latin typeface="Lato Regular"/>
                <a:cs typeface="Lato Regular"/>
              </a:rPr>
            </a:br>
            <a:endParaRPr lang="en-US" dirty="0">
              <a:solidFill>
                <a:srgbClr val="2E6240"/>
              </a:solidFill>
              <a:latin typeface="Lato Regular"/>
              <a:cs typeface="Lato Regular"/>
            </a:endParaRPr>
          </a:p>
          <a:p>
            <a:pPr marL="514350" indent="-514350">
              <a:buFont typeface="+mj-lt"/>
              <a:buAutoNum type="arabicPeriod"/>
            </a:pPr>
            <a:r>
              <a:rPr lang="en-US" dirty="0">
                <a:solidFill>
                  <a:prstClr val="black"/>
                </a:solidFill>
                <a:latin typeface="Lato Regular"/>
                <a:cs typeface="Lato Regular"/>
              </a:rPr>
              <a:t>Craft a </a:t>
            </a:r>
            <a:r>
              <a:rPr lang="en-US" u="sng" dirty="0">
                <a:solidFill>
                  <a:schemeClr val="tx2"/>
                </a:solidFill>
                <a:latin typeface="Lato Regular"/>
                <a:cs typeface="Lato Regular"/>
              </a:rPr>
              <a:t>3D classroom assessment</a:t>
            </a:r>
            <a:r>
              <a:rPr lang="en-US" dirty="0">
                <a:solidFill>
                  <a:schemeClr val="tx2"/>
                </a:solidFill>
                <a:latin typeface="Lato Regular"/>
                <a:cs typeface="Lato Regular"/>
              </a:rPr>
              <a:t> </a:t>
            </a:r>
            <a:r>
              <a:rPr lang="en-US" dirty="0">
                <a:solidFill>
                  <a:prstClr val="black"/>
                </a:solidFill>
                <a:latin typeface="Lato Regular"/>
                <a:cs typeface="Lato Regular"/>
              </a:rPr>
              <a:t>focused on a specific 3D learning performance for formative use. </a:t>
            </a:r>
            <a:br>
              <a:rPr lang="en-US" dirty="0">
                <a:solidFill>
                  <a:prstClr val="black"/>
                </a:solidFill>
                <a:latin typeface="Lato Regular"/>
                <a:cs typeface="Lato Regular"/>
              </a:rPr>
            </a:br>
            <a:endParaRPr lang="en-US" dirty="0">
              <a:solidFill>
                <a:srgbClr val="2E6240"/>
              </a:solidFill>
              <a:latin typeface="Lato Regular"/>
              <a:cs typeface="Lato Regular"/>
            </a:endParaRPr>
          </a:p>
          <a:p>
            <a:pPr marL="514350" indent="-514350">
              <a:buFont typeface="+mj-lt"/>
              <a:buAutoNum type="arabicPeriod"/>
            </a:pPr>
            <a:r>
              <a:rPr lang="en-US" dirty="0">
                <a:solidFill>
                  <a:prstClr val="black"/>
                </a:solidFill>
                <a:latin typeface="Lato Regular"/>
                <a:cs typeface="Lato Regular"/>
              </a:rPr>
              <a:t>Engage in </a:t>
            </a:r>
            <a:r>
              <a:rPr lang="en-US" u="sng" dirty="0">
                <a:solidFill>
                  <a:schemeClr val="tx2"/>
                </a:solidFill>
                <a:latin typeface="Lato Regular"/>
                <a:cs typeface="Lato Regular"/>
              </a:rPr>
              <a:t>peer review</a:t>
            </a:r>
            <a:r>
              <a:rPr lang="en-US" dirty="0">
                <a:solidFill>
                  <a:schemeClr val="tx2"/>
                </a:solidFill>
                <a:latin typeface="Lato Regular"/>
                <a:cs typeface="Lato Regular"/>
              </a:rPr>
              <a:t> </a:t>
            </a:r>
            <a:r>
              <a:rPr lang="en-US" dirty="0">
                <a:solidFill>
                  <a:prstClr val="black"/>
                </a:solidFill>
                <a:latin typeface="Lato Regular"/>
                <a:cs typeface="Lato Regular"/>
              </a:rPr>
              <a:t>to study and refine “3dness” of our drafted assessments.</a:t>
            </a:r>
          </a:p>
        </p:txBody>
      </p:sp>
    </p:spTree>
    <p:extLst>
      <p:ext uri="{BB962C8B-B14F-4D97-AF65-F5344CB8AC3E}">
        <p14:creationId xmlns:p14="http://schemas.microsoft.com/office/powerpoint/2010/main" val="3336322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en-US" sz="3600" dirty="0">
                <a:sym typeface="Lato"/>
              </a:rPr>
              <a:t>ACESSE Open Ed Resources on </a:t>
            </a:r>
            <a:br>
              <a:rPr lang="en-US" sz="3600" dirty="0">
                <a:sym typeface="Lato"/>
              </a:rPr>
            </a:br>
            <a:r>
              <a:rPr lang="en-US" sz="3600" dirty="0">
                <a:sym typeface="Lato"/>
              </a:rPr>
              <a:t>Formative Assessment for Science Ed</a:t>
            </a:r>
            <a:endParaRPr lang="en-US" sz="3600" dirty="0"/>
          </a:p>
        </p:txBody>
      </p:sp>
      <p:sp>
        <p:nvSpPr>
          <p:cNvPr id="4" name="Text Placeholder 3">
            <a:extLst>
              <a:ext uri="{FF2B5EF4-FFF2-40B4-BE49-F238E27FC236}">
                <a16:creationId xmlns:a16="http://schemas.microsoft.com/office/drawing/2014/main" id="{9B2C6196-829F-F741-8C3B-B58A5A6D9EE1}"/>
              </a:ext>
            </a:extLst>
          </p:cNvPr>
          <p:cNvSpPr>
            <a:spLocks noGrp="1"/>
          </p:cNvSpPr>
          <p:nvPr>
            <p:ph type="body" idx="1"/>
          </p:nvPr>
        </p:nvSpPr>
        <p:spPr>
          <a:xfrm>
            <a:off x="628650" y="5619394"/>
            <a:ext cx="7285292" cy="1325563"/>
          </a:xfrm>
        </p:spPr>
        <p:txBody>
          <a:bodyPr>
            <a:normAutofit/>
          </a:bodyPr>
          <a:lstStyle/>
          <a:p>
            <a:pPr marL="114300" indent="0">
              <a:buNone/>
            </a:pPr>
            <a:r>
              <a:rPr lang="en-US" sz="1800" dirty="0">
                <a:solidFill>
                  <a:schemeClr val="tx2"/>
                </a:solidFill>
              </a:rPr>
              <a:t>Elements: slide deck, speaker notes, (brief) facilitator guide, resources. </a:t>
            </a:r>
            <a:br>
              <a:rPr lang="en-US" sz="1800" dirty="0">
                <a:solidFill>
                  <a:schemeClr val="tx2"/>
                </a:solidFill>
              </a:rPr>
            </a:br>
            <a:r>
              <a:rPr lang="en-US" sz="1800" dirty="0">
                <a:solidFill>
                  <a:schemeClr val="tx2"/>
                </a:solidFill>
              </a:rPr>
              <a:t>Published on: </a:t>
            </a:r>
            <a:r>
              <a:rPr lang="en-US" sz="1800" dirty="0" err="1">
                <a:solidFill>
                  <a:schemeClr val="tx2"/>
                </a:solidFill>
              </a:rPr>
              <a:t>STEMTeachingTools.org</a:t>
            </a:r>
            <a:endParaRPr lang="en-US" sz="1800" dirty="0">
              <a:solidFill>
                <a:schemeClr val="tx2"/>
              </a:solidFill>
            </a:endParaRPr>
          </a:p>
        </p:txBody>
      </p:sp>
      <p:sp>
        <p:nvSpPr>
          <p:cNvPr id="5" name="Text Placeholder 4">
            <a:extLst>
              <a:ext uri="{FF2B5EF4-FFF2-40B4-BE49-F238E27FC236}">
                <a16:creationId xmlns:a16="http://schemas.microsoft.com/office/drawing/2014/main" id="{1CE3D492-EFD8-194E-9860-698E6B0306CD}"/>
              </a:ext>
            </a:extLst>
          </p:cNvPr>
          <p:cNvSpPr>
            <a:spLocks noGrp="1"/>
          </p:cNvSpPr>
          <p:nvPr>
            <p:ph type="body" idx="13"/>
          </p:nvPr>
        </p:nvSpPr>
        <p:spPr>
          <a:xfrm>
            <a:off x="538270" y="1558933"/>
            <a:ext cx="3606684" cy="504235"/>
          </a:xfrm>
        </p:spPr>
        <p:txBody>
          <a:bodyPr/>
          <a:lstStyle/>
          <a:p>
            <a:pPr algn="ctr"/>
            <a:r>
              <a:rPr lang="en-US" dirty="0">
                <a:solidFill>
                  <a:schemeClr val="bg2"/>
                </a:solidFill>
              </a:rPr>
              <a:t>Intro PD Module</a:t>
            </a:r>
          </a:p>
        </p:txBody>
      </p:sp>
      <p:sp>
        <p:nvSpPr>
          <p:cNvPr id="6" name="Text Placeholder 5">
            <a:extLst>
              <a:ext uri="{FF2B5EF4-FFF2-40B4-BE49-F238E27FC236}">
                <a16:creationId xmlns:a16="http://schemas.microsoft.com/office/drawing/2014/main" id="{21C93540-1BF4-0C44-B101-1E89A312582E}"/>
              </a:ext>
            </a:extLst>
          </p:cNvPr>
          <p:cNvSpPr>
            <a:spLocks noGrp="1"/>
          </p:cNvSpPr>
          <p:nvPr>
            <p:ph type="body" idx="14"/>
          </p:nvPr>
        </p:nvSpPr>
        <p:spPr>
          <a:xfrm>
            <a:off x="296631" y="4719220"/>
            <a:ext cx="3915280" cy="523200"/>
          </a:xfrm>
        </p:spPr>
        <p:txBody>
          <a:bodyPr>
            <a:normAutofit/>
          </a:bodyPr>
          <a:lstStyle/>
          <a:p>
            <a:pPr algn="ctr"/>
            <a:r>
              <a:rPr lang="en-US" sz="1400" u="sng" dirty="0">
                <a:solidFill>
                  <a:srgbClr val="0020FF"/>
                </a:solidFill>
                <a:hlinkClick r:id="rId3">
                  <a:extLst>
                    <a:ext uri="{A12FA001-AC4F-418D-AE19-62706E023703}">
                      <ahyp:hlinkClr xmlns:ahyp="http://schemas.microsoft.com/office/drawing/2018/hyperlinkcolor" val="tx"/>
                    </a:ext>
                  </a:extLst>
                </a:hlinkClick>
              </a:rPr>
              <a:t>stemteachingtools.org/pd/SessionA</a:t>
            </a:r>
            <a:endParaRPr lang="en-US" sz="1400" dirty="0">
              <a:solidFill>
                <a:srgbClr val="0020FF"/>
              </a:solidFill>
            </a:endParaRPr>
          </a:p>
        </p:txBody>
      </p:sp>
      <p:sp>
        <p:nvSpPr>
          <p:cNvPr id="14" name="Text Placeholder 13">
            <a:extLst>
              <a:ext uri="{FF2B5EF4-FFF2-40B4-BE49-F238E27FC236}">
                <a16:creationId xmlns:a16="http://schemas.microsoft.com/office/drawing/2014/main" id="{7BEBCEA6-F63F-FF49-ABEA-E1A52F9F9CAD}"/>
              </a:ext>
            </a:extLst>
          </p:cNvPr>
          <p:cNvSpPr>
            <a:spLocks noGrp="1"/>
          </p:cNvSpPr>
          <p:nvPr>
            <p:ph type="body" idx="15"/>
          </p:nvPr>
        </p:nvSpPr>
        <p:spPr>
          <a:xfrm>
            <a:off x="5227504" y="1936904"/>
            <a:ext cx="3176474" cy="504235"/>
          </a:xfrm>
        </p:spPr>
        <p:txBody>
          <a:bodyPr/>
          <a:lstStyle/>
          <a:p>
            <a:pPr algn="ctr"/>
            <a:r>
              <a:rPr lang="en-US" dirty="0">
                <a:solidFill>
                  <a:schemeClr val="bg2"/>
                </a:solidFill>
              </a:rPr>
              <a:t>PD Module on “3Dness”</a:t>
            </a:r>
          </a:p>
        </p:txBody>
      </p:sp>
      <p:pic>
        <p:nvPicPr>
          <p:cNvPr id="8" name="Shape 606" descr="Sceenshot of the first slide of ACESSE Session B: Introduction to formative assessment to support equitable 3D instruction"/>
          <p:cNvPicPr preferRelativeResize="0"/>
          <p:nvPr/>
        </p:nvPicPr>
        <p:blipFill rotWithShape="1">
          <a:blip r:embed="rId4">
            <a:alphaModFix/>
          </a:blip>
          <a:srcRect l="9028" r="3038"/>
          <a:stretch/>
        </p:blipFill>
        <p:spPr>
          <a:xfrm>
            <a:off x="5227504" y="2390263"/>
            <a:ext cx="3176475" cy="2709185"/>
          </a:xfrm>
          <a:prstGeom prst="rect">
            <a:avLst/>
          </a:prstGeom>
          <a:noFill/>
          <a:ln>
            <a:noFill/>
          </a:ln>
        </p:spPr>
      </p:pic>
      <p:pic>
        <p:nvPicPr>
          <p:cNvPr id="11" name="Shape 611" descr="Sceenshot of the first slide of ACESSE Session A: How to assess three-dimensional learning in your classrom: Building assessment tasks that work"/>
          <p:cNvPicPr preferRelativeResize="0"/>
          <p:nvPr/>
        </p:nvPicPr>
        <p:blipFill rotWithShape="1">
          <a:blip r:embed="rId5">
            <a:alphaModFix/>
          </a:blip>
          <a:srcRect/>
          <a:stretch/>
        </p:blipFill>
        <p:spPr>
          <a:xfrm>
            <a:off x="591768" y="2054133"/>
            <a:ext cx="3553186" cy="2665087"/>
          </a:xfrm>
          <a:prstGeom prst="rect">
            <a:avLst/>
          </a:prstGeom>
          <a:noFill/>
          <a:ln>
            <a:noFill/>
          </a:ln>
        </p:spPr>
      </p:pic>
      <p:sp>
        <p:nvSpPr>
          <p:cNvPr id="16" name="Text Placeholder 15">
            <a:extLst>
              <a:ext uri="{FF2B5EF4-FFF2-40B4-BE49-F238E27FC236}">
                <a16:creationId xmlns:a16="http://schemas.microsoft.com/office/drawing/2014/main" id="{5530B460-F644-5F42-BE11-4B4AE14966F6}"/>
              </a:ext>
            </a:extLst>
          </p:cNvPr>
          <p:cNvSpPr>
            <a:spLocks noGrp="1"/>
          </p:cNvSpPr>
          <p:nvPr>
            <p:ph type="body" idx="16"/>
          </p:nvPr>
        </p:nvSpPr>
        <p:spPr>
          <a:xfrm>
            <a:off x="4818184" y="5065476"/>
            <a:ext cx="3995113" cy="523200"/>
          </a:xfrm>
        </p:spPr>
        <p:txBody>
          <a:bodyPr/>
          <a:lstStyle/>
          <a:p>
            <a:pPr algn="ctr"/>
            <a:r>
              <a:rPr lang="en-US" sz="1400" u="sng" dirty="0">
                <a:solidFill>
                  <a:srgbClr val="0020FF"/>
                </a:solidFill>
                <a:hlinkClick r:id="rId3">
                  <a:extLst>
                    <a:ext uri="{A12FA001-AC4F-418D-AE19-62706E023703}">
                      <ahyp:hlinkClr xmlns:ahyp="http://schemas.microsoft.com/office/drawing/2018/hyperlinkcolor" val="tx"/>
                    </a:ext>
                  </a:extLst>
                </a:hlinkClick>
              </a:rPr>
              <a:t>stemteachingtools.org/pd/SessionB</a:t>
            </a:r>
            <a:endParaRPr lang="en-US" sz="1400" dirty="0">
              <a:solidFill>
                <a:srgbClr val="0020FF"/>
              </a:solidFill>
            </a:endParaRPr>
          </a:p>
        </p:txBody>
      </p:sp>
    </p:spTree>
    <p:extLst>
      <p:ext uri="{BB962C8B-B14F-4D97-AF65-F5344CB8AC3E}">
        <p14:creationId xmlns:p14="http://schemas.microsoft.com/office/powerpoint/2010/main" val="1858809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94525-2078-7E4B-95AD-700BD8064D64}"/>
              </a:ext>
            </a:extLst>
          </p:cNvPr>
          <p:cNvSpPr>
            <a:spLocks noGrp="1"/>
          </p:cNvSpPr>
          <p:nvPr>
            <p:ph type="ctrTitle"/>
          </p:nvPr>
        </p:nvSpPr>
        <p:spPr>
          <a:xfrm>
            <a:off x="685800" y="3429000"/>
            <a:ext cx="7772400" cy="2387600"/>
          </a:xfrm>
        </p:spPr>
        <p:txBody>
          <a:bodyPr/>
          <a:lstStyle/>
          <a:p>
            <a:pPr rtl="0" eaLnBrk="1" hangingPunct="1"/>
            <a:r>
              <a:rPr lang="en-US" sz="4400" b="0" i="0" dirty="0">
                <a:solidFill>
                  <a:srgbClr val="FFFFFF"/>
                </a:solidFill>
                <a:effectLst/>
                <a:latin typeface="Lato" panose="020F0502020204030203" pitchFamily="34" charset="0"/>
                <a:ea typeface="Lato" panose="020F0502020204030203" pitchFamily="34" charset="0"/>
                <a:cs typeface="Lato Heavy" panose="020F0502020204030203" pitchFamily="34" charset="0"/>
              </a:rPr>
              <a:t>Approaching Learning and Teaching from a 3D Perspective</a:t>
            </a:r>
            <a:endParaRPr lang="en-US" dirty="0">
              <a:effectLst/>
            </a:endParaRPr>
          </a:p>
          <a:p>
            <a:endParaRPr lang="en-US" dirty="0"/>
          </a:p>
        </p:txBody>
      </p:sp>
    </p:spTree>
    <p:extLst>
      <p:ext uri="{BB962C8B-B14F-4D97-AF65-F5344CB8AC3E}">
        <p14:creationId xmlns:p14="http://schemas.microsoft.com/office/powerpoint/2010/main" val="647639279"/>
      </p:ext>
    </p:extLst>
  </p:cSld>
  <p:clrMapOvr>
    <a:masterClrMapping/>
  </p:clrMapOvr>
</p:sld>
</file>

<file path=ppt/theme/theme1.xml><?xml version="1.0" encoding="utf-8"?>
<a:theme xmlns:a="http://schemas.openxmlformats.org/drawingml/2006/main" name="ACESSE_A11Y_v1">
  <a:themeElements>
    <a:clrScheme name="Custom 3">
      <a:dk1>
        <a:srgbClr val="000000"/>
      </a:dk1>
      <a:lt1>
        <a:srgbClr val="FFFFFF"/>
      </a:lt1>
      <a:dk2>
        <a:srgbClr val="114523"/>
      </a:dk2>
      <a:lt2>
        <a:srgbClr val="EBEFDF"/>
      </a:lt2>
      <a:accent1>
        <a:srgbClr val="40377A"/>
      </a:accent1>
      <a:accent2>
        <a:srgbClr val="E4DFEE"/>
      </a:accent2>
      <a:accent3>
        <a:srgbClr val="FEFB00"/>
      </a:accent3>
      <a:accent4>
        <a:srgbClr val="6B6E6B"/>
      </a:accent4>
      <a:accent5>
        <a:srgbClr val="2D2D2C"/>
      </a:accent5>
      <a:accent6>
        <a:srgbClr val="DEEEEC"/>
      </a:accent6>
      <a:hlink>
        <a:srgbClr val="5DA5E6"/>
      </a:hlink>
      <a:folHlink>
        <a:srgbClr val="F08FE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CESSE A v2" id="{D76872BB-BB8F-CE49-90E9-368CE420AB31}" vid="{F40BF3CF-7A0C-754B-8BF4-D7E7D1D3BE40}"/>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ACESSE_A11Y_v1</Template>
  <TotalTime>1659</TotalTime>
  <Words>8173</Words>
  <Application>Microsoft Office PowerPoint</Application>
  <PresentationFormat>On-screen Show (4:3)</PresentationFormat>
  <Paragraphs>628</Paragraphs>
  <Slides>64</Slides>
  <Notes>64</Notes>
  <HiddenSlides>14</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Arial</vt:lpstr>
      <vt:lpstr>Calibri</vt:lpstr>
      <vt:lpstr>Gill Sans</vt:lpstr>
      <vt:lpstr>Lato</vt:lpstr>
      <vt:lpstr>Lato Heavy</vt:lpstr>
      <vt:lpstr>Lato Regular</vt:lpstr>
      <vt:lpstr>Times</vt:lpstr>
      <vt:lpstr>ACESSE_A11Y_v1</vt:lpstr>
      <vt:lpstr>How to Craft 3D Classroom  Science Assessments</vt:lpstr>
      <vt:lpstr>3D Formative Assessment</vt:lpstr>
      <vt:lpstr>Formative Assessment</vt:lpstr>
      <vt:lpstr> Image of student work on a table</vt:lpstr>
      <vt:lpstr>3D Assessment Tasks </vt:lpstr>
      <vt:lpstr>The Formative Assessment Process  (from Beth Simpson &amp; Amber McCulloch)</vt:lpstr>
      <vt:lpstr>Overview of the Session Goals </vt:lpstr>
      <vt:lpstr>ACESSE Open Ed Resources on  Formative Assessment for Science Ed</vt:lpstr>
      <vt:lpstr>Approaching Learning and Teaching from a 3D Perspective </vt:lpstr>
      <vt:lpstr>Develop a personal 3D learning performance…</vt:lpstr>
      <vt:lpstr>Unit Assessment Sequences</vt:lpstr>
      <vt:lpstr>3D Learning Performance Sequences</vt:lpstr>
      <vt:lpstr>Discussion</vt:lpstr>
      <vt:lpstr>STEMteachingtools.org/brief/29</vt:lpstr>
      <vt:lpstr>Image of student work on a table</vt:lpstr>
      <vt:lpstr>3D Assessment Task Design Process</vt:lpstr>
      <vt:lpstr>3D Assessment Task Design Process</vt:lpstr>
      <vt:lpstr>STEP 0: Become familiar with qualities of 3D assessment tasks</vt:lpstr>
      <vt:lpstr>Learning Performance =  Learning Claim</vt:lpstr>
      <vt:lpstr>Step 1. Define what you will assess by analyzing relevant sections of A Framework for K-12 Science Education and crafting learning claims </vt:lpstr>
      <vt:lpstr>It can be part of a PE—or a learning performance that leads up to a PE.</vt:lpstr>
      <vt:lpstr>Don’t forget to consult the Framework…</vt:lpstr>
      <vt:lpstr>Sample 3D Learning Performances</vt:lpstr>
      <vt:lpstr>3D Learning Performance Mad Lib</vt:lpstr>
      <vt:lpstr>STEP 1. Define what you will assess by analyzing relevant sections of A Framework for K-12 Science Education and crafting learning claims </vt:lpstr>
      <vt:lpstr>STEP 2: Analyze the facets of the claim to be assessed </vt:lpstr>
      <vt:lpstr>Image of NGSS evidence statement</vt:lpstr>
      <vt:lpstr>STEP 2: Analyze the facets of the claim to be assessed </vt:lpstr>
      <vt:lpstr>STEP 3: Choose a phenomenon or a design challenge for the task</vt:lpstr>
      <vt:lpstr>Keep phenomena central to instruction and assessment. Natural phenomena are observable events that occur in the universe that we can use our science knowledge to explain or predict.  </vt:lpstr>
      <vt:lpstr>STEP 3: Choose a phenomenon or a design challenge for the task</vt:lpstr>
      <vt:lpstr>Sample Scenario Brainstorm </vt:lpstr>
      <vt:lpstr>STEP 3: Brainstorm Scenarios</vt:lpstr>
      <vt:lpstr>STEP 3: Choose a phenomenon or a design challenge for the task</vt:lpstr>
      <vt:lpstr>STEP 4: Write a complete student explanation of the phenomenon or solution to the design challenge </vt:lpstr>
      <vt:lpstr>STEP 5: Use the Science and Engineering Practices and Crosscutting Concepts Tools to develop individual prompts</vt:lpstr>
      <vt:lpstr>Assessment Task Formats for the Practices </vt:lpstr>
      <vt:lpstr>Task Formats for Developing &amp; Using Models</vt:lpstr>
      <vt:lpstr>Prompts for Assessing Cross-Cutting Concepts</vt:lpstr>
      <vt:lpstr>Prompts for Assessing Cross-Cutting Concepts</vt:lpstr>
      <vt:lpstr>STEP 5: Use the Science and Engineering Practices and Crosscutting Concepts Tools to develop individual prompts</vt:lpstr>
      <vt:lpstr>STEP 6: Integrate questions to assess student interest and identification with science and engineering presented in the scenario</vt:lpstr>
      <vt:lpstr>STEP 7: Develop ideal student answers and a scoring guide</vt:lpstr>
      <vt:lpstr>STEP 8: Review your task with peers for intelligibility, alignment, and accessibility</vt:lpstr>
      <vt:lpstr>STEP 9: Pilot and revise your assessment</vt:lpstr>
      <vt:lpstr>Reflection</vt:lpstr>
      <vt:lpstr>STEP 2: Workshop the Scenarios</vt:lpstr>
      <vt:lpstr>Take-Aways</vt:lpstr>
      <vt:lpstr>STEP 4: Define a 3D  Learning Performance</vt:lpstr>
      <vt:lpstr>3D Learning Performances:  Lesson-Level Learning Goals</vt:lpstr>
      <vt:lpstr>Constructing a Set of 3D Learning Performances Across a Unit</vt:lpstr>
      <vt:lpstr>Share &amp; Refine</vt:lpstr>
      <vt:lpstr>STEP 5: Build 2D and 3D Questions (Items)</vt:lpstr>
      <vt:lpstr>STEP 6: Imagine Student Responses</vt:lpstr>
      <vt:lpstr>STEP 7a: Share, Review &amp; Revise</vt:lpstr>
      <vt:lpstr>STEP 7b: Share, Review &amp; Revise</vt:lpstr>
      <vt:lpstr>The Formative Assessment Process, Revisited (from Beth Simpson &amp; Amber McCulloch)</vt:lpstr>
      <vt:lpstr>Session Reflection</vt:lpstr>
      <vt:lpstr>Professional Learning Resources  to Support NGSS Implementation </vt:lpstr>
      <vt:lpstr>On Twitter @STEMTeachTools</vt:lpstr>
      <vt:lpstr>Sign Up for Email Newsletter STEMteachingtools.org</vt:lpstr>
      <vt:lpstr>Image of three teachers working on curriculum, with the title "OER PD Resources for NGSS" and the url stemteachingtools.org/pd and the STEM Teaching Tools logo.</vt:lpstr>
      <vt:lpstr>Help us improve the resource</vt:lpstr>
      <vt:lpstr>Thank you! For more info…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Abby Rhinehart</dc:creator>
  <cp:lastModifiedBy>Abby Rhinehart</cp:lastModifiedBy>
  <cp:revision>56</cp:revision>
  <dcterms:created xsi:type="dcterms:W3CDTF">2021-10-11T23:51:26Z</dcterms:created>
  <dcterms:modified xsi:type="dcterms:W3CDTF">2021-11-05T20:56:10Z</dcterms:modified>
</cp:coreProperties>
</file>