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61" r:id="rId1"/>
  </p:sldMasterIdLst>
  <p:notesMasterIdLst>
    <p:notesMasterId r:id="rId71"/>
  </p:notesMasterIdLst>
  <p:sldIdLst>
    <p:sldId id="564" r:id="rId2"/>
    <p:sldId id="596" r:id="rId3"/>
    <p:sldId id="760" r:id="rId4"/>
    <p:sldId id="799" r:id="rId5"/>
    <p:sldId id="749" r:id="rId6"/>
    <p:sldId id="797" r:id="rId7"/>
    <p:sldId id="744" r:id="rId8"/>
    <p:sldId id="664" r:id="rId9"/>
    <p:sldId id="800" r:id="rId10"/>
    <p:sldId id="686" r:id="rId11"/>
    <p:sldId id="798" r:id="rId12"/>
    <p:sldId id="748" r:id="rId13"/>
    <p:sldId id="762" r:id="rId14"/>
    <p:sldId id="779" r:id="rId15"/>
    <p:sldId id="782" r:id="rId16"/>
    <p:sldId id="780" r:id="rId17"/>
    <p:sldId id="783" r:id="rId18"/>
    <p:sldId id="781" r:id="rId19"/>
    <p:sldId id="784" r:id="rId20"/>
    <p:sldId id="661" r:id="rId21"/>
    <p:sldId id="742" r:id="rId22"/>
    <p:sldId id="665" r:id="rId23"/>
    <p:sldId id="666" r:id="rId24"/>
    <p:sldId id="747" r:id="rId25"/>
    <p:sldId id="814" r:id="rId26"/>
    <p:sldId id="769" r:id="rId27"/>
    <p:sldId id="803" r:id="rId28"/>
    <p:sldId id="667" r:id="rId29"/>
    <p:sldId id="810" r:id="rId30"/>
    <p:sldId id="670" r:id="rId31"/>
    <p:sldId id="785" r:id="rId32"/>
    <p:sldId id="776" r:id="rId33"/>
    <p:sldId id="801" r:id="rId34"/>
    <p:sldId id="668" r:id="rId35"/>
    <p:sldId id="786" r:id="rId36"/>
    <p:sldId id="758" r:id="rId37"/>
    <p:sldId id="787" r:id="rId38"/>
    <p:sldId id="807" r:id="rId39"/>
    <p:sldId id="808" r:id="rId40"/>
    <p:sldId id="753" r:id="rId41"/>
    <p:sldId id="791" r:id="rId42"/>
    <p:sldId id="754" r:id="rId43"/>
    <p:sldId id="788" r:id="rId44"/>
    <p:sldId id="671" r:id="rId45"/>
    <p:sldId id="789" r:id="rId46"/>
    <p:sldId id="817" r:id="rId47"/>
    <p:sldId id="818" r:id="rId48"/>
    <p:sldId id="752" r:id="rId49"/>
    <p:sldId id="790" r:id="rId50"/>
    <p:sldId id="756" r:id="rId51"/>
    <p:sldId id="811" r:id="rId52"/>
    <p:sldId id="812" r:id="rId53"/>
    <p:sldId id="775" r:id="rId54"/>
    <p:sldId id="816" r:id="rId55"/>
    <p:sldId id="819" r:id="rId56"/>
    <p:sldId id="809" r:id="rId57"/>
    <p:sldId id="802" r:id="rId58"/>
    <p:sldId id="673" r:id="rId59"/>
    <p:sldId id="806" r:id="rId60"/>
    <p:sldId id="712" r:id="rId61"/>
    <p:sldId id="804" r:id="rId62"/>
    <p:sldId id="767" r:id="rId63"/>
    <p:sldId id="813" r:id="rId64"/>
    <p:sldId id="624" r:id="rId65"/>
    <p:sldId id="625" r:id="rId66"/>
    <p:sldId id="626" r:id="rId67"/>
    <p:sldId id="765" r:id="rId68"/>
    <p:sldId id="815" r:id="rId69"/>
    <p:sldId id="487" r:id="rId7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2" roundtripDataSignature="AMtx7miNKxsGdjEBdOOG0H3Va8KrtvJA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FF"/>
    <a:srgbClr val="ABFFFE"/>
    <a:srgbClr val="FF9495"/>
    <a:srgbClr val="FFFFC9"/>
    <a:srgbClr val="914C20"/>
    <a:srgbClr val="0068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787"/>
    <p:restoredTop sz="86521"/>
  </p:normalViewPr>
  <p:slideViewPr>
    <p:cSldViewPr snapToGrid="0">
      <p:cViewPr varScale="1">
        <p:scale>
          <a:sx n="52" d="100"/>
          <a:sy n="52" d="100"/>
        </p:scale>
        <p:origin x="489" y="58"/>
      </p:cViewPr>
      <p:guideLst>
        <p:guide orient="horz" pos="2160"/>
        <p:guide pos="2880"/>
      </p:guideLst>
    </p:cSldViewPr>
  </p:slideViewPr>
  <p:outlineViewPr>
    <p:cViewPr>
      <p:scale>
        <a:sx n="20" d="100"/>
        <a:sy n="20" d="100"/>
      </p:scale>
      <p:origin x="0" y="-5447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12"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EBDFEF-5F79-2349-A07D-FD13CD20F6E3}" type="doc">
      <dgm:prSet loTypeId="urn:microsoft.com/office/officeart/2005/8/layout/vList3" loCatId="" qsTypeId="urn:microsoft.com/office/officeart/2005/8/quickstyle/simple4" qsCatId="simple" csTypeId="urn:microsoft.com/office/officeart/2005/8/colors/accent1_2" csCatId="accent1" phldr="1"/>
      <dgm:spPr/>
    </dgm:pt>
    <dgm:pt modelId="{5F07DF69-7953-B84D-9FC4-95E27A0E9A79}">
      <dgm:prSet phldrT="[Text]" custT="1"/>
      <dgm:spPr>
        <a:solidFill>
          <a:schemeClr val="accent6">
            <a:lumMod val="25000"/>
          </a:schemeClr>
        </a:solidFill>
      </dgm:spPr>
      <dgm:t>
        <a:bodyPr/>
        <a:lstStyle/>
        <a:p>
          <a:r>
            <a:rPr lang="en-US" sz="1800" b="1" i="1" dirty="0"/>
            <a:t>Principle 1: Notice sense-making repertoires. </a:t>
          </a:r>
          <a:r>
            <a:rPr lang="en-US" sz="1800" i="1" dirty="0"/>
            <a:t>Consider students’ diverse sense-making as connecting to science practices.</a:t>
          </a:r>
          <a:endParaRPr lang="en-US" sz="1800" b="1" dirty="0"/>
        </a:p>
      </dgm:t>
    </dgm:pt>
    <dgm:pt modelId="{7E8900CB-5588-BB49-A803-B1406A90DBE1}" type="parTrans" cxnId="{1A090D43-4ED5-4E4D-BD04-0898C8A13FC3}">
      <dgm:prSet/>
      <dgm:spPr/>
      <dgm:t>
        <a:bodyPr/>
        <a:lstStyle/>
        <a:p>
          <a:endParaRPr lang="en-US"/>
        </a:p>
      </dgm:t>
    </dgm:pt>
    <dgm:pt modelId="{D95C74BC-BF8F-8C4A-B96C-2EE42321229B}" type="sibTrans" cxnId="{1A090D43-4ED5-4E4D-BD04-0898C8A13FC3}">
      <dgm:prSet/>
      <dgm:spPr/>
      <dgm:t>
        <a:bodyPr/>
        <a:lstStyle/>
        <a:p>
          <a:endParaRPr lang="en-US"/>
        </a:p>
      </dgm:t>
    </dgm:pt>
    <dgm:pt modelId="{74A1F054-B99A-D348-9232-8F4CB2A05240}">
      <dgm:prSet phldrT="[Text]" custT="1"/>
      <dgm:spPr>
        <a:solidFill>
          <a:schemeClr val="accent6">
            <a:lumMod val="25000"/>
          </a:schemeClr>
        </a:solidFill>
      </dgm:spPr>
      <dgm:t>
        <a:bodyPr/>
        <a:lstStyle/>
        <a:p>
          <a:r>
            <a:rPr lang="en-US" sz="2000" b="1" i="1" dirty="0"/>
            <a:t>Principle 2: Support sense-making. </a:t>
          </a:r>
          <a:r>
            <a:rPr lang="en-US" sz="2000" b="0" i="1" dirty="0"/>
            <a:t>Support students to use their sense-making repertoires and experiences as critical tools in engaging with science practices.</a:t>
          </a:r>
          <a:endParaRPr lang="en-US" sz="2000" b="0" dirty="0"/>
        </a:p>
      </dgm:t>
    </dgm:pt>
    <dgm:pt modelId="{42B7C01B-1372-8F4E-B383-8704208E5284}" type="parTrans" cxnId="{B0126E60-5D0B-A94F-8BAA-A4A1303FBF9E}">
      <dgm:prSet/>
      <dgm:spPr/>
      <dgm:t>
        <a:bodyPr/>
        <a:lstStyle/>
        <a:p>
          <a:endParaRPr lang="en-US"/>
        </a:p>
      </dgm:t>
    </dgm:pt>
    <dgm:pt modelId="{E355F428-A171-CA4D-AD4E-8C9ED0E87359}" type="sibTrans" cxnId="{B0126E60-5D0B-A94F-8BAA-A4A1303FBF9E}">
      <dgm:prSet/>
      <dgm:spPr/>
      <dgm:t>
        <a:bodyPr/>
        <a:lstStyle/>
        <a:p>
          <a:endParaRPr lang="en-US"/>
        </a:p>
      </dgm:t>
    </dgm:pt>
    <dgm:pt modelId="{E8DF4B2E-F65D-4540-A501-6A9899C4BB9B}">
      <dgm:prSet phldrT="[Text]" custT="1"/>
      <dgm:spPr>
        <a:solidFill>
          <a:schemeClr val="accent6">
            <a:lumMod val="25000"/>
          </a:schemeClr>
        </a:solidFill>
      </dgm:spPr>
      <dgm:t>
        <a:bodyPr/>
        <a:lstStyle/>
        <a:p>
          <a:r>
            <a:rPr lang="en-US" sz="2000" b="1" i="1" dirty="0"/>
            <a:t>Principle 3: Engage diverse sense-making. </a:t>
          </a:r>
          <a:r>
            <a:rPr lang="en-US" sz="2000" i="1" dirty="0"/>
            <a:t>Students’ scientific practices and knowledge are always developing and their community histories, values, and practices contribute to scientific understanding and problem solving.</a:t>
          </a:r>
          <a:endParaRPr lang="en-US" sz="2000" b="1" i="1" dirty="0"/>
        </a:p>
      </dgm:t>
    </dgm:pt>
    <dgm:pt modelId="{3E83CF5F-A9F6-2347-8017-63CBFEE7B763}" type="sibTrans" cxnId="{46BADE05-5453-1745-8950-ECBABBB64988}">
      <dgm:prSet/>
      <dgm:spPr/>
      <dgm:t>
        <a:bodyPr/>
        <a:lstStyle/>
        <a:p>
          <a:endParaRPr lang="en-US"/>
        </a:p>
      </dgm:t>
    </dgm:pt>
    <dgm:pt modelId="{0F324ABD-5F56-8641-9241-03280A356559}" type="parTrans" cxnId="{46BADE05-5453-1745-8950-ECBABBB64988}">
      <dgm:prSet/>
      <dgm:spPr/>
      <dgm:t>
        <a:bodyPr/>
        <a:lstStyle/>
        <a:p>
          <a:endParaRPr lang="en-US"/>
        </a:p>
      </dgm:t>
    </dgm:pt>
    <dgm:pt modelId="{87D8E3FB-EE0A-8444-AFF5-33D66D599DEA}" type="pres">
      <dgm:prSet presAssocID="{26EBDFEF-5F79-2349-A07D-FD13CD20F6E3}" presName="linearFlow" presStyleCnt="0">
        <dgm:presLayoutVars>
          <dgm:dir/>
          <dgm:resizeHandles val="exact"/>
        </dgm:presLayoutVars>
      </dgm:prSet>
      <dgm:spPr/>
    </dgm:pt>
    <dgm:pt modelId="{137786A7-20B6-1A4A-BECA-3480C6F7E520}" type="pres">
      <dgm:prSet presAssocID="{5F07DF69-7953-B84D-9FC4-95E27A0E9A79}" presName="composite" presStyleCnt="0"/>
      <dgm:spPr/>
    </dgm:pt>
    <dgm:pt modelId="{837B901E-31B0-1043-8B52-F28316B68355}" type="pres">
      <dgm:prSet presAssocID="{5F07DF69-7953-B84D-9FC4-95E27A0E9A79}" presName="imgShp" presStyleLbl="fgImgPlace1" presStyleIdx="0" presStyleCnt="3" custScaleX="160209" custScaleY="146808" custLinFactX="-4490" custLinFactNeighborX="-100000" custLinFactNeighborY="-12934"/>
      <dgm:spPr/>
    </dgm:pt>
    <dgm:pt modelId="{527D6FFB-D3A2-C249-8F5D-DB5C4671A389}" type="pres">
      <dgm:prSet presAssocID="{5F07DF69-7953-B84D-9FC4-95E27A0E9A79}" presName="txShp" presStyleLbl="node1" presStyleIdx="0" presStyleCnt="3" custScaleX="132222" custScaleY="145355" custLinFactNeighborX="8146" custLinFactNeighborY="-786">
        <dgm:presLayoutVars>
          <dgm:bulletEnabled val="1"/>
        </dgm:presLayoutVars>
      </dgm:prSet>
      <dgm:spPr/>
    </dgm:pt>
    <dgm:pt modelId="{D71C1CD6-5820-6945-B6D9-DBEA28F8F891}" type="pres">
      <dgm:prSet presAssocID="{D95C74BC-BF8F-8C4A-B96C-2EE42321229B}" presName="spacing" presStyleCnt="0"/>
      <dgm:spPr/>
    </dgm:pt>
    <dgm:pt modelId="{25B90806-DB65-744B-A3FB-3C834FE76867}" type="pres">
      <dgm:prSet presAssocID="{74A1F054-B99A-D348-9232-8F4CB2A05240}" presName="composite" presStyleCnt="0"/>
      <dgm:spPr/>
    </dgm:pt>
    <dgm:pt modelId="{0C49626A-3636-8F48-98DD-27F3796A34ED}" type="pres">
      <dgm:prSet presAssocID="{74A1F054-B99A-D348-9232-8F4CB2A05240}" presName="imgShp" presStyleLbl="fgImgPlace1" presStyleIdx="1" presStyleCnt="3" custScaleX="176255" custScaleY="169794" custLinFactNeighborX="-64628" custLinFactNeighborY="-5940"/>
      <dgm:spPr/>
    </dgm:pt>
    <dgm:pt modelId="{7CB5885F-5914-2749-8A40-D49837B0E534}" type="pres">
      <dgm:prSet presAssocID="{74A1F054-B99A-D348-9232-8F4CB2A05240}" presName="txShp" presStyleLbl="node1" presStyleIdx="1" presStyleCnt="3" custScaleX="130041" custScaleY="146755" custLinFactNeighborX="9516">
        <dgm:presLayoutVars>
          <dgm:bulletEnabled val="1"/>
        </dgm:presLayoutVars>
      </dgm:prSet>
      <dgm:spPr/>
    </dgm:pt>
    <dgm:pt modelId="{ED9AE805-AF0C-254F-A77F-6B1BCA81A486}" type="pres">
      <dgm:prSet presAssocID="{E355F428-A171-CA4D-AD4E-8C9ED0E87359}" presName="spacing" presStyleCnt="0"/>
      <dgm:spPr/>
    </dgm:pt>
    <dgm:pt modelId="{35486340-F6CC-744A-B522-2E72B9966BEF}" type="pres">
      <dgm:prSet presAssocID="{E8DF4B2E-F65D-4540-A501-6A9899C4BB9B}" presName="composite" presStyleCnt="0"/>
      <dgm:spPr/>
    </dgm:pt>
    <dgm:pt modelId="{C736D706-C79C-E341-8770-F3453963507E}" type="pres">
      <dgm:prSet presAssocID="{E8DF4B2E-F65D-4540-A501-6A9899C4BB9B}" presName="imgShp" presStyleLbl="fgImgPlace1" presStyleIdx="2" presStyleCnt="3" custFlipHor="1" custScaleX="164263" custScaleY="163803" custLinFactNeighborX="-55444" custLinFactNeighborY="-9055"/>
      <dgm:spPr/>
    </dgm:pt>
    <dgm:pt modelId="{52FFE893-22A5-0F47-8294-38229E3A949A}" type="pres">
      <dgm:prSet presAssocID="{E8DF4B2E-F65D-4540-A501-6A9899C4BB9B}" presName="txShp" presStyleLbl="node1" presStyleIdx="2" presStyleCnt="3" custScaleX="132540" custScaleY="155265" custLinFactNeighborX="9535" custLinFactNeighborY="327">
        <dgm:presLayoutVars>
          <dgm:bulletEnabled val="1"/>
        </dgm:presLayoutVars>
      </dgm:prSet>
      <dgm:spPr/>
    </dgm:pt>
  </dgm:ptLst>
  <dgm:cxnLst>
    <dgm:cxn modelId="{93C01E02-4015-2146-A16F-9753974606AE}" type="presOf" srcId="{E8DF4B2E-F65D-4540-A501-6A9899C4BB9B}" destId="{52FFE893-22A5-0F47-8294-38229E3A949A}" srcOrd="0" destOrd="0" presId="urn:microsoft.com/office/officeart/2005/8/layout/vList3"/>
    <dgm:cxn modelId="{8596D802-E3BA-F04F-B954-4B518B0EE4F0}" type="presOf" srcId="{26EBDFEF-5F79-2349-A07D-FD13CD20F6E3}" destId="{87D8E3FB-EE0A-8444-AFF5-33D66D599DEA}" srcOrd="0" destOrd="0" presId="urn:microsoft.com/office/officeart/2005/8/layout/vList3"/>
    <dgm:cxn modelId="{46BADE05-5453-1745-8950-ECBABBB64988}" srcId="{26EBDFEF-5F79-2349-A07D-FD13CD20F6E3}" destId="{E8DF4B2E-F65D-4540-A501-6A9899C4BB9B}" srcOrd="2" destOrd="0" parTransId="{0F324ABD-5F56-8641-9241-03280A356559}" sibTransId="{3E83CF5F-A9F6-2347-8017-63CBFEE7B763}"/>
    <dgm:cxn modelId="{531DA50A-FE99-574E-B30E-BACBD306ADFE}" type="presOf" srcId="{74A1F054-B99A-D348-9232-8F4CB2A05240}" destId="{7CB5885F-5914-2749-8A40-D49837B0E534}" srcOrd="0" destOrd="0" presId="urn:microsoft.com/office/officeart/2005/8/layout/vList3"/>
    <dgm:cxn modelId="{DCFE0420-AA3B-A540-84E0-8E3CD70A8888}" type="presOf" srcId="{5F07DF69-7953-B84D-9FC4-95E27A0E9A79}" destId="{527D6FFB-D3A2-C249-8F5D-DB5C4671A389}" srcOrd="0" destOrd="0" presId="urn:microsoft.com/office/officeart/2005/8/layout/vList3"/>
    <dgm:cxn modelId="{B0126E60-5D0B-A94F-8BAA-A4A1303FBF9E}" srcId="{26EBDFEF-5F79-2349-A07D-FD13CD20F6E3}" destId="{74A1F054-B99A-D348-9232-8F4CB2A05240}" srcOrd="1" destOrd="0" parTransId="{42B7C01B-1372-8F4E-B383-8704208E5284}" sibTransId="{E355F428-A171-CA4D-AD4E-8C9ED0E87359}"/>
    <dgm:cxn modelId="{1A090D43-4ED5-4E4D-BD04-0898C8A13FC3}" srcId="{26EBDFEF-5F79-2349-A07D-FD13CD20F6E3}" destId="{5F07DF69-7953-B84D-9FC4-95E27A0E9A79}" srcOrd="0" destOrd="0" parTransId="{7E8900CB-5588-BB49-A803-B1406A90DBE1}" sibTransId="{D95C74BC-BF8F-8C4A-B96C-2EE42321229B}"/>
    <dgm:cxn modelId="{8B637A96-49C9-834A-B142-442EFFAF81B5}" type="presParOf" srcId="{87D8E3FB-EE0A-8444-AFF5-33D66D599DEA}" destId="{137786A7-20B6-1A4A-BECA-3480C6F7E520}" srcOrd="0" destOrd="0" presId="urn:microsoft.com/office/officeart/2005/8/layout/vList3"/>
    <dgm:cxn modelId="{ECC19E0D-9D35-814B-9DD2-58B4730E753D}" type="presParOf" srcId="{137786A7-20B6-1A4A-BECA-3480C6F7E520}" destId="{837B901E-31B0-1043-8B52-F28316B68355}" srcOrd="0" destOrd="0" presId="urn:microsoft.com/office/officeart/2005/8/layout/vList3"/>
    <dgm:cxn modelId="{AAD3626A-6216-2C42-B330-B35EB4135E6F}" type="presParOf" srcId="{137786A7-20B6-1A4A-BECA-3480C6F7E520}" destId="{527D6FFB-D3A2-C249-8F5D-DB5C4671A389}" srcOrd="1" destOrd="0" presId="urn:microsoft.com/office/officeart/2005/8/layout/vList3"/>
    <dgm:cxn modelId="{ED862733-CC93-B24D-B017-19432D1B1D91}" type="presParOf" srcId="{87D8E3FB-EE0A-8444-AFF5-33D66D599DEA}" destId="{D71C1CD6-5820-6945-B6D9-DBEA28F8F891}" srcOrd="1" destOrd="0" presId="urn:microsoft.com/office/officeart/2005/8/layout/vList3"/>
    <dgm:cxn modelId="{15F04064-3D93-EE49-BD05-5D5F8E8328FD}" type="presParOf" srcId="{87D8E3FB-EE0A-8444-AFF5-33D66D599DEA}" destId="{25B90806-DB65-744B-A3FB-3C834FE76867}" srcOrd="2" destOrd="0" presId="urn:microsoft.com/office/officeart/2005/8/layout/vList3"/>
    <dgm:cxn modelId="{1E4AF977-DF91-D549-A7A7-0DEAAC5AE8FB}" type="presParOf" srcId="{25B90806-DB65-744B-A3FB-3C834FE76867}" destId="{0C49626A-3636-8F48-98DD-27F3796A34ED}" srcOrd="0" destOrd="0" presId="urn:microsoft.com/office/officeart/2005/8/layout/vList3"/>
    <dgm:cxn modelId="{7312474A-17A8-DB45-83E3-6D81E93B3C63}" type="presParOf" srcId="{25B90806-DB65-744B-A3FB-3C834FE76867}" destId="{7CB5885F-5914-2749-8A40-D49837B0E534}" srcOrd="1" destOrd="0" presId="urn:microsoft.com/office/officeart/2005/8/layout/vList3"/>
    <dgm:cxn modelId="{0BC4C3F7-E4A7-C348-B601-0D3F26E536AF}" type="presParOf" srcId="{87D8E3FB-EE0A-8444-AFF5-33D66D599DEA}" destId="{ED9AE805-AF0C-254F-A77F-6B1BCA81A486}" srcOrd="3" destOrd="0" presId="urn:microsoft.com/office/officeart/2005/8/layout/vList3"/>
    <dgm:cxn modelId="{E5B5B2D0-4FC4-5A48-A732-CF4020A7610A}" type="presParOf" srcId="{87D8E3FB-EE0A-8444-AFF5-33D66D599DEA}" destId="{35486340-F6CC-744A-B522-2E72B9966BEF}" srcOrd="4" destOrd="0" presId="urn:microsoft.com/office/officeart/2005/8/layout/vList3"/>
    <dgm:cxn modelId="{1D363DEB-36DE-834F-9285-69C252EC6CCC}" type="presParOf" srcId="{35486340-F6CC-744A-B522-2E72B9966BEF}" destId="{C736D706-C79C-E341-8770-F3453963507E}" srcOrd="0" destOrd="0" presId="urn:microsoft.com/office/officeart/2005/8/layout/vList3"/>
    <dgm:cxn modelId="{357CFFF8-A77B-C549-8163-42D794B05F3E}" type="presParOf" srcId="{35486340-F6CC-744A-B522-2E72B9966BEF}" destId="{52FFE893-22A5-0F47-8294-38229E3A949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EBDFEF-5F79-2349-A07D-FD13CD20F6E3}" type="doc">
      <dgm:prSet loTypeId="urn:microsoft.com/office/officeart/2005/8/layout/vList3" loCatId="" qsTypeId="urn:microsoft.com/office/officeart/2005/8/quickstyle/simple4" qsCatId="simple" csTypeId="urn:microsoft.com/office/officeart/2005/8/colors/accent1_2" csCatId="accent1" phldr="1"/>
      <dgm:spPr/>
    </dgm:pt>
    <dgm:pt modelId="{5F07DF69-7953-B84D-9FC4-95E27A0E9A79}">
      <dgm:prSet phldrT="[Text]" custT="1"/>
      <dgm:spPr>
        <a:solidFill>
          <a:schemeClr val="accent6">
            <a:lumMod val="25000"/>
          </a:schemeClr>
        </a:solidFill>
      </dgm:spPr>
      <dgm:t>
        <a:bodyPr/>
        <a:lstStyle/>
        <a:p>
          <a:r>
            <a:rPr lang="en-US" sz="1800" b="1" i="1" dirty="0"/>
            <a:t>Principle 1: Notice sense-making repertoires. </a:t>
          </a:r>
          <a:r>
            <a:rPr lang="en-US" sz="1800" i="1" dirty="0"/>
            <a:t>Consider students’ diverse sense-making as connecting to science practices.</a:t>
          </a:r>
          <a:endParaRPr lang="en-US" sz="1800" b="1" dirty="0"/>
        </a:p>
      </dgm:t>
      <dgm:extLst>
        <a:ext uri="{E40237B7-FDA0-4F09-8148-C483321AD2D9}">
          <dgm14:cNvPr xmlns:dgm14="http://schemas.microsoft.com/office/drawing/2010/diagram" id="0" name="" descr="Smart Art with three boxes: Principle 1: Notice sense-making repertoires. Consider students’ diverse sense-making as connecting to science practices. &#10;Principle 2: Support sense-making. Support students to use their sense-making repertoires and experiences as critical tools in engaging with science practices.&#10;•Principle 3: Engage diverse sense-making. Students’ scientific practices and knowledge are always developing and their community histories, values, and practices contribute to scientific understanding and problem solving."/>
        </a:ext>
      </dgm:extLst>
    </dgm:pt>
    <dgm:pt modelId="{7E8900CB-5588-BB49-A803-B1406A90DBE1}" type="parTrans" cxnId="{1A090D43-4ED5-4E4D-BD04-0898C8A13FC3}">
      <dgm:prSet/>
      <dgm:spPr/>
      <dgm:t>
        <a:bodyPr/>
        <a:lstStyle/>
        <a:p>
          <a:endParaRPr lang="en-US"/>
        </a:p>
      </dgm:t>
    </dgm:pt>
    <dgm:pt modelId="{D95C74BC-BF8F-8C4A-B96C-2EE42321229B}" type="sibTrans" cxnId="{1A090D43-4ED5-4E4D-BD04-0898C8A13FC3}">
      <dgm:prSet/>
      <dgm:spPr/>
      <dgm:t>
        <a:bodyPr/>
        <a:lstStyle/>
        <a:p>
          <a:endParaRPr lang="en-US"/>
        </a:p>
      </dgm:t>
    </dgm:pt>
    <dgm:pt modelId="{74A1F054-B99A-D348-9232-8F4CB2A05240}">
      <dgm:prSet phldrT="[Text]" custT="1"/>
      <dgm:spPr>
        <a:solidFill>
          <a:schemeClr val="accent6">
            <a:lumMod val="25000"/>
          </a:schemeClr>
        </a:solidFill>
      </dgm:spPr>
      <dgm:t>
        <a:bodyPr/>
        <a:lstStyle/>
        <a:p>
          <a:r>
            <a:rPr lang="en-US" sz="2000" b="1" i="1" dirty="0"/>
            <a:t>Principle 2: Support sense-making. </a:t>
          </a:r>
          <a:r>
            <a:rPr lang="en-US" sz="2000" b="0" i="1" dirty="0"/>
            <a:t>Support students to use their sense-making repertoires and experiences as critical tools in engaging with science practices.</a:t>
          </a:r>
          <a:endParaRPr lang="en-US" sz="2000" b="0" dirty="0"/>
        </a:p>
      </dgm:t>
    </dgm:pt>
    <dgm:pt modelId="{42B7C01B-1372-8F4E-B383-8704208E5284}" type="parTrans" cxnId="{B0126E60-5D0B-A94F-8BAA-A4A1303FBF9E}">
      <dgm:prSet/>
      <dgm:spPr/>
      <dgm:t>
        <a:bodyPr/>
        <a:lstStyle/>
        <a:p>
          <a:endParaRPr lang="en-US"/>
        </a:p>
      </dgm:t>
    </dgm:pt>
    <dgm:pt modelId="{E355F428-A171-CA4D-AD4E-8C9ED0E87359}" type="sibTrans" cxnId="{B0126E60-5D0B-A94F-8BAA-A4A1303FBF9E}">
      <dgm:prSet/>
      <dgm:spPr/>
      <dgm:t>
        <a:bodyPr/>
        <a:lstStyle/>
        <a:p>
          <a:endParaRPr lang="en-US"/>
        </a:p>
      </dgm:t>
    </dgm:pt>
    <dgm:pt modelId="{E8DF4B2E-F65D-4540-A501-6A9899C4BB9B}">
      <dgm:prSet phldrT="[Text]" custT="1"/>
      <dgm:spPr>
        <a:solidFill>
          <a:schemeClr val="accent6">
            <a:lumMod val="25000"/>
          </a:schemeClr>
        </a:solidFill>
      </dgm:spPr>
      <dgm:t>
        <a:bodyPr/>
        <a:lstStyle/>
        <a:p>
          <a:r>
            <a:rPr lang="en-US" sz="2000" b="1" i="1" dirty="0"/>
            <a:t>Principle 3: Engage diverse sense-making. </a:t>
          </a:r>
          <a:r>
            <a:rPr lang="en-US" sz="2000" i="1" dirty="0"/>
            <a:t>Students’ scientific practices and knowledge are always developing and their community histories, values, and practices contribute to scientific understanding and problem solving.</a:t>
          </a:r>
          <a:endParaRPr lang="en-US" sz="2000" b="1" i="1" dirty="0"/>
        </a:p>
      </dgm:t>
    </dgm:pt>
    <dgm:pt modelId="{3E83CF5F-A9F6-2347-8017-63CBFEE7B763}" type="sibTrans" cxnId="{46BADE05-5453-1745-8950-ECBABBB64988}">
      <dgm:prSet/>
      <dgm:spPr/>
      <dgm:t>
        <a:bodyPr/>
        <a:lstStyle/>
        <a:p>
          <a:endParaRPr lang="en-US"/>
        </a:p>
      </dgm:t>
    </dgm:pt>
    <dgm:pt modelId="{0F324ABD-5F56-8641-9241-03280A356559}" type="parTrans" cxnId="{46BADE05-5453-1745-8950-ECBABBB64988}">
      <dgm:prSet/>
      <dgm:spPr/>
      <dgm:t>
        <a:bodyPr/>
        <a:lstStyle/>
        <a:p>
          <a:endParaRPr lang="en-US"/>
        </a:p>
      </dgm:t>
    </dgm:pt>
    <dgm:pt modelId="{87D8E3FB-EE0A-8444-AFF5-33D66D599DEA}" type="pres">
      <dgm:prSet presAssocID="{26EBDFEF-5F79-2349-A07D-FD13CD20F6E3}" presName="linearFlow" presStyleCnt="0">
        <dgm:presLayoutVars>
          <dgm:dir/>
          <dgm:resizeHandles val="exact"/>
        </dgm:presLayoutVars>
      </dgm:prSet>
      <dgm:spPr/>
    </dgm:pt>
    <dgm:pt modelId="{137786A7-20B6-1A4A-BECA-3480C6F7E520}" type="pres">
      <dgm:prSet presAssocID="{5F07DF69-7953-B84D-9FC4-95E27A0E9A79}" presName="composite" presStyleCnt="0"/>
      <dgm:spPr/>
    </dgm:pt>
    <dgm:pt modelId="{837B901E-31B0-1043-8B52-F28316B68355}" type="pres">
      <dgm:prSet presAssocID="{5F07DF69-7953-B84D-9FC4-95E27A0E9A79}" presName="imgShp" presStyleLbl="fgImgPlace1" presStyleIdx="0" presStyleCnt="3" custScaleX="160209" custScaleY="146808" custLinFactX="-4490" custLinFactNeighborX="-100000" custLinFactNeighborY="-12934"/>
      <dgm:spPr/>
    </dgm:pt>
    <dgm:pt modelId="{527D6FFB-D3A2-C249-8F5D-DB5C4671A389}" type="pres">
      <dgm:prSet presAssocID="{5F07DF69-7953-B84D-9FC4-95E27A0E9A79}" presName="txShp" presStyleLbl="node1" presStyleIdx="0" presStyleCnt="3" custScaleX="132222" custScaleY="145355" custLinFactNeighborX="8146" custLinFactNeighborY="-786">
        <dgm:presLayoutVars>
          <dgm:bulletEnabled val="1"/>
        </dgm:presLayoutVars>
      </dgm:prSet>
      <dgm:spPr/>
    </dgm:pt>
    <dgm:pt modelId="{D71C1CD6-5820-6945-B6D9-DBEA28F8F891}" type="pres">
      <dgm:prSet presAssocID="{D95C74BC-BF8F-8C4A-B96C-2EE42321229B}" presName="spacing" presStyleCnt="0"/>
      <dgm:spPr/>
    </dgm:pt>
    <dgm:pt modelId="{25B90806-DB65-744B-A3FB-3C834FE76867}" type="pres">
      <dgm:prSet presAssocID="{74A1F054-B99A-D348-9232-8F4CB2A05240}" presName="composite" presStyleCnt="0"/>
      <dgm:spPr/>
    </dgm:pt>
    <dgm:pt modelId="{0C49626A-3636-8F48-98DD-27F3796A34ED}" type="pres">
      <dgm:prSet presAssocID="{74A1F054-B99A-D348-9232-8F4CB2A05240}" presName="imgShp" presStyleLbl="fgImgPlace1" presStyleIdx="1" presStyleCnt="3" custScaleX="176255" custScaleY="169794" custLinFactNeighborX="-64628" custLinFactNeighborY="-5940"/>
      <dgm:spPr/>
    </dgm:pt>
    <dgm:pt modelId="{7CB5885F-5914-2749-8A40-D49837B0E534}" type="pres">
      <dgm:prSet presAssocID="{74A1F054-B99A-D348-9232-8F4CB2A05240}" presName="txShp" presStyleLbl="node1" presStyleIdx="1" presStyleCnt="3" custScaleX="130041" custScaleY="146755" custLinFactNeighborX="9516">
        <dgm:presLayoutVars>
          <dgm:bulletEnabled val="1"/>
        </dgm:presLayoutVars>
      </dgm:prSet>
      <dgm:spPr/>
    </dgm:pt>
    <dgm:pt modelId="{ED9AE805-AF0C-254F-A77F-6B1BCA81A486}" type="pres">
      <dgm:prSet presAssocID="{E355F428-A171-CA4D-AD4E-8C9ED0E87359}" presName="spacing" presStyleCnt="0"/>
      <dgm:spPr/>
    </dgm:pt>
    <dgm:pt modelId="{35486340-F6CC-744A-B522-2E72B9966BEF}" type="pres">
      <dgm:prSet presAssocID="{E8DF4B2E-F65D-4540-A501-6A9899C4BB9B}" presName="composite" presStyleCnt="0"/>
      <dgm:spPr/>
    </dgm:pt>
    <dgm:pt modelId="{C736D706-C79C-E341-8770-F3453963507E}" type="pres">
      <dgm:prSet presAssocID="{E8DF4B2E-F65D-4540-A501-6A9899C4BB9B}" presName="imgShp" presStyleLbl="fgImgPlace1" presStyleIdx="2" presStyleCnt="3" custFlipHor="1" custScaleX="164263" custScaleY="163803" custLinFactNeighborX="-55444" custLinFactNeighborY="-9055"/>
      <dgm:spPr/>
    </dgm:pt>
    <dgm:pt modelId="{52FFE893-22A5-0F47-8294-38229E3A949A}" type="pres">
      <dgm:prSet presAssocID="{E8DF4B2E-F65D-4540-A501-6A9899C4BB9B}" presName="txShp" presStyleLbl="node1" presStyleIdx="2" presStyleCnt="3" custScaleX="132540" custScaleY="155265" custLinFactNeighborX="9535" custLinFactNeighborY="327">
        <dgm:presLayoutVars>
          <dgm:bulletEnabled val="1"/>
        </dgm:presLayoutVars>
      </dgm:prSet>
      <dgm:spPr/>
    </dgm:pt>
  </dgm:ptLst>
  <dgm:cxnLst>
    <dgm:cxn modelId="{93C01E02-4015-2146-A16F-9753974606AE}" type="presOf" srcId="{E8DF4B2E-F65D-4540-A501-6A9899C4BB9B}" destId="{52FFE893-22A5-0F47-8294-38229E3A949A}" srcOrd="0" destOrd="0" presId="urn:microsoft.com/office/officeart/2005/8/layout/vList3"/>
    <dgm:cxn modelId="{8596D802-E3BA-F04F-B954-4B518B0EE4F0}" type="presOf" srcId="{26EBDFEF-5F79-2349-A07D-FD13CD20F6E3}" destId="{87D8E3FB-EE0A-8444-AFF5-33D66D599DEA}" srcOrd="0" destOrd="0" presId="urn:microsoft.com/office/officeart/2005/8/layout/vList3"/>
    <dgm:cxn modelId="{46BADE05-5453-1745-8950-ECBABBB64988}" srcId="{26EBDFEF-5F79-2349-A07D-FD13CD20F6E3}" destId="{E8DF4B2E-F65D-4540-A501-6A9899C4BB9B}" srcOrd="2" destOrd="0" parTransId="{0F324ABD-5F56-8641-9241-03280A356559}" sibTransId="{3E83CF5F-A9F6-2347-8017-63CBFEE7B763}"/>
    <dgm:cxn modelId="{531DA50A-FE99-574E-B30E-BACBD306ADFE}" type="presOf" srcId="{74A1F054-B99A-D348-9232-8F4CB2A05240}" destId="{7CB5885F-5914-2749-8A40-D49837B0E534}" srcOrd="0" destOrd="0" presId="urn:microsoft.com/office/officeart/2005/8/layout/vList3"/>
    <dgm:cxn modelId="{DCFE0420-AA3B-A540-84E0-8E3CD70A8888}" type="presOf" srcId="{5F07DF69-7953-B84D-9FC4-95E27A0E9A79}" destId="{527D6FFB-D3A2-C249-8F5D-DB5C4671A389}" srcOrd="0" destOrd="0" presId="urn:microsoft.com/office/officeart/2005/8/layout/vList3"/>
    <dgm:cxn modelId="{B0126E60-5D0B-A94F-8BAA-A4A1303FBF9E}" srcId="{26EBDFEF-5F79-2349-A07D-FD13CD20F6E3}" destId="{74A1F054-B99A-D348-9232-8F4CB2A05240}" srcOrd="1" destOrd="0" parTransId="{42B7C01B-1372-8F4E-B383-8704208E5284}" sibTransId="{E355F428-A171-CA4D-AD4E-8C9ED0E87359}"/>
    <dgm:cxn modelId="{1A090D43-4ED5-4E4D-BD04-0898C8A13FC3}" srcId="{26EBDFEF-5F79-2349-A07D-FD13CD20F6E3}" destId="{5F07DF69-7953-B84D-9FC4-95E27A0E9A79}" srcOrd="0" destOrd="0" parTransId="{7E8900CB-5588-BB49-A803-B1406A90DBE1}" sibTransId="{D95C74BC-BF8F-8C4A-B96C-2EE42321229B}"/>
    <dgm:cxn modelId="{8B637A96-49C9-834A-B142-442EFFAF81B5}" type="presParOf" srcId="{87D8E3FB-EE0A-8444-AFF5-33D66D599DEA}" destId="{137786A7-20B6-1A4A-BECA-3480C6F7E520}" srcOrd="0" destOrd="0" presId="urn:microsoft.com/office/officeart/2005/8/layout/vList3"/>
    <dgm:cxn modelId="{ECC19E0D-9D35-814B-9DD2-58B4730E753D}" type="presParOf" srcId="{137786A7-20B6-1A4A-BECA-3480C6F7E520}" destId="{837B901E-31B0-1043-8B52-F28316B68355}" srcOrd="0" destOrd="0" presId="urn:microsoft.com/office/officeart/2005/8/layout/vList3"/>
    <dgm:cxn modelId="{AAD3626A-6216-2C42-B330-B35EB4135E6F}" type="presParOf" srcId="{137786A7-20B6-1A4A-BECA-3480C6F7E520}" destId="{527D6FFB-D3A2-C249-8F5D-DB5C4671A389}" srcOrd="1" destOrd="0" presId="urn:microsoft.com/office/officeart/2005/8/layout/vList3"/>
    <dgm:cxn modelId="{ED862733-CC93-B24D-B017-19432D1B1D91}" type="presParOf" srcId="{87D8E3FB-EE0A-8444-AFF5-33D66D599DEA}" destId="{D71C1CD6-5820-6945-B6D9-DBEA28F8F891}" srcOrd="1" destOrd="0" presId="urn:microsoft.com/office/officeart/2005/8/layout/vList3"/>
    <dgm:cxn modelId="{15F04064-3D93-EE49-BD05-5D5F8E8328FD}" type="presParOf" srcId="{87D8E3FB-EE0A-8444-AFF5-33D66D599DEA}" destId="{25B90806-DB65-744B-A3FB-3C834FE76867}" srcOrd="2" destOrd="0" presId="urn:microsoft.com/office/officeart/2005/8/layout/vList3"/>
    <dgm:cxn modelId="{1E4AF977-DF91-D549-A7A7-0DEAAC5AE8FB}" type="presParOf" srcId="{25B90806-DB65-744B-A3FB-3C834FE76867}" destId="{0C49626A-3636-8F48-98DD-27F3796A34ED}" srcOrd="0" destOrd="0" presId="urn:microsoft.com/office/officeart/2005/8/layout/vList3"/>
    <dgm:cxn modelId="{7312474A-17A8-DB45-83E3-6D81E93B3C63}" type="presParOf" srcId="{25B90806-DB65-744B-A3FB-3C834FE76867}" destId="{7CB5885F-5914-2749-8A40-D49837B0E534}" srcOrd="1" destOrd="0" presId="urn:microsoft.com/office/officeart/2005/8/layout/vList3"/>
    <dgm:cxn modelId="{0BC4C3F7-E4A7-C348-B601-0D3F26E536AF}" type="presParOf" srcId="{87D8E3FB-EE0A-8444-AFF5-33D66D599DEA}" destId="{ED9AE805-AF0C-254F-A77F-6B1BCA81A486}" srcOrd="3" destOrd="0" presId="urn:microsoft.com/office/officeart/2005/8/layout/vList3"/>
    <dgm:cxn modelId="{E5B5B2D0-4FC4-5A48-A732-CF4020A7610A}" type="presParOf" srcId="{87D8E3FB-EE0A-8444-AFF5-33D66D599DEA}" destId="{35486340-F6CC-744A-B522-2E72B9966BEF}" srcOrd="4" destOrd="0" presId="urn:microsoft.com/office/officeart/2005/8/layout/vList3"/>
    <dgm:cxn modelId="{1D363DEB-36DE-834F-9285-69C252EC6CCC}" type="presParOf" srcId="{35486340-F6CC-744A-B522-2E72B9966BEF}" destId="{C736D706-C79C-E341-8770-F3453963507E}" srcOrd="0" destOrd="0" presId="urn:microsoft.com/office/officeart/2005/8/layout/vList3"/>
    <dgm:cxn modelId="{357CFFF8-A77B-C549-8163-42D794B05F3E}" type="presParOf" srcId="{35486340-F6CC-744A-B522-2E72B9966BEF}" destId="{52FFE893-22A5-0F47-8294-38229E3A949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D6FFB-D3A2-C249-8F5D-DB5C4671A389}">
      <dsp:nvSpPr>
        <dsp:cNvPr id="0" name=""/>
        <dsp:cNvSpPr/>
      </dsp:nvSpPr>
      <dsp:spPr>
        <a:xfrm rot="10800000">
          <a:off x="1010196" y="3317"/>
          <a:ext cx="7755348" cy="1327469"/>
        </a:xfrm>
        <a:prstGeom prst="homePlate">
          <a:avLst/>
        </a:prstGeom>
        <a:solidFill>
          <a:schemeClr val="accent6">
            <a:lumMod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2722"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i="1" kern="1200" dirty="0"/>
            <a:t>Principle 1: Notice sense-making repertoires. </a:t>
          </a:r>
          <a:r>
            <a:rPr lang="en-US" sz="1800" i="1" kern="1200" dirty="0"/>
            <a:t>Consider students’ diverse sense-making as connecting to science practices.</a:t>
          </a:r>
          <a:endParaRPr lang="en-US" sz="1800" b="1" kern="1200" dirty="0"/>
        </a:p>
      </dsp:txBody>
      <dsp:txXfrm rot="10800000">
        <a:off x="1342063" y="3317"/>
        <a:ext cx="7423481" cy="1327469"/>
      </dsp:txXfrm>
    </dsp:sp>
    <dsp:sp modelId="{837B901E-31B0-1043-8B52-F28316B68355}">
      <dsp:nvSpPr>
        <dsp:cNvPr id="0" name=""/>
        <dsp:cNvSpPr/>
      </dsp:nvSpPr>
      <dsp:spPr>
        <a:xfrm>
          <a:off x="0" y="0"/>
          <a:ext cx="1463125" cy="1340739"/>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CB5885F-5914-2749-8A40-D49837B0E534}">
      <dsp:nvSpPr>
        <dsp:cNvPr id="0" name=""/>
        <dsp:cNvSpPr/>
      </dsp:nvSpPr>
      <dsp:spPr>
        <a:xfrm rot="10800000">
          <a:off x="1154514" y="1722418"/>
          <a:ext cx="7627424" cy="1340255"/>
        </a:xfrm>
        <a:prstGeom prst="homePlate">
          <a:avLst/>
        </a:prstGeom>
        <a:solidFill>
          <a:schemeClr val="accent6">
            <a:lumMod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272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i="1" kern="1200" dirty="0"/>
            <a:t>Principle 2: Support sense-making. </a:t>
          </a:r>
          <a:r>
            <a:rPr lang="en-US" sz="2000" b="0" i="1" kern="1200" dirty="0"/>
            <a:t>Support students to use their sense-making repertoires and experiences as critical tools in engaging with science practices.</a:t>
          </a:r>
          <a:endParaRPr lang="en-US" sz="2000" b="0" kern="1200" dirty="0"/>
        </a:p>
      </dsp:txBody>
      <dsp:txXfrm rot="10800000">
        <a:off x="1489578" y="1722418"/>
        <a:ext cx="7292360" cy="1340255"/>
      </dsp:txXfrm>
    </dsp:sp>
    <dsp:sp modelId="{0C49626A-3636-8F48-98DD-27F3796A34ED}">
      <dsp:nvSpPr>
        <dsp:cNvPr id="0" name=""/>
        <dsp:cNvSpPr/>
      </dsp:nvSpPr>
      <dsp:spPr>
        <a:xfrm>
          <a:off x="82319" y="1562967"/>
          <a:ext cx="1609666" cy="1550661"/>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2FFE893-22A5-0F47-8294-38229E3A949A}">
      <dsp:nvSpPr>
        <dsp:cNvPr id="0" name=""/>
        <dsp:cNvSpPr/>
      </dsp:nvSpPr>
      <dsp:spPr>
        <a:xfrm rot="10800000">
          <a:off x="1046149" y="3482464"/>
          <a:ext cx="7774000" cy="1417973"/>
        </a:xfrm>
        <a:prstGeom prst="homePlate">
          <a:avLst/>
        </a:prstGeom>
        <a:solidFill>
          <a:schemeClr val="accent6">
            <a:lumMod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272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i="1" kern="1200" dirty="0"/>
            <a:t>Principle 3: Engage diverse sense-making. </a:t>
          </a:r>
          <a:r>
            <a:rPr lang="en-US" sz="2000" i="1" kern="1200" dirty="0"/>
            <a:t>Students’ scientific practices and knowledge are always developing and their community histories, values, and practices contribute to scientific understanding and problem solving.</a:t>
          </a:r>
          <a:endParaRPr lang="en-US" sz="2000" b="1" i="1" kern="1200" dirty="0"/>
        </a:p>
      </dsp:txBody>
      <dsp:txXfrm rot="10800000">
        <a:off x="1400642" y="3482464"/>
        <a:ext cx="7419507" cy="1417973"/>
      </dsp:txXfrm>
    </dsp:sp>
    <dsp:sp modelId="{C736D706-C79C-E341-8770-F3453963507E}">
      <dsp:nvSpPr>
        <dsp:cNvPr id="0" name=""/>
        <dsp:cNvSpPr/>
      </dsp:nvSpPr>
      <dsp:spPr>
        <a:xfrm flipH="1">
          <a:off x="220952" y="3357795"/>
          <a:ext cx="1500148" cy="1495947"/>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D6FFB-D3A2-C249-8F5D-DB5C4671A389}">
      <dsp:nvSpPr>
        <dsp:cNvPr id="0" name=""/>
        <dsp:cNvSpPr/>
      </dsp:nvSpPr>
      <dsp:spPr>
        <a:xfrm rot="10800000">
          <a:off x="1010196" y="3317"/>
          <a:ext cx="7755348" cy="1327469"/>
        </a:xfrm>
        <a:prstGeom prst="homePlate">
          <a:avLst/>
        </a:prstGeom>
        <a:solidFill>
          <a:schemeClr val="accent6">
            <a:lumMod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2722"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i="1" kern="1200" dirty="0"/>
            <a:t>Principle 1: Notice sense-making repertoires. </a:t>
          </a:r>
          <a:r>
            <a:rPr lang="en-US" sz="1800" i="1" kern="1200" dirty="0"/>
            <a:t>Consider students’ diverse sense-making as connecting to science practices.</a:t>
          </a:r>
          <a:endParaRPr lang="en-US" sz="1800" b="1" kern="1200" dirty="0"/>
        </a:p>
      </dsp:txBody>
      <dsp:txXfrm rot="10800000">
        <a:off x="1342063" y="3317"/>
        <a:ext cx="7423481" cy="1327469"/>
      </dsp:txXfrm>
    </dsp:sp>
    <dsp:sp modelId="{837B901E-31B0-1043-8B52-F28316B68355}">
      <dsp:nvSpPr>
        <dsp:cNvPr id="0" name=""/>
        <dsp:cNvSpPr/>
      </dsp:nvSpPr>
      <dsp:spPr>
        <a:xfrm>
          <a:off x="0" y="0"/>
          <a:ext cx="1463125" cy="1340739"/>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CB5885F-5914-2749-8A40-D49837B0E534}">
      <dsp:nvSpPr>
        <dsp:cNvPr id="0" name=""/>
        <dsp:cNvSpPr/>
      </dsp:nvSpPr>
      <dsp:spPr>
        <a:xfrm rot="10800000">
          <a:off x="1154514" y="1722418"/>
          <a:ext cx="7627424" cy="1340255"/>
        </a:xfrm>
        <a:prstGeom prst="homePlate">
          <a:avLst/>
        </a:prstGeom>
        <a:solidFill>
          <a:schemeClr val="accent6">
            <a:lumMod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272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i="1" kern="1200" dirty="0"/>
            <a:t>Principle 2: Support sense-making. </a:t>
          </a:r>
          <a:r>
            <a:rPr lang="en-US" sz="2000" b="0" i="1" kern="1200" dirty="0"/>
            <a:t>Support students to use their sense-making repertoires and experiences as critical tools in engaging with science practices.</a:t>
          </a:r>
          <a:endParaRPr lang="en-US" sz="2000" b="0" kern="1200" dirty="0"/>
        </a:p>
      </dsp:txBody>
      <dsp:txXfrm rot="10800000">
        <a:off x="1489578" y="1722418"/>
        <a:ext cx="7292360" cy="1340255"/>
      </dsp:txXfrm>
    </dsp:sp>
    <dsp:sp modelId="{0C49626A-3636-8F48-98DD-27F3796A34ED}">
      <dsp:nvSpPr>
        <dsp:cNvPr id="0" name=""/>
        <dsp:cNvSpPr/>
      </dsp:nvSpPr>
      <dsp:spPr>
        <a:xfrm>
          <a:off x="82319" y="1562967"/>
          <a:ext cx="1609666" cy="1550661"/>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2FFE893-22A5-0F47-8294-38229E3A949A}">
      <dsp:nvSpPr>
        <dsp:cNvPr id="0" name=""/>
        <dsp:cNvSpPr/>
      </dsp:nvSpPr>
      <dsp:spPr>
        <a:xfrm rot="10800000">
          <a:off x="1046149" y="3482464"/>
          <a:ext cx="7774000" cy="1417973"/>
        </a:xfrm>
        <a:prstGeom prst="homePlate">
          <a:avLst/>
        </a:prstGeom>
        <a:solidFill>
          <a:schemeClr val="accent6">
            <a:lumMod val="2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2722"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b="1" i="1" kern="1200" dirty="0"/>
            <a:t>Principle 3: Engage diverse sense-making. </a:t>
          </a:r>
          <a:r>
            <a:rPr lang="en-US" sz="2000" i="1" kern="1200" dirty="0"/>
            <a:t>Students’ scientific practices and knowledge are always developing and their community histories, values, and practices contribute to scientific understanding and problem solving.</a:t>
          </a:r>
          <a:endParaRPr lang="en-US" sz="2000" b="1" i="1" kern="1200" dirty="0"/>
        </a:p>
      </dsp:txBody>
      <dsp:txXfrm rot="10800000">
        <a:off x="1400642" y="3482464"/>
        <a:ext cx="7419507" cy="1417973"/>
      </dsp:txXfrm>
    </dsp:sp>
    <dsp:sp modelId="{C736D706-C79C-E341-8770-F3453963507E}">
      <dsp:nvSpPr>
        <dsp:cNvPr id="0" name=""/>
        <dsp:cNvSpPr/>
      </dsp:nvSpPr>
      <dsp:spPr>
        <a:xfrm flipH="1">
          <a:off x="220952" y="3357795"/>
          <a:ext cx="1500148" cy="1495947"/>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Lato" panose="020F0502020204030203" pitchFamily="34" charset="0"/>
                <a:ea typeface="Lato" panose="020F0502020204030203" pitchFamily="34" charset="0"/>
                <a:cs typeface="Lato" panose="020F0502020204030203" pitchFamily="34" charset="0"/>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lvl1pPr>
              <a:defRPr b="0" i="0">
                <a:latin typeface="Lato" panose="020F0502020204030203" pitchFamily="34" charset="0"/>
                <a:ea typeface="Lato" panose="020F0502020204030203" pitchFamily="34" charset="0"/>
                <a:cs typeface="Lato" panose="020F0502020204030203" pitchFamily="34" charset="0"/>
              </a:defRPr>
            </a:lvl1pPr>
          </a:lstStyle>
          <a:p>
            <a:pPr algn="r"/>
            <a:fld id="{00000000-1234-1234-1234-123412341234}" type="slidenum">
              <a:rPr lang="en-US" sz="1200" smtClean="0">
                <a:solidFill>
                  <a:schemeClr val="dk1"/>
                </a:solidFill>
                <a:sym typeface="Calibri"/>
              </a:rPr>
              <a:pPr algn="r"/>
              <a:t>‹#›</a:t>
            </a:fld>
            <a:endParaRPr lang="en-US" sz="1200" dirty="0">
              <a:solidFill>
                <a:schemeClr val="dk1"/>
              </a:solidFill>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37220">
              <a:defRPr/>
            </a:pPr>
            <a:r>
              <a:rPr lang="en-US" baseline="0" dirty="0">
                <a:latin typeface="Lato" panose="020F0502020204030203" pitchFamily="34" charset="0"/>
                <a:ea typeface="Lato" panose="020F0502020204030203" pitchFamily="34" charset="0"/>
                <a:cs typeface="Lato" panose="020F0502020204030203" pitchFamily="34" charset="0"/>
              </a:rPr>
              <a:t>In this workshop, we will build our capacity to identify the range of intellectual resources students use as they make sense of phenomena. We will first explore how equity and justice relate to culture-based approaches to pedagogy—and then focus on how to identify and leverage the resources students use in moments of sensemaking. </a:t>
            </a:r>
          </a:p>
          <a:p>
            <a:pPr defTabSz="437220">
              <a:defRPr/>
            </a:pPr>
            <a:endParaRPr lang="en-US" baseline="0" dirty="0">
              <a:latin typeface="Lato" panose="020F0502020204030203" pitchFamily="34" charset="0"/>
              <a:ea typeface="Lato" panose="020F0502020204030203" pitchFamily="34" charset="0"/>
              <a:cs typeface="Lato" panose="020F0502020204030203" pitchFamily="34" charset="0"/>
            </a:endParaRPr>
          </a:p>
          <a:p>
            <a:pPr defTabSz="437220">
              <a:defRPr/>
            </a:pPr>
            <a:r>
              <a:rPr lang="en-US" baseline="0" dirty="0">
                <a:latin typeface="Lato" panose="020F0502020204030203" pitchFamily="34" charset="0"/>
                <a:ea typeface="Lato" panose="020F0502020204030203" pitchFamily="34" charset="0"/>
                <a:cs typeface="Lato" panose="020F0502020204030203" pitchFamily="34" charset="0"/>
              </a:rPr>
              <a:t>[estimated time: 2 min]</a:t>
            </a:r>
          </a:p>
          <a:p>
            <a:pPr defTabSz="437220">
              <a:defRPr/>
            </a:pPr>
            <a:endParaRPr lang="en-US" baseline="0" dirty="0">
              <a:latin typeface="Lato" panose="020F0502020204030203" pitchFamily="34" charset="0"/>
              <a:ea typeface="Lato" panose="020F0502020204030203" pitchFamily="34" charset="0"/>
              <a:cs typeface="Lato" panose="020F0502020204030203" pitchFamily="34" charset="0"/>
            </a:endParaRPr>
          </a:p>
          <a:p>
            <a:pPr defTabSz="437220">
              <a:defRPr/>
            </a:pPr>
            <a:r>
              <a:rPr lang="en-US" baseline="0" dirty="0">
                <a:latin typeface="Lato" panose="020F0502020204030203" pitchFamily="34" charset="0"/>
                <a:ea typeface="Lato" panose="020F0502020204030203" pitchFamily="34" charset="0"/>
                <a:cs typeface="Lato" panose="020F0502020204030203" pitchFamily="34" charset="0"/>
              </a:rPr>
              <a:t>((There is a Facilitator’s Guide available for this resource: http://</a:t>
            </a:r>
            <a:r>
              <a:rPr lang="en-US" baseline="0" dirty="0" err="1">
                <a:latin typeface="Lato" panose="020F0502020204030203" pitchFamily="34" charset="0"/>
                <a:ea typeface="Lato" panose="020F0502020204030203" pitchFamily="34" charset="0"/>
                <a:cs typeface="Lato" panose="020F0502020204030203" pitchFamily="34" charset="0"/>
              </a:rPr>
              <a:t>tinyurl.com</a:t>
            </a:r>
            <a:r>
              <a:rPr lang="en-US" baseline="0" dirty="0">
                <a:latin typeface="Lato" panose="020F0502020204030203" pitchFamily="34" charset="0"/>
                <a:ea typeface="Lato" panose="020F0502020204030203" pitchFamily="34" charset="0"/>
                <a:cs typeface="Lato" panose="020F0502020204030203" pitchFamily="34" charset="0"/>
              </a:rPr>
              <a:t>/ACESSE-</a:t>
            </a:r>
            <a:r>
              <a:rPr lang="en-US" baseline="0" dirty="0" err="1">
                <a:latin typeface="Lato" panose="020F0502020204030203" pitchFamily="34" charset="0"/>
                <a:ea typeface="Lato" panose="020F0502020204030203" pitchFamily="34" charset="0"/>
                <a:cs typeface="Lato" panose="020F0502020204030203" pitchFamily="34" charset="0"/>
              </a:rPr>
              <a:t>ResourceG</a:t>
            </a:r>
            <a:r>
              <a:rPr lang="en-US" baseline="0" dirty="0">
                <a:latin typeface="Lato" panose="020F0502020204030203" pitchFamily="34" charset="0"/>
                <a:ea typeface="Lato" panose="020F0502020204030203" pitchFamily="34" charset="0"/>
                <a:cs typeface="Lato" panose="020F0502020204030203" pitchFamily="34" charset="0"/>
              </a:rPr>
              <a:t>-Guide ))</a:t>
            </a:r>
          </a:p>
          <a:p>
            <a:pPr defTabSz="437220">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3722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((This resource was refined through a 13-state collaboration to make the resource more broadly useful. If you choose to adapt these materials, please attribute the source and that it was work funded by the National Science Foundation (NSF).))</a:t>
            </a:r>
          </a:p>
          <a:p>
            <a:endParaRPr lang="en-US" dirty="0"/>
          </a:p>
        </p:txBody>
      </p:sp>
      <p:sp>
        <p:nvSpPr>
          <p:cNvPr id="4" name="Slide Number Placeholder 3"/>
          <p:cNvSpPr>
            <a:spLocks noGrp="1"/>
          </p:cNvSpPr>
          <p:nvPr>
            <p:ph type="sldNum" idx="12"/>
          </p:nvPr>
        </p:nvSpPr>
        <p:spPr/>
        <p:txBody>
          <a:bodyPr/>
          <a:lstStyle/>
          <a:p>
            <a:pPr algn="r"/>
            <a:fld id="{00000000-1234-1234-1234-123412341234}" type="slidenum">
              <a:rPr lang="en-US" sz="1200" smtClean="0">
                <a:solidFill>
                  <a:schemeClr val="dk1"/>
                </a:solidFill>
                <a:ea typeface="Calibri"/>
                <a:sym typeface="Calibri"/>
              </a:rPr>
              <a:pPr algn="r"/>
              <a:t>1</a:t>
            </a:fld>
            <a:endParaRPr lang="en-US" sz="1200" dirty="0">
              <a:solidFill>
                <a:schemeClr val="dk1"/>
              </a:solidFill>
              <a:ea typeface="Calibri"/>
              <a:sym typeface="Calibri"/>
            </a:endParaRPr>
          </a:p>
        </p:txBody>
      </p:sp>
    </p:spTree>
    <p:extLst>
      <p:ext uri="{BB962C8B-B14F-4D97-AF65-F5344CB8AC3E}">
        <p14:creationId xmlns:p14="http://schemas.microsoft.com/office/powerpoint/2010/main" val="33020957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CD4BCA-91FD-7043-9C9B-07A077650CA7}" type="slidenum">
              <a:rPr lang="en-US" sz="1200">
                <a:solidFill>
                  <a:srgbClr val="FFFFFF"/>
                </a:solidFill>
                <a:latin typeface="Lato" panose="020F0502020204030203" pitchFamily="34" charset="0"/>
                <a:sym typeface="Gill Sans" charset="0"/>
              </a:rPr>
              <a:pPr eaLnBrk="1" hangingPunct="1"/>
              <a:t>10</a:t>
            </a:fld>
            <a:endParaRPr lang="en-US" sz="1200" dirty="0">
              <a:solidFill>
                <a:srgbClr val="FFFFFF"/>
              </a:solidFill>
              <a:latin typeface="Lato" panose="020F0502020204030203" pitchFamily="34" charset="0"/>
              <a:sym typeface="Gill Sans" charset="0"/>
            </a:endParaRPr>
          </a:p>
        </p:txBody>
      </p:sp>
      <p:sp>
        <p:nvSpPr>
          <p:cNvPr id="48130" name="Rectangle 1026"/>
          <p:cNvSpPr>
            <a:spLocks noGrp="1" noRot="1" noChangeAspect="1" noChangeArrowheads="1" noTextEdit="1"/>
          </p:cNvSpPr>
          <p:nvPr>
            <p:ph type="sldImg"/>
          </p:nvPr>
        </p:nvSpPr>
        <p:spPr>
          <a:ln/>
        </p:spPr>
      </p:sp>
      <p:sp>
        <p:nvSpPr>
          <p:cNvPr id="48131" name="Rectangle 1027"/>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Lato" panose="020F0502020204030203" pitchFamily="34" charset="0"/>
                <a:ea typeface="ＭＳ Ｐゴシック" charset="0"/>
                <a:cs typeface="ＭＳ Ｐゴシック" charset="0"/>
              </a:rPr>
              <a:t>As we find our way into thinking about the ways</a:t>
            </a:r>
            <a:r>
              <a:rPr lang="en-US" baseline="0" dirty="0">
                <a:latin typeface="Lato" panose="020F0502020204030203" pitchFamily="34" charset="0"/>
                <a:ea typeface="ＭＳ Ｐゴシック" charset="0"/>
                <a:cs typeface="ＭＳ Ｐゴシック" charset="0"/>
              </a:rPr>
              <a:t> we judge the contributions and responses that come from students, it is crucial to remember “Whose interests are being served?” based on how we respond to those contributions. Whose contributions are we ruling “out of bounds” for being related to science or to a moment of sense-making—and which are “on the mark”? And what criteria are in play at that moment. </a:t>
            </a:r>
          </a:p>
          <a:p>
            <a:pPr eaLnBrk="1" hangingPunct="1"/>
            <a:endParaRPr lang="en-US" baseline="0" dirty="0">
              <a:latin typeface="Lato" panose="020F0502020204030203" pitchFamily="34" charset="0"/>
              <a:ea typeface="ＭＳ Ｐゴシック" charset="0"/>
              <a:cs typeface="ＭＳ Ｐゴシック" charset="0"/>
            </a:endParaRPr>
          </a:p>
          <a:p>
            <a:pPr eaLnBrk="1" hangingPunct="1"/>
            <a:r>
              <a:rPr lang="en-US" baseline="0" dirty="0">
                <a:latin typeface="Lato" panose="020F0502020204030203" pitchFamily="34" charset="0"/>
                <a:ea typeface="ＭＳ Ｐゴシック" charset="0"/>
                <a:cs typeface="ＭＳ Ｐゴシック" charset="0"/>
              </a:rPr>
              <a:t>Of course, this question is broadly useful as educational decisions happen and initiatives unfold. </a:t>
            </a:r>
          </a:p>
          <a:p>
            <a:pPr eaLnBrk="1" hangingPunct="1"/>
            <a:endParaRPr lang="en-US" baseline="0" dirty="0">
              <a:latin typeface="Lato" panose="020F0502020204030203" pitchFamily="34" charset="0"/>
              <a:ea typeface="ＭＳ Ｐゴシック" charset="0"/>
              <a:cs typeface="ＭＳ Ｐゴシック" charset="0"/>
            </a:endParaRPr>
          </a:p>
          <a:p>
            <a:r>
              <a:rPr lang="en-US" sz="11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[estimated time: 1 minute]</a:t>
            </a:r>
            <a:endParaRPr lang="en-US" baseline="0"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Shape 7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Shape 755"/>
          <p:cNvSpPr txBox="1">
            <a:spLocks noGrp="1"/>
          </p:cNvSpPr>
          <p:nvPr>
            <p:ph type="body" idx="1"/>
          </p:nvPr>
        </p:nvSpPr>
        <p:spPr>
          <a:xfrm>
            <a:off x="685800" y="4343400"/>
            <a:ext cx="5486400" cy="4114800"/>
          </a:xfrm>
          <a:prstGeom prst="rect">
            <a:avLst/>
          </a:prstGeom>
          <a:noFill/>
          <a:ln>
            <a:noFill/>
          </a:ln>
        </p:spPr>
        <p:txBody>
          <a:bodyPr spcFirstLastPara="1" wrap="square" lIns="91424" tIns="91424" rIns="91424" bIns="91424" anchor="t" anchorCtr="0">
            <a:noAutofit/>
          </a:bodyPr>
          <a:lstStyle/>
          <a:p>
            <a:r>
              <a:rPr lang="en-US" dirty="0">
                <a:solidFill>
                  <a:schemeClr val="dk1"/>
                </a:solidFill>
                <a:latin typeface="Lato" panose="020F0502020204030203" pitchFamily="34" charset="0"/>
                <a:ea typeface="Lato" panose="020F0502020204030203" pitchFamily="34" charset="0"/>
                <a:cs typeface="Lato" panose="020F0502020204030203" pitchFamily="34" charset="0"/>
                <a:sym typeface="Arial"/>
              </a:rPr>
              <a:t>Sense-making is a complex process.</a:t>
            </a:r>
            <a:r>
              <a:rPr lang="en-US"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a:t>
            </a:r>
            <a:r>
              <a:rPr lang="en-US" dirty="0">
                <a:solidFill>
                  <a:schemeClr val="dk1"/>
                </a:solidFill>
                <a:latin typeface="Lato" panose="020F0502020204030203" pitchFamily="34" charset="0"/>
                <a:ea typeface="Lato" panose="020F0502020204030203" pitchFamily="34" charset="0"/>
                <a:cs typeface="Lato" panose="020F0502020204030203" pitchFamily="34" charset="0"/>
                <a:sym typeface="Arial"/>
              </a:rPr>
              <a:t>Let’s make some sense of it. Read</a:t>
            </a:r>
            <a:r>
              <a:rPr lang="en-US"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this brief and discuss any questions or insights that come up for you. </a:t>
            </a:r>
            <a:endParaRPr lang="en-US"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endParaRPr lang="en-US"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8-10 minutes]</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756" name="Shape 756"/>
          <p:cNvSpPr txBox="1">
            <a:spLocks noGrp="1"/>
          </p:cNvSpPr>
          <p:nvPr>
            <p:ph type="sldNum" idx="12"/>
          </p:nvPr>
        </p:nvSpPr>
        <p:spPr>
          <a:xfrm>
            <a:off x="3884614" y="8685213"/>
            <a:ext cx="2971800" cy="457200"/>
          </a:xfrm>
          <a:prstGeom prst="rect">
            <a:avLst/>
          </a:prstGeom>
          <a:noFill/>
          <a:ln>
            <a:noFill/>
          </a:ln>
        </p:spPr>
        <p:txBody>
          <a:bodyPr spcFirstLastPara="1" wrap="square" lIns="91424" tIns="45699" rIns="91424" bIns="45699" anchor="t" anchorCtr="0">
            <a:noAutofit/>
          </a:bodyPr>
          <a:lstStyle/>
          <a:p>
            <a:pPr>
              <a:buClr>
                <a:srgbClr val="000000"/>
              </a:buClr>
              <a:buSzPts val="1400"/>
            </a:pPr>
            <a:fld id="{00000000-1234-1234-1234-123412341234}" type="slidenum">
              <a:rPr lang="en-US">
                <a:sym typeface="Calibri"/>
              </a:rPr>
              <a:pPr>
                <a:buClr>
                  <a:srgbClr val="000000"/>
                </a:buClr>
                <a:buSzPts val="1400"/>
              </a:pPr>
              <a:t>11</a:t>
            </a:fld>
            <a:endParaRPr dirty="0">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((READ</a:t>
            </a:r>
            <a:r>
              <a:rPr lang="en-US" sz="1100" baseline="0" dirty="0">
                <a:latin typeface="Lato" panose="020F0502020204030203" pitchFamily="34" charset="0"/>
                <a:ea typeface="Lato" panose="020F0502020204030203" pitchFamily="34" charset="0"/>
                <a:cs typeface="Lato" panose="020F0502020204030203" pitchFamily="34" charset="0"/>
              </a:rPr>
              <a:t> SLIDE))</a:t>
            </a:r>
          </a:p>
          <a:p>
            <a:pPr marL="0" lvl="0" indent="0" algn="l">
              <a:buFont typeface="Arial" panose="020B0604020202020204" pitchFamily="34" charset="0"/>
              <a:buNone/>
            </a:pPr>
            <a:endParaRPr lang="en-US" sz="1100" baseline="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baseline="0" dirty="0">
                <a:latin typeface="Lato" panose="020F0502020204030203" pitchFamily="34" charset="0"/>
                <a:ea typeface="Lato" panose="020F0502020204030203" pitchFamily="34" charset="0"/>
                <a:cs typeface="Lato" panose="020F0502020204030203" pitchFamily="34" charset="0"/>
              </a:rPr>
              <a:t>This is the main take away. Teachers routinely navigate moments where they make the quick decision about whether or not a student response or contribution is relevant to a given moment of </a:t>
            </a:r>
            <a:r>
              <a:rPr lang="en-US" sz="1100" baseline="0" dirty="0" err="1">
                <a:latin typeface="Lato" panose="020F0502020204030203" pitchFamily="34" charset="0"/>
                <a:ea typeface="Lato" panose="020F0502020204030203" pitchFamily="34" charset="0"/>
                <a:cs typeface="Lato" panose="020F0502020204030203" pitchFamily="34" charset="0"/>
              </a:rPr>
              <a:t>sensemaking</a:t>
            </a:r>
            <a:r>
              <a:rPr lang="en-US" sz="1100" baseline="0" dirty="0">
                <a:latin typeface="Lato" panose="020F0502020204030203" pitchFamily="34" charset="0"/>
                <a:ea typeface="Lato" panose="020F0502020204030203" pitchFamily="34" charset="0"/>
                <a:cs typeface="Lato" panose="020F0502020204030203" pitchFamily="34" charset="0"/>
              </a:rPr>
              <a:t>. These are crucial equity moments. We must work to try and connect those contributions to the science involved in a moment—even if we don’t immediately understand it. Ask for clarification if you need it. Ask another student to explain the idea another way so you can see the connection. Sink in. </a:t>
            </a:r>
          </a:p>
          <a:p>
            <a:pPr marL="0" lvl="0" indent="0" algn="l">
              <a:buFont typeface="Arial" panose="020B0604020202020204" pitchFamily="34" charset="0"/>
              <a:buNone/>
            </a:pPr>
            <a:endParaRPr lang="en-US" sz="1100" baseline="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baseline="0" dirty="0">
                <a:latin typeface="Lato" panose="020F0502020204030203" pitchFamily="34" charset="0"/>
                <a:ea typeface="Lato" panose="020F0502020204030203" pitchFamily="34" charset="0"/>
                <a:cs typeface="Lato" panose="020F0502020204030203" pitchFamily="34" charset="0"/>
              </a:rPr>
              <a:t>Be generous and open to what students bring to a moment. We know that language may not be clear as people sort through their ideas—this is true for everyone learning a new complicated subject. Assume positive intent, positive contribution. Sink in. </a:t>
            </a:r>
          </a:p>
          <a:p>
            <a:pPr marL="0" lvl="0" indent="0" algn="l">
              <a:buFont typeface="Arial" panose="020B0604020202020204" pitchFamily="34" charset="0"/>
              <a:buNone/>
            </a:pP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[estimated time 3 min]</a:t>
            </a:r>
          </a:p>
          <a:p>
            <a:endParaRPr lang="en-US" sz="11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10734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404de03c2a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9" name="Google Shape;819;g404de03c2a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Let’s play a game. We need to learn to see the sense-making resources of others. This</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game of conceptual charades is a great way to do that. Some</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of you might not have played charades before. One person at each table will be trying to get the rest of you to guess a specific concept. </a:t>
            </a:r>
          </a:p>
          <a:p>
            <a:pPr marL="0" marR="0" lvl="0" indent="0" algn="l" rtl="0">
              <a:lnSpc>
                <a:spcPct val="100000"/>
              </a:lnSpc>
              <a:spcBef>
                <a:spcPts val="0"/>
              </a:spcBef>
              <a:spcAft>
                <a:spcPts val="0"/>
              </a:spcAft>
              <a:buClr>
                <a:schemeClr val="dk1"/>
              </a:buClr>
              <a:buSzPts val="1100"/>
              <a:buFont typeface="Arial"/>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The one ground rule is that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the h</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int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giver cannot speak or write in English. Anything else is fair game. </a:t>
            </a:r>
          </a:p>
          <a:p>
            <a:pPr marL="0" marR="0" lvl="0" indent="0" algn="l" rtl="0">
              <a:lnSpc>
                <a:spcPct val="100000"/>
              </a:lnSpc>
              <a:spcBef>
                <a:spcPts val="0"/>
              </a:spcBef>
              <a:spcAft>
                <a:spcPts val="0"/>
              </a:spcAft>
              <a:buClr>
                <a:schemeClr val="dk1"/>
              </a:buClr>
              <a:buSzPts val="1100"/>
              <a:buFont typeface="Arial"/>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You should identify a person at your table to be the hint-giver. ((WAIT 15 SECONDS)) Everyone else should close their eyes. I’m going to show the clue in 3 </a:t>
            </a:r>
            <a:r>
              <a:rPr lang="mr-IN" sz="1100" u="none" strike="noStrike" cap="none" baseline="0" dirty="0">
                <a:solidFill>
                  <a:schemeClr val="dk1"/>
                </a:solidFill>
                <a:latin typeface="Lato" panose="020F0502020204030203" pitchFamily="34" charset="0"/>
                <a:ea typeface="Lato" panose="020F0502020204030203" pitchFamily="34" charset="0"/>
                <a:cs typeface="Arial"/>
                <a:sym typeface="Arial"/>
              </a:rPr>
              <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2 </a:t>
            </a:r>
            <a:r>
              <a:rPr lang="mr-IN" sz="1100" u="none" strike="noStrike" cap="none" baseline="0" dirty="0">
                <a:solidFill>
                  <a:schemeClr val="dk1"/>
                </a:solidFill>
                <a:latin typeface="Lato" panose="020F0502020204030203" pitchFamily="34" charset="0"/>
                <a:ea typeface="Lato" panose="020F0502020204030203" pitchFamily="34" charset="0"/>
                <a:cs typeface="Arial"/>
                <a:sym typeface="Arial"/>
              </a:rPr>
              <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1</a:t>
            </a:r>
            <a:r>
              <a:rPr lang="mr-IN" sz="1100" u="none" strike="noStrike" cap="none" baseline="0" dirty="0">
                <a:solidFill>
                  <a:schemeClr val="dk1"/>
                </a:solidFill>
                <a:latin typeface="Lato" panose="020F0502020204030203" pitchFamily="34" charset="0"/>
                <a:ea typeface="Lato" panose="020F0502020204030203" pitchFamily="34" charset="0"/>
                <a:cs typeface="Arial"/>
                <a:sym typeface="Arial"/>
              </a:rPr>
              <a:t>…</a:t>
            </a: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((ADVANCE SLIDE))</a:t>
            </a:r>
          </a:p>
          <a:p>
            <a:pPr marL="0" marR="0" lvl="0" indent="0" algn="l" rtl="0">
              <a:lnSpc>
                <a:spcPct val="100000"/>
              </a:lnSpc>
              <a:spcBef>
                <a:spcPts val="0"/>
              </a:spcBef>
              <a:spcAft>
                <a:spcPts val="0"/>
              </a:spcAft>
              <a:buClr>
                <a:schemeClr val="dk1"/>
              </a:buClr>
              <a:buSzPts val="1100"/>
              <a:buFont typeface="Arial"/>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[estimated time: 2 min]</a:t>
            </a:r>
            <a:endParaRPr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Shape 19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8" name="Shape 192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Font typeface="Arial"/>
              <a:buNone/>
            </a:pPr>
            <a:r>
              <a:rPr lang="en-US" sz="1900" baseline="0" dirty="0">
                <a:latin typeface="Lato" panose="020F0502020204030203" pitchFamily="34" charset="0"/>
                <a:ea typeface="Lato" panose="020F0502020204030203" pitchFamily="34" charset="0"/>
                <a:cs typeface="Lato" panose="020F0502020204030203" pitchFamily="34" charset="0"/>
                <a:sym typeface="Calibri"/>
              </a:rPr>
              <a:t>((SHOW THIS SLIDE UNTIL ALL HINT-GIVERS SEE IT))</a:t>
            </a:r>
          </a:p>
          <a:p>
            <a:pPr marL="0" lvl="0" indent="0" rtl="0">
              <a:spcBef>
                <a:spcPts val="0"/>
              </a:spcBef>
              <a:spcAft>
                <a:spcPts val="0"/>
              </a:spcAft>
              <a:buClr>
                <a:schemeClr val="dk1"/>
              </a:buClr>
              <a:buFont typeface="Arial"/>
              <a:buNone/>
            </a:pPr>
            <a:endParaRPr lang="en-US" sz="1900" baseline="0" dirty="0">
              <a:latin typeface="Lato" panose="020F0502020204030203" pitchFamily="34" charset="0"/>
              <a:ea typeface="Lato" panose="020F0502020204030203" pitchFamily="34" charset="0"/>
              <a:cs typeface="Lato" panose="020F0502020204030203" pitchFamily="34" charset="0"/>
              <a:sym typeface="Calibri"/>
            </a:endParaRPr>
          </a:p>
          <a:p>
            <a:pPr marL="0" marR="0" lvl="0" indent="0" algn="l" defTabSz="457200" rtl="0" eaLnBrk="1" fontAlgn="auto" latinLnBrk="0" hangingPunct="1">
              <a:lnSpc>
                <a:spcPct val="100000"/>
              </a:lnSpc>
              <a:spcBef>
                <a:spcPts val="0"/>
              </a:spcBef>
              <a:spcAft>
                <a:spcPts val="0"/>
              </a:spcAft>
              <a:buClr>
                <a:schemeClr val="dk1"/>
              </a:buClr>
              <a:buSzTx/>
              <a:buFont typeface="Arial"/>
              <a:buNone/>
              <a:tabLst/>
              <a:defRPr/>
            </a:pPr>
            <a:r>
              <a:rPr lang="en-US" sz="2000" baseline="0" dirty="0">
                <a:latin typeface="Lato" panose="020F0502020204030203" pitchFamily="34" charset="0"/>
                <a:ea typeface="Lato" panose="020F0502020204030203" pitchFamily="34" charset="0"/>
                <a:cs typeface="Lato" panose="020F0502020204030203" pitchFamily="34" charset="0"/>
              </a:rPr>
              <a:t>[estimated time: 30 seconds]</a:t>
            </a:r>
            <a:endParaRPr lang="en-US" sz="2000"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404de03c2a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9" name="Google Shape;819;g404de03c2a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And Charade! </a:t>
            </a:r>
          </a:p>
          <a:p>
            <a:pPr marL="0" marR="0" lvl="0" indent="0" algn="l" rtl="0">
              <a:lnSpc>
                <a:spcPct val="100000"/>
              </a:lnSpc>
              <a:spcBef>
                <a:spcPts val="0"/>
              </a:spcBef>
              <a:spcAft>
                <a:spcPts val="0"/>
              </a:spcAft>
              <a:buClr>
                <a:schemeClr val="dk1"/>
              </a:buClr>
              <a:buSzPts val="1100"/>
              <a:buFont typeface="Arial"/>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((WAIT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UNTIL THE GROUPS ARE DONE))</a:t>
            </a:r>
          </a:p>
          <a:p>
            <a:pPr marL="0" marR="0" lvl="0" indent="0" algn="l" rtl="0">
              <a:lnSpc>
                <a:spcPct val="100000"/>
              </a:lnSpc>
              <a:spcBef>
                <a:spcPts val="0"/>
              </a:spcBef>
              <a:spcAft>
                <a:spcPts val="0"/>
              </a:spcAft>
              <a:buClr>
                <a:schemeClr val="dk1"/>
              </a:buClr>
              <a:buSzPts val="1100"/>
              <a:buFont typeface="Arial"/>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00" rtl="0" eaLnBrk="1" fontAlgn="auto" latinLnBrk="0" hangingPunct="1">
              <a:lnSpc>
                <a:spcPct val="100000"/>
              </a:lnSpc>
              <a:spcBef>
                <a:spcPts val="0"/>
              </a:spcBef>
              <a:spcAft>
                <a:spcPts val="0"/>
              </a:spcAft>
              <a:buClr>
                <a:schemeClr val="dk1"/>
              </a:buClr>
              <a:buSzPts val="1100"/>
              <a:buFont typeface="Arial"/>
              <a:buNone/>
              <a:tabLst/>
              <a:defRPr/>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Did anyone use the standard charade signals to be successful? Did it let you finish more quickly? If so, that is a cultural assumption you are taking advantage of. What cultural assumptions do students bring to the classroom that give some an advantage in classroom conversations. </a:t>
            </a:r>
          </a:p>
          <a:p>
            <a:pPr marL="0" marR="0" lvl="0" indent="0" algn="l" defTabSz="457200" rtl="0" eaLnBrk="1" fontAlgn="auto" latinLnBrk="0" hangingPunct="1">
              <a:lnSpc>
                <a:spcPct val="100000"/>
              </a:lnSpc>
              <a:spcBef>
                <a:spcPts val="0"/>
              </a:spcBef>
              <a:spcAft>
                <a:spcPts val="0"/>
              </a:spcAft>
              <a:buClr>
                <a:schemeClr val="dk1"/>
              </a:buClr>
              <a:buSzPts val="1100"/>
              <a:buFont typeface="Arial"/>
              <a:buNone/>
              <a:tabLst/>
              <a:defRPr/>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00" rtl="0" eaLnBrk="1" fontAlgn="auto" latinLnBrk="0" hangingPunct="1">
              <a:lnSpc>
                <a:spcPct val="100000"/>
              </a:lnSpc>
              <a:spcBef>
                <a:spcPts val="0"/>
              </a:spcBef>
              <a:spcAft>
                <a:spcPts val="0"/>
              </a:spcAft>
              <a:buClr>
                <a:schemeClr val="dk1"/>
              </a:buClr>
              <a:buSzPts val="1100"/>
              <a:buFont typeface="Arial"/>
              <a:buNone/>
              <a:tabLst/>
              <a:defRPr/>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Ok </a:t>
            </a:r>
            <a:r>
              <a:rPr lang="mr-IN" sz="1100" u="none" strike="noStrike" cap="none" baseline="0" dirty="0">
                <a:solidFill>
                  <a:schemeClr val="dk1"/>
                </a:solidFill>
                <a:latin typeface="Lato" panose="020F0502020204030203" pitchFamily="34" charset="0"/>
                <a:ea typeface="Lato" panose="020F0502020204030203" pitchFamily="34" charset="0"/>
                <a:cs typeface="Arial"/>
                <a:sym typeface="Arial"/>
              </a:rPr>
              <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so don’t use charade signals this time</a:t>
            </a:r>
            <a:r>
              <a:rPr lang="mr-IN" sz="1100" u="none" strike="noStrike" cap="none" baseline="0" dirty="0">
                <a:solidFill>
                  <a:schemeClr val="dk1"/>
                </a:solidFill>
                <a:latin typeface="Lato" panose="020F0502020204030203" pitchFamily="34" charset="0"/>
                <a:ea typeface="Lato" panose="020F0502020204030203" pitchFamily="34" charset="0"/>
                <a:cs typeface="Arial"/>
                <a:sym typeface="Arial"/>
              </a:rPr>
              <a:t>…</a:t>
            </a:r>
            <a:r>
              <a:rPr lang="en-US" sz="1100" u="none" strike="noStrike" cap="none" baseline="0" dirty="0">
                <a:solidFill>
                  <a:schemeClr val="tx1"/>
                </a:solidFill>
                <a:latin typeface="Lato" panose="020F0502020204030203" pitchFamily="34" charset="0"/>
                <a:ea typeface="Lato" panose="020F0502020204030203" pitchFamily="34" charset="0"/>
                <a:cs typeface="Lato" panose="020F0502020204030203" pitchFamily="34" charset="0"/>
                <a:sym typeface="Arial"/>
              </a:rPr>
              <a:t> </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You should identify a new person at your table to be the hint-giver. ((WAIT 15 SECONDS)) Everyone else should close their eyes. I’m going to show the clue in 3 </a:t>
            </a:r>
            <a:r>
              <a:rPr lang="mr-IN" sz="1100" u="none" strike="noStrike" cap="none" baseline="0" dirty="0">
                <a:solidFill>
                  <a:schemeClr val="dk1"/>
                </a:solidFill>
                <a:latin typeface="Lato" panose="020F0502020204030203" pitchFamily="34" charset="0"/>
                <a:ea typeface="Lato" panose="020F0502020204030203" pitchFamily="34" charset="0"/>
                <a:cs typeface="Arial"/>
                <a:sym typeface="Arial"/>
              </a:rPr>
              <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2 </a:t>
            </a:r>
            <a:r>
              <a:rPr lang="mr-IN" sz="1100" u="none" strike="noStrike" cap="none" baseline="0" dirty="0">
                <a:solidFill>
                  <a:schemeClr val="dk1"/>
                </a:solidFill>
                <a:latin typeface="Lato" panose="020F0502020204030203" pitchFamily="34" charset="0"/>
                <a:ea typeface="Lato" panose="020F0502020204030203" pitchFamily="34" charset="0"/>
                <a:cs typeface="Arial"/>
                <a:sym typeface="Arial"/>
              </a:rPr>
              <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1</a:t>
            </a:r>
            <a:r>
              <a:rPr lang="mr-IN" sz="1100" u="none" strike="noStrike" cap="none" baseline="0" dirty="0">
                <a:solidFill>
                  <a:schemeClr val="dk1"/>
                </a:solidFill>
                <a:latin typeface="Lato" panose="020F0502020204030203" pitchFamily="34" charset="0"/>
                <a:ea typeface="Lato" panose="020F0502020204030203" pitchFamily="34" charset="0"/>
                <a:cs typeface="Arial"/>
                <a:sym typeface="Arial"/>
              </a:rPr>
              <a:t>…</a:t>
            </a:r>
            <a:endParaRPr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00000"/>
              </a:lnSpc>
              <a:spcBef>
                <a:spcPts val="0"/>
              </a:spcBef>
              <a:spcAft>
                <a:spcPts val="0"/>
              </a:spcAft>
              <a:buClr>
                <a:schemeClr val="dk1"/>
              </a:buClr>
              <a:buSzPts val="1100"/>
              <a:buFont typeface="Arial"/>
              <a:buNone/>
            </a:pPr>
            <a:endParaRPr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[estimated time: 5 min]</a:t>
            </a:r>
            <a:endParaRPr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Shape 19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8" name="Shape 192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Font typeface="Arial"/>
              <a:buNone/>
            </a:pPr>
            <a:r>
              <a:rPr lang="en-US" sz="1900" baseline="0" dirty="0">
                <a:latin typeface="Lato" panose="020F0502020204030203" pitchFamily="34" charset="0"/>
                <a:ea typeface="Lato" panose="020F0502020204030203" pitchFamily="34" charset="0"/>
                <a:cs typeface="Lato" panose="020F0502020204030203" pitchFamily="34" charset="0"/>
                <a:sym typeface="Calibri"/>
              </a:rPr>
              <a:t>((SHOW THIS SLIDE UNTIL ALL HINT-GIVERS SEE IT))</a:t>
            </a:r>
          </a:p>
          <a:p>
            <a:pPr marL="0" lvl="0" indent="0" rtl="0">
              <a:spcBef>
                <a:spcPts val="0"/>
              </a:spcBef>
              <a:spcAft>
                <a:spcPts val="0"/>
              </a:spcAft>
              <a:buClr>
                <a:schemeClr val="dk1"/>
              </a:buClr>
              <a:buFont typeface="Arial"/>
              <a:buNone/>
            </a:pPr>
            <a:endParaRPr lang="en-US" sz="1900" baseline="0" dirty="0">
              <a:latin typeface="Lato" panose="020F0502020204030203" pitchFamily="34" charset="0"/>
              <a:ea typeface="Lato" panose="020F0502020204030203" pitchFamily="34" charset="0"/>
              <a:cs typeface="Lato" panose="020F0502020204030203" pitchFamily="34" charset="0"/>
              <a:sym typeface="Calibri"/>
            </a:endParaRPr>
          </a:p>
          <a:p>
            <a:pPr marL="0" marR="0" lvl="0" indent="0" algn="l" defTabSz="457200" rtl="0" eaLnBrk="1" fontAlgn="auto" latinLnBrk="0" hangingPunct="1">
              <a:lnSpc>
                <a:spcPct val="100000"/>
              </a:lnSpc>
              <a:spcBef>
                <a:spcPts val="0"/>
              </a:spcBef>
              <a:spcAft>
                <a:spcPts val="0"/>
              </a:spcAft>
              <a:buClr>
                <a:schemeClr val="dk1"/>
              </a:buClr>
              <a:buSzTx/>
              <a:buFont typeface="Arial"/>
              <a:buNone/>
              <a:tabLst/>
              <a:defRPr/>
            </a:pPr>
            <a:r>
              <a:rPr lang="en-US" sz="2000" baseline="0" dirty="0">
                <a:latin typeface="Lato" panose="020F0502020204030203" pitchFamily="34" charset="0"/>
                <a:ea typeface="Lato" panose="020F0502020204030203" pitchFamily="34" charset="0"/>
                <a:cs typeface="Lato" panose="020F0502020204030203" pitchFamily="34" charset="0"/>
              </a:rPr>
              <a:t>[estimated time: 30 seconds]</a:t>
            </a:r>
            <a:endParaRPr lang="en-US" sz="2000"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404de03c2a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9" name="Google Shape;819;g404de03c2a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And Charade! </a:t>
            </a:r>
          </a:p>
          <a:p>
            <a:pPr marL="0" marR="0" lvl="0" indent="0" algn="l" rtl="0">
              <a:lnSpc>
                <a:spcPct val="100000"/>
              </a:lnSpc>
              <a:spcBef>
                <a:spcPts val="0"/>
              </a:spcBef>
              <a:spcAft>
                <a:spcPts val="0"/>
              </a:spcAft>
              <a:buClr>
                <a:schemeClr val="dk1"/>
              </a:buClr>
              <a:buSzPts val="1100"/>
              <a:buFont typeface="Arial"/>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((WAIT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UNTIL THE GROUPS ARE DONE))</a:t>
            </a:r>
          </a:p>
          <a:p>
            <a:pPr marL="0" marR="0" lvl="0" indent="0" algn="l" rtl="0">
              <a:lnSpc>
                <a:spcPct val="100000"/>
              </a:lnSpc>
              <a:spcBef>
                <a:spcPts val="0"/>
              </a:spcBef>
              <a:spcAft>
                <a:spcPts val="0"/>
              </a:spcAft>
              <a:buClr>
                <a:schemeClr val="dk1"/>
              </a:buClr>
              <a:buSzPts val="1100"/>
              <a:buFont typeface="Arial"/>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00" rtl="0" eaLnBrk="1" fontAlgn="auto" latinLnBrk="0" hangingPunct="1">
              <a:lnSpc>
                <a:spcPct val="100000"/>
              </a:lnSpc>
              <a:spcBef>
                <a:spcPts val="0"/>
              </a:spcBef>
              <a:spcAft>
                <a:spcPts val="0"/>
              </a:spcAft>
              <a:buClr>
                <a:schemeClr val="dk1"/>
              </a:buClr>
              <a:buSzPts val="1100"/>
              <a:buFont typeface="Arial"/>
              <a:buNone/>
              <a:tabLst/>
              <a:defRPr/>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Did anyone use a different language to communicate with their table? You were only told not to use English. Did you think to use a different language? What other communication resources do you have? </a:t>
            </a:r>
          </a:p>
          <a:p>
            <a:pPr marL="0" marR="0" lvl="0" indent="0" algn="l" rtl="0">
              <a:lnSpc>
                <a:spcPct val="100000"/>
              </a:lnSpc>
              <a:spcBef>
                <a:spcPts val="0"/>
              </a:spcBef>
              <a:spcAft>
                <a:spcPts val="0"/>
              </a:spcAft>
              <a:buClr>
                <a:schemeClr val="dk1"/>
              </a:buClr>
              <a:buSzPts val="1100"/>
              <a:buFont typeface="Arial"/>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00" rtl="0" eaLnBrk="1" fontAlgn="auto" latinLnBrk="0" hangingPunct="1">
              <a:lnSpc>
                <a:spcPct val="100000"/>
              </a:lnSpc>
              <a:spcBef>
                <a:spcPts val="0"/>
              </a:spcBef>
              <a:spcAft>
                <a:spcPts val="0"/>
              </a:spcAft>
              <a:buClr>
                <a:schemeClr val="dk1"/>
              </a:buClr>
              <a:buSzPts val="1100"/>
              <a:buFont typeface="Arial"/>
              <a:buNone/>
              <a:tabLst/>
              <a:defRPr/>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You should identify a new person at your table to be the hint-giver. ((WAIT 15 SECONDS)) Everyone else should close their eyes. I’m going to show the clue in 3 – 2 – 1…</a:t>
            </a:r>
            <a:endParaRPr lang="en-US"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00000"/>
              </a:lnSpc>
              <a:spcBef>
                <a:spcPts val="0"/>
              </a:spcBef>
              <a:spcAft>
                <a:spcPts val="0"/>
              </a:spcAft>
              <a:buClr>
                <a:schemeClr val="dk1"/>
              </a:buClr>
              <a:buSzPts val="1100"/>
              <a:buFont typeface="Arial"/>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[estimated time: 3 min]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Shape 19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8" name="Shape 192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Font typeface="Arial"/>
              <a:buNone/>
            </a:pPr>
            <a:r>
              <a:rPr lang="en-US" sz="1900" baseline="0" dirty="0">
                <a:latin typeface="Lato" panose="020F0502020204030203" pitchFamily="34" charset="0"/>
                <a:ea typeface="Lato" panose="020F0502020204030203" pitchFamily="34" charset="0"/>
                <a:cs typeface="Lato" panose="020F0502020204030203" pitchFamily="34" charset="0"/>
                <a:sym typeface="Calibri"/>
              </a:rPr>
              <a:t>((SHOW THIS SLIDE UNTIL ALL HINT-GIVERS SEE IT))</a:t>
            </a:r>
          </a:p>
          <a:p>
            <a:pPr marL="0" lvl="0" indent="0" rtl="0">
              <a:spcBef>
                <a:spcPts val="0"/>
              </a:spcBef>
              <a:spcAft>
                <a:spcPts val="0"/>
              </a:spcAft>
              <a:buClr>
                <a:schemeClr val="dk1"/>
              </a:buClr>
              <a:buFont typeface="Arial"/>
              <a:buNone/>
            </a:pPr>
            <a:endParaRPr lang="en-US" sz="1900" baseline="0" dirty="0">
              <a:latin typeface="Lato" panose="020F0502020204030203" pitchFamily="34" charset="0"/>
              <a:ea typeface="Lato" panose="020F0502020204030203" pitchFamily="34" charset="0"/>
              <a:cs typeface="Lato" panose="020F0502020204030203" pitchFamily="34" charset="0"/>
              <a:sym typeface="Calibri"/>
            </a:endParaRPr>
          </a:p>
          <a:p>
            <a:pPr marL="0" marR="0" lvl="0" indent="0" algn="l" defTabSz="457200" rtl="0" eaLnBrk="1" fontAlgn="auto" latinLnBrk="0" hangingPunct="1">
              <a:lnSpc>
                <a:spcPct val="100000"/>
              </a:lnSpc>
              <a:spcBef>
                <a:spcPts val="0"/>
              </a:spcBef>
              <a:spcAft>
                <a:spcPts val="0"/>
              </a:spcAft>
              <a:buClr>
                <a:schemeClr val="dk1"/>
              </a:buClr>
              <a:buSzTx/>
              <a:buFont typeface="Arial"/>
              <a:buNone/>
              <a:tabLst/>
              <a:defRPr/>
            </a:pPr>
            <a:r>
              <a:rPr lang="en-US" sz="2000" baseline="0" dirty="0">
                <a:latin typeface="Lato" panose="020F0502020204030203" pitchFamily="34" charset="0"/>
                <a:ea typeface="Lato" panose="020F0502020204030203" pitchFamily="34" charset="0"/>
                <a:cs typeface="Lato" panose="020F0502020204030203" pitchFamily="34" charset="0"/>
              </a:rPr>
              <a:t>[estimated time: 30 seconds]</a:t>
            </a:r>
            <a:endParaRPr lang="en-US" sz="2000"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404de03c2a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9" name="Google Shape;819;g404de03c2a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And Charade! </a:t>
            </a:r>
          </a:p>
          <a:p>
            <a:pPr marL="0" marR="0" lvl="0" indent="0" algn="l" rtl="0">
              <a:lnSpc>
                <a:spcPct val="100000"/>
              </a:lnSpc>
              <a:spcBef>
                <a:spcPts val="0"/>
              </a:spcBef>
              <a:spcAft>
                <a:spcPts val="0"/>
              </a:spcAft>
              <a:buClr>
                <a:schemeClr val="dk1"/>
              </a:buClr>
              <a:buSzPts val="1100"/>
              <a:buFont typeface="Arial"/>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((WAIT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UNTIL THE GROUPS ARE DONE AND DEBRIEF THE GAME))</a:t>
            </a:r>
          </a:p>
          <a:p>
            <a:pPr marL="0" marR="0" lvl="0" indent="0" algn="l" rtl="0">
              <a:lnSpc>
                <a:spcPct val="100000"/>
              </a:lnSpc>
              <a:spcBef>
                <a:spcPts val="0"/>
              </a:spcBef>
              <a:spcAft>
                <a:spcPts val="0"/>
              </a:spcAft>
              <a:buClr>
                <a:schemeClr val="dk1"/>
              </a:buClr>
              <a:buSzPts val="1100"/>
              <a:buFont typeface="Arial"/>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Let’s debrief the game for a minute. </a:t>
            </a:r>
          </a:p>
          <a:p>
            <a:pPr marL="0" marR="0" lvl="0" indent="0" algn="l" rtl="0">
              <a:lnSpc>
                <a:spcPct val="100000"/>
              </a:lnSpc>
              <a:spcBef>
                <a:spcPts val="0"/>
              </a:spcBef>
              <a:spcAft>
                <a:spcPts val="0"/>
              </a:spcAft>
              <a:buClr>
                <a:schemeClr val="dk1"/>
              </a:buClr>
              <a:buSzPts val="1100"/>
              <a:buFont typeface="Arial"/>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What are all of the different resources people ended up using? How was this experience similar and different than listening to a classroom discussion? Is there something we can learn from this stance of deeply trying to understand another? </a:t>
            </a:r>
          </a:p>
          <a:p>
            <a:pPr marL="0" marR="0" lvl="0" indent="0" algn="l" rtl="0">
              <a:lnSpc>
                <a:spcPct val="100000"/>
              </a:lnSpc>
              <a:spcBef>
                <a:spcPts val="0"/>
              </a:spcBef>
              <a:spcAft>
                <a:spcPts val="0"/>
              </a:spcAft>
              <a:buClr>
                <a:schemeClr val="dk1"/>
              </a:buClr>
              <a:buSzPts val="1100"/>
              <a:buFont typeface="Arial"/>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Let’s bring this open, generous stance to communication resources as we learn to see the range of resources that students use in learning situations. </a:t>
            </a:r>
            <a:endParaRPr lang="en-US" dirty="0">
              <a:latin typeface="Lato" panose="020F0502020204030203" pitchFamily="34" charset="0"/>
              <a:ea typeface="Lato" panose="020F0502020204030203" pitchFamily="34" charset="0"/>
              <a:cs typeface="Lato" panose="020F0502020204030203" pitchFamily="34" charset="0"/>
            </a:endParaRPr>
          </a:p>
          <a:p>
            <a:pPr marL="0" marR="0" lvl="0" indent="0" algn="l" rtl="0">
              <a:lnSpc>
                <a:spcPct val="100000"/>
              </a:lnSpc>
              <a:spcBef>
                <a:spcPts val="0"/>
              </a:spcBef>
              <a:spcAft>
                <a:spcPts val="0"/>
              </a:spcAft>
              <a:buClr>
                <a:schemeClr val="dk1"/>
              </a:buClr>
              <a:buSzPts val="1100"/>
              <a:buFont typeface="Arial"/>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[estimated time: 5 min]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Lato" panose="020F0502020204030203" pitchFamily="34" charset="0"/>
                <a:ea typeface="Lato" panose="020F0502020204030203" pitchFamily="34" charset="0"/>
                <a:cs typeface="Lato" panose="020F0502020204030203" pitchFamily="34" charset="0"/>
              </a:rPr>
              <a:t>There are four goals for this session… ((READ SLIDE))</a:t>
            </a:r>
          </a:p>
          <a:p>
            <a:endParaRPr lang="en-US" baseline="0" dirty="0">
              <a:latin typeface="Lato" panose="020F0502020204030203" pitchFamily="34" charset="0"/>
              <a:ea typeface="Lato" panose="020F0502020204030203" pitchFamily="34" charset="0"/>
              <a:cs typeface="Lato" panose="020F0502020204030203" pitchFamily="34" charset="0"/>
            </a:endParaRPr>
          </a:p>
          <a:p>
            <a:r>
              <a:rPr lang="en-US" baseline="0" dirty="0">
                <a:latin typeface="Lato" panose="020F0502020204030203" pitchFamily="34" charset="0"/>
                <a:ea typeface="Lato" panose="020F0502020204030203" pitchFamily="34" charset="0"/>
                <a:cs typeface="Lato" panose="020F0502020204030203" pitchFamily="34" charset="0"/>
              </a:rPr>
              <a:t>One thing to note explicitly is that this session is not about developing a product so much as it is about building the interpretive power of teachers to see student resources and connect them to sense-making and sense. </a:t>
            </a:r>
          </a:p>
          <a:p>
            <a:endParaRPr lang="en-US" baseline="0" dirty="0">
              <a:latin typeface="Lato" panose="020F0502020204030203" pitchFamily="34" charset="0"/>
              <a:ea typeface="Lato" panose="020F0502020204030203" pitchFamily="34" charset="0"/>
              <a:cs typeface="Lato" panose="020F0502020204030203" pitchFamily="34" charset="0"/>
            </a:endParaRPr>
          </a:p>
          <a:p>
            <a:r>
              <a:rPr lang="en-US" sz="11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[estimated time: 1 minute]</a:t>
            </a:r>
            <a:endParaRPr lang="en-US" baseline="0"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61238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24372" eaLnBrk="0" fontAlgn="base" hangingPunct="0">
              <a:spcBef>
                <a:spcPct val="30000"/>
              </a:spcBef>
              <a:spcAft>
                <a:spcPct val="0"/>
              </a:spcAft>
              <a:defRPr/>
            </a:pPr>
            <a:r>
              <a:rPr lang="en-US" dirty="0">
                <a:latin typeface="Lato" panose="020F0502020204030203" pitchFamily="34" charset="0"/>
                <a:ea typeface="Lato" panose="020F0502020204030203" pitchFamily="34" charset="0"/>
                <a:cs typeface="Lato" panose="020F0502020204030203" pitchFamily="34" charset="0"/>
              </a:rPr>
              <a:t>Now let’s open up some dimensions of equity</a:t>
            </a:r>
            <a:r>
              <a:rPr lang="en-US" baseline="0" dirty="0">
                <a:latin typeface="Lato" panose="020F0502020204030203" pitchFamily="34" charset="0"/>
                <a:ea typeface="Lato" panose="020F0502020204030203" pitchFamily="34" charset="0"/>
                <a:cs typeface="Lato" panose="020F0502020204030203" pitchFamily="34" charset="0"/>
              </a:rPr>
              <a:t> and justice in the context of science teaching. </a:t>
            </a:r>
          </a:p>
          <a:p>
            <a:pPr marL="0" lvl="1" defTabSz="924372" eaLnBrk="0" fontAlgn="base" hangingPunct="0">
              <a:spcBef>
                <a:spcPct val="30000"/>
              </a:spcBef>
              <a:spcAft>
                <a:spcPct val="0"/>
              </a:spcAf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lvl="1" indent="0" algn="l" defTabSz="924372" rtl="0" eaLnBrk="0" fontAlgn="base" latinLnBrk="0" hangingPunct="0">
              <a:lnSpc>
                <a:spcPct val="100000"/>
              </a:lnSpc>
              <a:spcBef>
                <a:spcPct val="30000"/>
              </a:spcBef>
              <a:spcAft>
                <a:spcPct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15 seconds]</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625906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Let’s revisit</a:t>
            </a:r>
            <a:r>
              <a:rPr lang="en-US" sz="1100" baseline="0" dirty="0">
                <a:latin typeface="Lato" panose="020F0502020204030203" pitchFamily="34" charset="0"/>
                <a:ea typeface="Lato" panose="020F0502020204030203" pitchFamily="34" charset="0"/>
                <a:cs typeface="Lato" panose="020F0502020204030203" pitchFamily="34" charset="0"/>
              </a:rPr>
              <a:t> the </a:t>
            </a:r>
            <a:r>
              <a:rPr lang="en-US" sz="1100" dirty="0">
                <a:latin typeface="Lato" panose="020F0502020204030203" pitchFamily="34" charset="0"/>
                <a:ea typeface="Lato" panose="020F0502020204030203" pitchFamily="34" charset="0"/>
                <a:cs typeface="Lato" panose="020F0502020204030203" pitchFamily="34" charset="0"/>
              </a:rPr>
              <a:t>science and engineering</a:t>
            </a:r>
            <a:r>
              <a:rPr lang="en-US" sz="1100" baseline="0" dirty="0">
                <a:latin typeface="Lato" panose="020F0502020204030203" pitchFamily="34" charset="0"/>
                <a:ea typeface="Lato" panose="020F0502020204030203" pitchFamily="34" charset="0"/>
                <a:cs typeface="Lato" panose="020F0502020204030203" pitchFamily="34" charset="0"/>
              </a:rPr>
              <a:t> practices. </a:t>
            </a:r>
          </a:p>
          <a:p>
            <a:pPr marL="0" lvl="0" indent="0" algn="l">
              <a:buFont typeface="Arial" panose="020B0604020202020204" pitchFamily="34" charset="0"/>
              <a:buNone/>
            </a:pPr>
            <a:endParaRPr lang="en-US" sz="1100" baseline="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baseline="0" dirty="0">
                <a:latin typeface="Lato" panose="020F0502020204030203" pitchFamily="34" charset="0"/>
                <a:ea typeface="Lato" panose="020F0502020204030203" pitchFamily="34" charset="0"/>
                <a:cs typeface="Lato" panose="020F0502020204030203" pitchFamily="34" charset="0"/>
              </a:rPr>
              <a:t>((CLICK TO GET THE YELLOW TEXT—AND READ))</a:t>
            </a: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baseline="0" dirty="0">
                <a:latin typeface="Lato" panose="020F0502020204030203" pitchFamily="34" charset="0"/>
                <a:ea typeface="Lato" panose="020F0502020204030203" pitchFamily="34" charset="0"/>
                <a:cs typeface="Lato" panose="020F0502020204030203" pitchFamily="34" charset="0"/>
              </a:rPr>
              <a:t>We need to work in instruction to keep the practices broadly inclusive to the cultural variation in our learning community. It is powerful to think of a practice—like modeling—as an invitation for students to show you how they represent system, its relationships, and its dynamics. It should be a process of getting them to relate, reveal, and refine their ways of knowing. </a:t>
            </a:r>
          </a:p>
          <a:p>
            <a:pPr marL="0" lvl="0" indent="0" algn="l">
              <a:buFont typeface="Arial" panose="020B0604020202020204" pitchFamily="34" charset="0"/>
              <a:buNone/>
            </a:pP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[estimated time 3 min]</a:t>
            </a:r>
          </a:p>
          <a:p>
            <a:pPr marL="0" lvl="0" indent="0" algn="l">
              <a:buFont typeface="Arial" panose="020B0604020202020204" pitchFamily="34" charset="0"/>
              <a:buNone/>
            </a:pP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endParaRPr lang="en-US" sz="1100" dirty="0">
              <a:latin typeface="Lato" panose="020F0502020204030203" pitchFamily="34" charset="0"/>
              <a:ea typeface="Lato" panose="020F0502020204030203" pitchFamily="34" charset="0"/>
              <a:cs typeface="Lato" panose="020F0502020204030203" pitchFamily="34" charset="0"/>
            </a:endParaRPr>
          </a:p>
          <a:p>
            <a:endParaRPr lang="en-US" sz="11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92644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((HANDOUT THE PRINCIPLES))</a:t>
            </a:r>
          </a:p>
          <a:p>
            <a:endParaRPr lang="en-US" dirty="0">
              <a:latin typeface="Lato" panose="020F0502020204030203" pitchFamily="34" charset="0"/>
              <a:ea typeface="Lato" panose="020F0502020204030203" pitchFamily="34" charset="0"/>
              <a:cs typeface="Lato" panose="020F0502020204030203" pitchFamily="34" charset="0"/>
            </a:endParaRPr>
          </a:p>
          <a:p>
            <a:r>
              <a:rPr lang="en-US" dirty="0">
                <a:latin typeface="Lato" panose="020F0502020204030203" pitchFamily="34" charset="0"/>
                <a:ea typeface="Lato" panose="020F0502020204030203" pitchFamily="34" charset="0"/>
                <a:cs typeface="Lato" panose="020F0502020204030203" pitchFamily="34" charset="0"/>
              </a:rPr>
              <a:t>These are the three equity</a:t>
            </a:r>
            <a:r>
              <a:rPr lang="en-US" baseline="0" dirty="0">
                <a:latin typeface="Lato" panose="020F0502020204030203" pitchFamily="34" charset="0"/>
                <a:ea typeface="Lato" panose="020F0502020204030203" pitchFamily="34" charset="0"/>
                <a:cs typeface="Lato" panose="020F0502020204030203" pitchFamily="34" charset="0"/>
              </a:rPr>
              <a:t> principles from the equity chapter in the NSTA practices book. They are a powerful set of general principles for expansive teaching. </a:t>
            </a:r>
          </a:p>
          <a:p>
            <a:endParaRPr lang="en-US" baseline="0" dirty="0">
              <a:latin typeface="Lato" panose="020F0502020204030203" pitchFamily="34" charset="0"/>
              <a:ea typeface="Lato" panose="020F0502020204030203" pitchFamily="34" charset="0"/>
              <a:cs typeface="Lato" panose="020F0502020204030203" pitchFamily="34" charset="0"/>
            </a:endParaRPr>
          </a:p>
          <a:p>
            <a:r>
              <a:rPr lang="en-US" baseline="0" dirty="0">
                <a:latin typeface="Lato" panose="020F0502020204030203" pitchFamily="34" charset="0"/>
                <a:ea typeface="Lato" panose="020F0502020204030203" pitchFamily="34" charset="0"/>
                <a:cs typeface="Lato" panose="020F0502020204030203" pitchFamily="34" charset="0"/>
              </a:rPr>
              <a:t>((READ THE PRINCIPLES—PERHAPS JUST HEADINGS WITH VERBAL SUMMARIES OF THE DETAILS))</a:t>
            </a:r>
          </a:p>
          <a:p>
            <a:endParaRPr lang="en-US" baseline="0" dirty="0">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latin typeface="Lato" panose="020F0502020204030203" pitchFamily="34" charset="0"/>
                <a:ea typeface="Lato" panose="020F0502020204030203" pitchFamily="34" charset="0"/>
                <a:cs typeface="Lato" panose="020F0502020204030203" pitchFamily="34" charset="0"/>
              </a:rPr>
              <a:t>[estimated time 3 min]</a:t>
            </a:r>
          </a:p>
        </p:txBody>
      </p:sp>
    </p:spTree>
    <p:extLst>
      <p:ext uri="{BB962C8B-B14F-4D97-AF65-F5344CB8AC3E}">
        <p14:creationId xmlns:p14="http://schemas.microsoft.com/office/powerpoint/2010/main" val="1078061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Let’s explore a specific case by reading this STEM Teaching Tool. </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((ASK THE ROOM TO READ THE TOOL))</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((DEBRIEF THE RELEVANT SUBSTANCE—IDENTIFY THE RELEVANT RESOURCES: the focus on close observation of phenomena, the central role of storytelling in explanation and modeling, place-based knowledge of ecosystems))</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5 min]</a:t>
            </a:r>
            <a:endParaRPr lang="en-US"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EB41135C-BDA7-D04A-B7CA-A49F4FDB05AE}"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811998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Teachers need to be in intellectual relationships with each of their students. If they aren’t,</a:t>
            </a:r>
            <a:r>
              <a:rPr lang="en-US" sz="1100" baseline="0" dirty="0">
                <a:latin typeface="Lato" panose="020F0502020204030203" pitchFamily="34" charset="0"/>
                <a:ea typeface="Lato" panose="020F0502020204030203" pitchFamily="34" charset="0"/>
                <a:cs typeface="Lato" panose="020F0502020204030203" pitchFamily="34" charset="0"/>
              </a:rPr>
              <a:t> how can we expect students to learn and come to identify with science. Developing relationships is hard—but rewarding—work. </a:t>
            </a:r>
          </a:p>
          <a:p>
            <a:pPr marL="0" lvl="0" indent="0" algn="l">
              <a:buFont typeface="Arial" panose="020B0604020202020204" pitchFamily="34" charset="0"/>
              <a:buNone/>
            </a:pPr>
            <a:endParaRPr lang="en-US" sz="1100" baseline="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baseline="0" dirty="0">
                <a:latin typeface="Lato" panose="020F0502020204030203" pitchFamily="34" charset="0"/>
                <a:ea typeface="Lato" panose="020F0502020204030203" pitchFamily="34" charset="0"/>
                <a:cs typeface="Lato" panose="020F0502020204030203" pitchFamily="34" charset="0"/>
              </a:rPr>
              <a:t>((READ SLIDE))</a:t>
            </a:r>
          </a:p>
          <a:p>
            <a:pPr marL="0" lvl="0" indent="0" algn="l">
              <a:buFont typeface="Arial" panose="020B0604020202020204" pitchFamily="34" charset="0"/>
              <a:buNone/>
            </a:pPr>
            <a:endParaRPr lang="en-US" sz="1100" baseline="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baseline="0" dirty="0">
                <a:latin typeface="Lato" panose="020F0502020204030203" pitchFamily="34" charset="0"/>
                <a:ea typeface="Lato" panose="020F0502020204030203" pitchFamily="34" charset="0"/>
                <a:cs typeface="Lato" panose="020F0502020204030203" pitchFamily="34" charset="0"/>
              </a:rPr>
              <a:t>Recognizing the assets that students bring to </a:t>
            </a:r>
            <a:r>
              <a:rPr lang="en-US" sz="1100" baseline="0" dirty="0" err="1">
                <a:latin typeface="Lato" panose="020F0502020204030203" pitchFamily="34" charset="0"/>
                <a:ea typeface="Lato" panose="020F0502020204030203" pitchFamily="34" charset="0"/>
                <a:cs typeface="Lato" panose="020F0502020204030203" pitchFamily="34" charset="0"/>
              </a:rPr>
              <a:t>sensemaking</a:t>
            </a:r>
            <a:r>
              <a:rPr lang="en-US" sz="1100" baseline="0" dirty="0">
                <a:latin typeface="Lato" panose="020F0502020204030203" pitchFamily="34" charset="0"/>
                <a:ea typeface="Lato" panose="020F0502020204030203" pitchFamily="34" charset="0"/>
                <a:cs typeface="Lato" panose="020F0502020204030203" pitchFamily="34" charset="0"/>
              </a:rPr>
              <a:t> is a powerful way to develop these intellectual relationships. </a:t>
            </a: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[estimated time 3 min]</a:t>
            </a:r>
          </a:p>
          <a:p>
            <a:endParaRPr lang="en-US" sz="11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19169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As</a:t>
            </a:r>
            <a:r>
              <a:rPr lang="en-US" sz="1100" baseline="0" dirty="0">
                <a:latin typeface="Lato" panose="020F0502020204030203" pitchFamily="34" charset="0"/>
                <a:ea typeface="Lato" panose="020F0502020204030203" pitchFamily="34" charset="0"/>
                <a:cs typeface="Lato" panose="020F0502020204030203" pitchFamily="34" charset="0"/>
              </a:rPr>
              <a:t> we pretend to do an “on the fly” interpretation of student resources, here’s a formative assessment model that is useful to keep in mind. </a:t>
            </a:r>
          </a:p>
          <a:p>
            <a:pPr marL="0" lvl="0" indent="0" algn="l">
              <a:buFont typeface="Arial" panose="020B0604020202020204" pitchFamily="34" charset="0"/>
              <a:buNone/>
            </a:pPr>
            <a:endParaRPr lang="en-US" sz="1100" baseline="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baseline="0" dirty="0">
                <a:latin typeface="Lato" panose="020F0502020204030203" pitchFamily="34" charset="0"/>
                <a:ea typeface="Lato" panose="020F0502020204030203" pitchFamily="34" charset="0"/>
                <a:cs typeface="Lato" panose="020F0502020204030203" pitchFamily="34" charset="0"/>
              </a:rPr>
              <a:t>((TALK THROUGH THE MODEL))</a:t>
            </a:r>
          </a:p>
          <a:p>
            <a:pPr marL="0" lvl="0" indent="0" algn="l">
              <a:buFont typeface="Arial" panose="020B0604020202020204" pitchFamily="34" charset="0"/>
              <a:buNone/>
            </a:pPr>
            <a:endParaRPr lang="en-US" sz="1100" baseline="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baseline="0" dirty="0">
                <a:latin typeface="Lato" panose="020F0502020204030203" pitchFamily="34" charset="0"/>
                <a:ea typeface="Lato" panose="020F0502020204030203" pitchFamily="34" charset="0"/>
                <a:cs typeface="Lato" panose="020F0502020204030203" pitchFamily="34" charset="0"/>
              </a:rPr>
              <a:t>How does it relate to how you do classroom assessment? </a:t>
            </a: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[estimated time 5 min]</a:t>
            </a:r>
          </a:p>
          <a:p>
            <a:endParaRPr lang="en-US" sz="11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6075475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Shape 958"/>
          <p:cNvSpPr>
            <a:spLocks noGrp="1" noRot="1" noChangeAspect="1"/>
          </p:cNvSpPr>
          <p:nvPr>
            <p:ph type="sldImg" idx="2"/>
          </p:nvPr>
        </p:nvSpPr>
        <p:spPr>
          <a:xfrm>
            <a:off x="1143000" y="685800"/>
            <a:ext cx="4573588"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Shape 959"/>
          <p:cNvSpPr txBox="1">
            <a:spLocks noGrp="1"/>
          </p:cNvSpPr>
          <p:nvPr>
            <p:ph type="body" idx="1"/>
          </p:nvPr>
        </p:nvSpPr>
        <p:spPr>
          <a:xfrm>
            <a:off x="685800" y="4343400"/>
            <a:ext cx="5486400" cy="4114800"/>
          </a:xfrm>
          <a:prstGeom prst="rect">
            <a:avLst/>
          </a:prstGeom>
          <a:noFill/>
          <a:ln>
            <a:noFill/>
          </a:ln>
        </p:spPr>
        <p:txBody>
          <a:bodyPr spcFirstLastPara="1" wrap="square" lIns="91398" tIns="45674" rIns="91398" bIns="45674" anchor="t" anchorCtr="0">
            <a:noAutofit/>
          </a:bodyPr>
          <a:lstStyle/>
          <a:p>
            <a:r>
              <a:rPr lang="en-US" dirty="0">
                <a:solidFill>
                  <a:schemeClr val="dk1"/>
                </a:solidFill>
                <a:latin typeface="Lato" panose="020F0502020204030203" pitchFamily="34" charset="0"/>
                <a:ea typeface="Lato" panose="020F0502020204030203" pitchFamily="34" charset="0"/>
                <a:cs typeface="Lato" panose="020F0502020204030203" pitchFamily="34" charset="0"/>
                <a:sym typeface="Calibri"/>
              </a:rPr>
              <a:t>To learn</a:t>
            </a:r>
            <a:r>
              <a:rPr lang="en-US" baseline="0" dirty="0">
                <a:solidFill>
                  <a:schemeClr val="dk1"/>
                </a:solidFill>
                <a:latin typeface="Lato" panose="020F0502020204030203" pitchFamily="34" charset="0"/>
                <a:ea typeface="Lato" panose="020F0502020204030203" pitchFamily="34" charset="0"/>
                <a:cs typeface="Lato" panose="020F0502020204030203" pitchFamily="34" charset="0"/>
                <a:sym typeface="Calibri"/>
              </a:rPr>
              <a:t> more about this model, this </a:t>
            </a:r>
            <a:r>
              <a:rPr lang="en-US" dirty="0">
                <a:solidFill>
                  <a:schemeClr val="dk1"/>
                </a:solidFill>
                <a:latin typeface="Lato" panose="020F0502020204030203" pitchFamily="34" charset="0"/>
                <a:ea typeface="Lato" panose="020F0502020204030203" pitchFamily="34" charset="0"/>
                <a:cs typeface="Lato" panose="020F0502020204030203" pitchFamily="34" charset="0"/>
                <a:sym typeface="Calibri"/>
              </a:rPr>
              <a:t>STEM Teaching Tool</a:t>
            </a:r>
            <a:r>
              <a:rPr lang="en-US" baseline="0" dirty="0">
                <a:solidFill>
                  <a:schemeClr val="dk1"/>
                </a:solidFill>
                <a:latin typeface="Lato" panose="020F0502020204030203" pitchFamily="34" charset="0"/>
                <a:ea typeface="Lato" panose="020F0502020204030203" pitchFamily="34" charset="0"/>
                <a:cs typeface="Lato" panose="020F0502020204030203" pitchFamily="34" charset="0"/>
                <a:sym typeface="Calibri"/>
              </a:rPr>
              <a:t> describes this framework for conversation-based formative assessment. It Is closely related to what we will be doing in a moment. I encourage you to explore it as a follow-on activity. </a:t>
            </a:r>
          </a:p>
          <a:p>
            <a:endParaRPr lang="en-US" baseline="0" dirty="0">
              <a:solidFill>
                <a:schemeClr val="dk1"/>
              </a:solidFill>
              <a:latin typeface="Lato" panose="020F0502020204030203" pitchFamily="34" charset="0"/>
              <a:ea typeface="Lato" panose="020F0502020204030203" pitchFamily="34" charset="0"/>
              <a:cs typeface="Lato" panose="020F0502020204030203" pitchFamily="34" charset="0"/>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latin typeface="Lato" panose="020F0502020204030203" pitchFamily="34" charset="0"/>
                <a:ea typeface="Lato" panose="020F0502020204030203" pitchFamily="34" charset="0"/>
                <a:cs typeface="Lato" panose="020F0502020204030203" pitchFamily="34" charset="0"/>
              </a:rPr>
              <a:t>[estimated time 30 sec]</a:t>
            </a:r>
          </a:p>
        </p:txBody>
      </p:sp>
      <p:sp>
        <p:nvSpPr>
          <p:cNvPr id="960" name="Shape 960"/>
          <p:cNvSpPr txBox="1">
            <a:spLocks noGrp="1"/>
          </p:cNvSpPr>
          <p:nvPr>
            <p:ph type="sldNum" idx="12"/>
          </p:nvPr>
        </p:nvSpPr>
        <p:spPr>
          <a:xfrm>
            <a:off x="3884614" y="8685213"/>
            <a:ext cx="2971800" cy="457200"/>
          </a:xfrm>
          <a:prstGeom prst="rect">
            <a:avLst/>
          </a:prstGeom>
          <a:noFill/>
          <a:ln>
            <a:noFill/>
          </a:ln>
        </p:spPr>
        <p:txBody>
          <a:bodyPr spcFirstLastPara="1" wrap="square" lIns="91398" tIns="45674" rIns="91398" bIns="45674" anchor="b" anchorCtr="0">
            <a:noAutofit/>
          </a:bodyPr>
          <a:lstStyle/>
          <a:p>
            <a:pPr>
              <a:buClr>
                <a:srgbClr val="000000"/>
              </a:buClr>
              <a:buSzPts val="350"/>
            </a:pPr>
            <a:fld id="{00000000-1234-1234-1234-123412341234}" type="slidenum">
              <a:rPr lang="en-US">
                <a:sym typeface="Calibri"/>
              </a:rPr>
              <a:pPr>
                <a:buClr>
                  <a:srgbClr val="000000"/>
                </a:buClr>
                <a:buSzPts val="350"/>
              </a:pPr>
              <a:t>26</a:t>
            </a:fld>
            <a:endParaRPr dirty="0">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408ee4ab48_0_1:notes"/>
          <p:cNvSpPr>
            <a:spLocks noGrp="1" noRot="1" noChangeAspect="1"/>
          </p:cNvSpPr>
          <p:nvPr>
            <p:ph type="sldImg" idx="2"/>
          </p:nvPr>
        </p:nvSpPr>
        <p:spPr>
          <a:xfrm>
            <a:off x="1144588"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7" name="Google Shape;1097;g408ee4ab48_0_1:notes"/>
          <p:cNvSpPr txBox="1">
            <a:spLocks noGrp="1"/>
          </p:cNvSpPr>
          <p:nvPr>
            <p:ph type="body" idx="1"/>
          </p:nvPr>
        </p:nvSpPr>
        <p:spPr>
          <a:xfrm>
            <a:off x="685802" y="4343400"/>
            <a:ext cx="5486549" cy="4114918"/>
          </a:xfrm>
          <a:prstGeom prst="rect">
            <a:avLst/>
          </a:prstGeom>
          <a:noFill/>
          <a:ln>
            <a:noFill/>
          </a:ln>
        </p:spPr>
        <p:txBody>
          <a:bodyPr spcFirstLastPara="1" wrap="square" lIns="91391" tIns="91391" rIns="91391" bIns="91391" anchor="t" anchorCtr="0">
            <a:noAutofit/>
          </a:bodyPr>
          <a:lstStyle/>
          <a:p>
            <a:r>
              <a:rPr lang="en-US" dirty="0">
                <a:solidFill>
                  <a:schemeClr val="dk1"/>
                </a:solidFill>
                <a:latin typeface="Lato" panose="020F0502020204030203" pitchFamily="34" charset="0"/>
                <a:ea typeface="Lato" panose="020F0502020204030203" pitchFamily="34" charset="0"/>
                <a:cs typeface="Lato" panose="020F0502020204030203" pitchFamily="34" charset="0"/>
                <a:sym typeface="Arial"/>
              </a:rPr>
              <a:t>We should engage learners in understanding why we do formative assessment—through our words and our actions. Assessment can</a:t>
            </a:r>
            <a:r>
              <a:rPr lang="en-US"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be part of the process of developing a trusting intellectual relationship with your students. </a:t>
            </a:r>
            <a:endParaRPr lang="en-US"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endParaRPr lang="en-US"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r>
              <a:rPr lang="en-US" dirty="0">
                <a:solidFill>
                  <a:schemeClr val="dk1"/>
                </a:solidFill>
                <a:latin typeface="Lato" panose="020F0502020204030203" pitchFamily="34" charset="0"/>
                <a:ea typeface="Lato" panose="020F0502020204030203" pitchFamily="34" charset="0"/>
                <a:cs typeface="Lato" panose="020F0502020204030203" pitchFamily="34" charset="0"/>
                <a:sym typeface="Arial"/>
              </a:rPr>
              <a:t>((READ SLIDE))</a:t>
            </a:r>
            <a:endParaRPr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endParaRPr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a:buClr>
                <a:schemeClr val="dk1"/>
              </a:buClr>
              <a:buSzPts val="1100"/>
            </a:pPr>
            <a:r>
              <a:rPr lang="en-US" dirty="0">
                <a:solidFill>
                  <a:schemeClr val="dk1"/>
                </a:solidFill>
                <a:latin typeface="Lato" panose="020F0502020204030203" pitchFamily="34" charset="0"/>
                <a:ea typeface="Lato" panose="020F0502020204030203" pitchFamily="34" charset="0"/>
                <a:cs typeface="Lato" panose="020F0502020204030203" pitchFamily="34" charset="0"/>
                <a:sym typeface="Arial"/>
              </a:rPr>
              <a:t>[estimated time: 3 min]</a:t>
            </a:r>
            <a:endParaRPr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We are going to closely look at a series of learning scenarios (situations). Here’s our guiding question for each one: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((READ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30 sec]</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16647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Shape 19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8" name="Shape 192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
                <a:schemeClr val="dk1"/>
              </a:buClr>
              <a:buSzTx/>
              <a:buFont typeface="Arial"/>
              <a:buNone/>
              <a:tabLst/>
              <a:defRPr/>
            </a:pPr>
            <a:r>
              <a:rPr lang="en-US" sz="2000" dirty="0">
                <a:latin typeface="Lato" panose="020F0502020204030203" pitchFamily="34" charset="0"/>
                <a:ea typeface="Lato" panose="020F0502020204030203" pitchFamily="34" charset="0"/>
                <a:cs typeface="Lato" panose="020F0502020204030203" pitchFamily="34" charset="0"/>
              </a:rPr>
              <a:t>Hidden </a:t>
            </a:r>
            <a:r>
              <a:rPr lang="en-US" sz="2000" dirty="0">
                <a:solidFill>
                  <a:srgbClr val="FF0000"/>
                </a:solidFill>
                <a:latin typeface="Lato" panose="020F0502020204030203" pitchFamily="34" charset="0"/>
                <a:ea typeface="Lato" panose="020F0502020204030203" pitchFamily="34" charset="0"/>
                <a:cs typeface="Lato" panose="020F0502020204030203" pitchFamily="34" charset="0"/>
                <a:sym typeface="Gill Sans"/>
              </a:rPr>
              <a:t>Facilitator Instruction Slide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404de03c2a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4" name="Google Shape;604;g404de03c2a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baseline="0" dirty="0">
                <a:latin typeface="Lato" panose="020F0502020204030203" pitchFamily="34" charset="0"/>
                <a:ea typeface="Lato" panose="020F0502020204030203" pitchFamily="34" charset="0"/>
                <a:cs typeface="Lato" panose="020F0502020204030203" pitchFamily="34" charset="0"/>
              </a:rPr>
              <a:t>As we learn a new aspect of teaching practice, I think a few high-level reminders are helpful to motivate and guide this work. </a:t>
            </a:r>
          </a:p>
          <a:p>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((READ SLIDE))</a:t>
            </a:r>
          </a:p>
          <a:p>
            <a:endParaRPr lang="en-US" baseline="0" dirty="0">
              <a:latin typeface="Lato" panose="020F0502020204030203" pitchFamily="34" charset="0"/>
              <a:ea typeface="Lato" panose="020F0502020204030203" pitchFamily="34" charset="0"/>
              <a:cs typeface="Lato" panose="020F0502020204030203" pitchFamily="34" charset="0"/>
            </a:endParaRPr>
          </a:p>
          <a:p>
            <a:r>
              <a:rPr lang="en-US" sz="1100" kern="1200" dirty="0">
                <a:solidFill>
                  <a:schemeClr val="tx1"/>
                </a:solidFill>
                <a:effectLst/>
                <a:latin typeface="Lato" panose="020F0502020204030203" pitchFamily="34" charset="0"/>
                <a:ea typeface="Lato" panose="020F0502020204030203" pitchFamily="34" charset="0"/>
                <a:cs typeface="Lato" panose="020F0502020204030203" pitchFamily="34" charset="0"/>
              </a:rPr>
              <a:t>[estimated time: 1 minute]</a:t>
            </a:r>
            <a:endParaRPr lang="en-US" baseline="0"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((READ THE SCENARIO;</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Lato"/>
              </a:rPr>
              <a:t> SEE IF PEOPLE NEED ANY CLARIFICATION</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endParaRPr lang="en-US" dirty="0">
              <a:latin typeface="Lato" panose="020F0502020204030203" pitchFamily="34" charset="0"/>
              <a:ea typeface="Lato" panose="020F0502020204030203" pitchFamily="34" charset="0"/>
              <a:cs typeface="Lato" panose="020F0502020204030203" pitchFamily="34" charset="0"/>
            </a:endParaRPr>
          </a:p>
          <a:p>
            <a:pPr marL="0" marR="0" lvl="0" indent="0" algn="l" rtl="0">
              <a:spcBef>
                <a:spcPts val="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your tables, look for evidence of each kind of sense-making resource you see. Be ready to share what you identify. After you are done with that, think through if that kind of resource is something you’ve seen in your teaching. </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((AFTER A MINUTE OR SO, CLICK TO REVEAL THE CLUE TO THE ROOM))</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((START DEBRIEFING WITH THE ROOM ABOUT THE SENSE-MAKING RESOURCES THEY IDENTIFIED))</a:t>
            </a: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((TRANSITION TO NEXT SLIDE TO FULLY DEBRIEF))</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5-8 min]</a:t>
            </a: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p:txBody>
      </p:sp>
    </p:spTree>
    <p:extLst>
      <p:ext uri="{BB962C8B-B14F-4D97-AF65-F5344CB8AC3E}">
        <p14:creationId xmlns:p14="http://schemas.microsoft.com/office/powerpoint/2010/main" val="892644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4 min]</a:t>
            </a:r>
            <a:endParaRPr lang="en-US"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16647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42c5accffe_2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g42c5accffe_2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Lato"/>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((READ THE SCENARIO;</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Lato"/>
              </a:rPr>
              <a:t> SEE IF PEOPLE NEED ANY CLARIFICATION</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endParaRPr lang="en-US" dirty="0">
              <a:latin typeface="Lato" panose="020F0502020204030203" pitchFamily="34" charset="0"/>
              <a:ea typeface="Lato" panose="020F0502020204030203" pitchFamily="34" charset="0"/>
              <a:cs typeface="Lato" panose="020F0502020204030203" pitchFamily="34" charset="0"/>
            </a:endParaRPr>
          </a:p>
          <a:p>
            <a:pPr marL="0" marR="0" lvl="0" indent="0" algn="l" rtl="0">
              <a:spcBef>
                <a:spcPts val="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your tables, look for evidence of each kind of sense-making resource you see. </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((AFTER A MINUTE OR SO, CLICK TO REVEAL THE CLUE TO THE ROOM))</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((START DEBRIEFING WITH THE ROOM ABOUT THE SENSE-MAKING RESOURCES THEY IDENTIFIED))</a:t>
            </a: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((TRANSITION TO NEXT SLIDE TO FULLY DEBRIEF))</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5-8 min]</a:t>
            </a: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4 min]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((LINK: https://</a:t>
            </a:r>
            <a:r>
              <a:rPr lang="en-US" baseline="0" dirty="0" err="1">
                <a:latin typeface="Lato" panose="020F0502020204030203" pitchFamily="34" charset="0"/>
                <a:ea typeface="Lato" panose="020F0502020204030203" pitchFamily="34" charset="0"/>
                <a:cs typeface="Lato" panose="020F0502020204030203" pitchFamily="34" charset="0"/>
              </a:rPr>
              <a:t>www.afb.org</a:t>
            </a:r>
            <a:r>
              <a:rPr lang="en-US" baseline="0" dirty="0">
                <a:latin typeface="Lato" panose="020F0502020204030203" pitchFamily="34" charset="0"/>
                <a:ea typeface="Lato" panose="020F0502020204030203" pitchFamily="34" charset="0"/>
                <a:cs typeface="Lato" panose="020F0502020204030203" pitchFamily="34" charset="0"/>
              </a:rPr>
              <a:t>/</a:t>
            </a:r>
            <a:r>
              <a:rPr lang="en-US" baseline="0" dirty="0" err="1">
                <a:latin typeface="Lato" panose="020F0502020204030203" pitchFamily="34" charset="0"/>
                <a:ea typeface="Lato" panose="020F0502020204030203" pitchFamily="34" charset="0"/>
                <a:cs typeface="Lato" panose="020F0502020204030203" pitchFamily="34" charset="0"/>
              </a:rPr>
              <a:t>default.aspx</a:t>
            </a:r>
            <a:r>
              <a:rPr lang="en-US" baseline="0" dirty="0">
                <a:latin typeface="Lato" panose="020F0502020204030203" pitchFamily="34" charset="0"/>
                <a:ea typeface="Lato" panose="020F0502020204030203" pitchFamily="34" charset="0"/>
                <a:cs typeface="Lato" panose="020F0502020204030203" pitchFamily="34" charset="0"/>
              </a:rPr>
              <a:t> ))</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16647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((READ THE SCENARIO;</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Lato"/>
              </a:rPr>
              <a:t> SEE IF PEOPLE NEED ANY CLARIFICATION</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endParaRPr lang="en-US" dirty="0">
              <a:latin typeface="Lato" panose="020F0502020204030203" pitchFamily="34" charset="0"/>
              <a:ea typeface="Lato" panose="020F0502020204030203" pitchFamily="34" charset="0"/>
              <a:cs typeface="Lato" panose="020F0502020204030203" pitchFamily="34" charset="0"/>
            </a:endParaRPr>
          </a:p>
          <a:p>
            <a:pPr marL="0" marR="0" lvl="0" indent="0" algn="l" rtl="0">
              <a:spcBef>
                <a:spcPts val="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your tables, look for evidence of each kind of sense-making resource you see. </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((AFTER A MINUTE OR SO, CLICK TO REVEAL THE CLUE TO THE ROOM))</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((START DEBRIEFING WITH THE ROOM ABOUT THE SENSE-MAKING RESOURCES THEY IDENTIFIED))</a:t>
            </a: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((TRANSITION TO NEXT SLIDE TO FULLY DEBRIEF))</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5-8 min]</a:t>
            </a: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endParaRPr lang="en-US" sz="11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92644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4 min]</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16647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3f9fdfcfc9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8" name="Google Shape;1178;g3f9fdfcfc9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Lato"/>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This</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Lato"/>
              </a:rPr>
              <a:t> one is about scientists making sense of phenomena</a:t>
            </a:r>
            <a:r>
              <a:rPr lang="mr-IN" sz="1100" u="none" strike="noStrike" cap="none" baseline="0" dirty="0">
                <a:solidFill>
                  <a:schemeClr val="dk1"/>
                </a:solidFill>
                <a:latin typeface="Lato" panose="020F0502020204030203" pitchFamily="34" charset="0"/>
                <a:ea typeface="Lato" panose="020F0502020204030203" pitchFamily="34" charset="0"/>
                <a:cs typeface="Lato"/>
                <a:sym typeface="Lato"/>
              </a:rPr>
              <a:t>…</a:t>
            </a: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a:p>
            <a:pPr marL="0" marR="0" lvl="0" indent="0" algn="l" rtl="0">
              <a:lnSpc>
                <a:spcPct val="100000"/>
              </a:lnSpc>
              <a:spcBef>
                <a:spcPts val="0"/>
              </a:spcBef>
              <a:spcAft>
                <a:spcPts val="0"/>
              </a:spcAft>
              <a:buClr>
                <a:schemeClr val="dk1"/>
              </a:buClr>
              <a:buSzPts val="1100"/>
              <a:buFont typeface="Lato"/>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a:p>
            <a:pPr marL="0" marR="0" lvl="0" indent="0" algn="l" rtl="0">
              <a:lnSpc>
                <a:spcPct val="100000"/>
              </a:lnSpc>
              <a:spcBef>
                <a:spcPts val="0"/>
              </a:spcBef>
              <a:spcAft>
                <a:spcPts val="0"/>
              </a:spcAft>
              <a:buClr>
                <a:schemeClr val="dk1"/>
              </a:buClr>
              <a:buSzPts val="1100"/>
              <a:buFont typeface="Lato"/>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((READ THE SCENARIO;</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Lato"/>
              </a:rPr>
              <a:t> SEE IF PEOPLE NEED ANY CLARIFICATION</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endParaRPr lang="en-US" dirty="0">
              <a:latin typeface="Lato" panose="020F0502020204030203" pitchFamily="34" charset="0"/>
              <a:ea typeface="Lato" panose="020F0502020204030203" pitchFamily="34" charset="0"/>
              <a:cs typeface="Lato" panose="020F0502020204030203" pitchFamily="34" charset="0"/>
            </a:endParaRPr>
          </a:p>
          <a:p>
            <a:pPr marL="0" marR="0" lvl="0" indent="0" algn="l" rtl="0">
              <a:spcBef>
                <a:spcPts val="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your tables, look for evidence of each kind of sense-making resource you see. </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((AFTER A MINUTE OR SO, CLICK TO REVEAL THE CLUE TO THE ROOM))</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((START DEBRIEFING WITH THE ROOM ABOUT THE SENSE-MAKING RESOURCES THEY IDENTIFIED))</a:t>
            </a: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((TRANSITION TO NEXT SLIDE TO FULLY DEBRIEF))</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5-8 min]</a:t>
            </a: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endParaRPr lang="en-US" sz="1100"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4 min]</a:t>
            </a:r>
            <a:endParaRPr lang="en-US"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16647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((READ THE SCENARIO;</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Lato"/>
              </a:rPr>
              <a:t> SEE IF PEOPLE NEED ANY CLARIFICATION</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endParaRPr lang="en-US" dirty="0">
              <a:latin typeface="Lato" panose="020F0502020204030203" pitchFamily="34" charset="0"/>
              <a:ea typeface="Lato" panose="020F0502020204030203" pitchFamily="34" charset="0"/>
              <a:cs typeface="Lato" panose="020F0502020204030203" pitchFamily="34" charset="0"/>
            </a:endParaRPr>
          </a:p>
          <a:p>
            <a:pPr marL="0" marR="0" lvl="0" indent="0" algn="l" rtl="0">
              <a:spcBef>
                <a:spcPts val="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your tables, look for evidence of each kind of sense-making resource you see. </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((AFTER A MINUTE OR SO, CLICK TO REVEAL THE CLUE TO THE ROOM))</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((START DEBRIEFING WITH THE ROOM ABOUT THE SENSE-MAKING RESOURCES THEY IDENTIFIED))</a:t>
            </a: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((TRANSITION TO NEXT SLIDE TO FULLY DEBRIEF))</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5-8 min]</a:t>
            </a: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[BACKGROUND: Here is background info related to this scenario]</a:t>
            </a: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http://ksdl2.ksbe.edu/</a:t>
            </a:r>
            <a:r>
              <a:rPr lang="en-US" sz="1100" u="none" strike="noStrike" cap="none" dirty="0" err="1">
                <a:solidFill>
                  <a:schemeClr val="dk1"/>
                </a:solidFill>
                <a:latin typeface="Lato" panose="020F0502020204030203" pitchFamily="34" charset="0"/>
                <a:ea typeface="Lato" panose="020F0502020204030203" pitchFamily="34" charset="0"/>
                <a:cs typeface="Lato" panose="020F0502020204030203" pitchFamily="34" charset="0"/>
                <a:sym typeface="Arial"/>
              </a:rPr>
              <a:t>loi</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t>
            </a:r>
            <a:r>
              <a:rPr lang="en-US" sz="1100" u="none" strike="noStrike" cap="none" dirty="0" err="1">
                <a:solidFill>
                  <a:schemeClr val="dk1"/>
                </a:solidFill>
                <a:latin typeface="Lato" panose="020F0502020204030203" pitchFamily="34" charset="0"/>
                <a:ea typeface="Lato" panose="020F0502020204030203" pitchFamily="34" charset="0"/>
                <a:cs typeface="Lato" panose="020F0502020204030203" pitchFamily="34" charset="0"/>
                <a:sym typeface="Arial"/>
              </a:rPr>
              <a:t>moolelo-kalo.html</a:t>
            </a: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http://</a:t>
            </a:r>
            <a:r>
              <a:rPr lang="en-US" sz="1100" u="none" strike="noStrike" cap="none" dirty="0" err="1">
                <a:solidFill>
                  <a:schemeClr val="dk1"/>
                </a:solidFill>
                <a:latin typeface="Lato" panose="020F0502020204030203" pitchFamily="34" charset="0"/>
                <a:ea typeface="Lato" panose="020F0502020204030203" pitchFamily="34" charset="0"/>
                <a:cs typeface="Lato" panose="020F0502020204030203" pitchFamily="34" charset="0"/>
                <a:sym typeface="Arial"/>
              </a:rPr>
              <a:t>www.kumukahi.org</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/units/</a:t>
            </a:r>
            <a:r>
              <a:rPr lang="en-US" sz="1100" u="none" strike="noStrike" cap="none" dirty="0" err="1">
                <a:solidFill>
                  <a:schemeClr val="dk1"/>
                </a:solidFill>
                <a:latin typeface="Lato" panose="020F0502020204030203" pitchFamily="34" charset="0"/>
                <a:ea typeface="Lato" panose="020F0502020204030203" pitchFamily="34" charset="0"/>
                <a:cs typeface="Lato" panose="020F0502020204030203" pitchFamily="34" charset="0"/>
                <a:sym typeface="Arial"/>
              </a:rPr>
              <a:t>ka_hikina</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t>
            </a:r>
            <a:r>
              <a:rPr lang="en-US" sz="1100" u="none" strike="noStrike" cap="none" dirty="0" err="1">
                <a:solidFill>
                  <a:schemeClr val="dk1"/>
                </a:solidFill>
                <a:latin typeface="Lato" panose="020F0502020204030203" pitchFamily="34" charset="0"/>
                <a:ea typeface="Lato" panose="020F0502020204030203" pitchFamily="34" charset="0"/>
                <a:cs typeface="Lato" panose="020F0502020204030203" pitchFamily="34" charset="0"/>
                <a:sym typeface="Arial"/>
              </a:rPr>
              <a:t>haloa</a:t>
            </a: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https://</a:t>
            </a:r>
            <a:r>
              <a:rPr lang="en-US" sz="1100" u="none" strike="noStrike" cap="none" dirty="0" err="1">
                <a:solidFill>
                  <a:schemeClr val="dk1"/>
                </a:solidFill>
                <a:latin typeface="Lato" panose="020F0502020204030203" pitchFamily="34" charset="0"/>
                <a:ea typeface="Lato" panose="020F0502020204030203" pitchFamily="34" charset="0"/>
                <a:cs typeface="Lato" panose="020F0502020204030203" pitchFamily="34" charset="0"/>
                <a:sym typeface="Arial"/>
              </a:rPr>
              <a:t>www.hawaiibusiness.com</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/native-</a:t>
            </a:r>
            <a:r>
              <a:rPr lang="en-US" sz="1100" u="none" strike="noStrike" cap="none" dirty="0" err="1">
                <a:solidFill>
                  <a:schemeClr val="dk1"/>
                </a:solidFill>
                <a:latin typeface="Lato" panose="020F0502020204030203" pitchFamily="34" charset="0"/>
                <a:ea typeface="Lato" panose="020F0502020204030203" pitchFamily="34" charset="0"/>
                <a:cs typeface="Lato" panose="020F0502020204030203" pitchFamily="34" charset="0"/>
                <a:sym typeface="Arial"/>
              </a:rPr>
              <a:t>hawaiian</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-culture-is-science/</a:t>
            </a:r>
          </a:p>
        </p:txBody>
      </p:sp>
    </p:spTree>
    <p:extLst>
      <p:ext uri="{BB962C8B-B14F-4D97-AF65-F5344CB8AC3E}">
        <p14:creationId xmlns:p14="http://schemas.microsoft.com/office/powerpoint/2010/main" val="8926445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4 min]</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16647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US" sz="1100" baseline="0" dirty="0">
                <a:latin typeface="Lato" panose="020F0502020204030203" pitchFamily="34" charset="0"/>
                <a:ea typeface="Lato" panose="020F0502020204030203" pitchFamily="34" charset="0"/>
                <a:cs typeface="Lato" panose="020F0502020204030203" pitchFamily="34" charset="0"/>
              </a:rPr>
              <a:t>The science and engineering practices support sense-making. </a:t>
            </a:r>
            <a:r>
              <a:rPr lang="en-US" sz="1100" dirty="0">
                <a:latin typeface="Lato" panose="020F0502020204030203" pitchFamily="34" charset="0"/>
                <a:ea typeface="Lato" panose="020F0502020204030203" pitchFamily="34" charset="0"/>
                <a:cs typeface="Lato" panose="020F0502020204030203" pitchFamily="34" charset="0"/>
              </a:rPr>
              <a:t>They </a:t>
            </a:r>
            <a:r>
              <a:rPr lang="en-US" sz="1100" baseline="0" dirty="0">
                <a:latin typeface="Lato" panose="020F0502020204030203" pitchFamily="34" charset="0"/>
                <a:ea typeface="Lato" panose="020F0502020204030203" pitchFamily="34" charset="0"/>
                <a:cs typeface="Lato" panose="020F0502020204030203" pitchFamily="34" charset="0"/>
              </a:rPr>
              <a:t>are a game changer—they put students in positions of being knowers, doers, and makers. Students flow between different practices in ways that respond to making progress in their unfolding investigation. This is a representation of that process. The science and engineering practices can powerfully support learning if they are configured to be inclusive. </a:t>
            </a:r>
          </a:p>
          <a:p>
            <a:pPr marL="0" lvl="0" indent="0" algn="l">
              <a:buFont typeface="Arial" panose="020B0604020202020204" pitchFamily="34" charset="0"/>
              <a:buNone/>
            </a:pP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[estimated time 3 min]</a:t>
            </a:r>
          </a:p>
          <a:p>
            <a:pPr marL="0" lvl="0" indent="0" algn="l">
              <a:buFont typeface="Arial" panose="020B0604020202020204" pitchFamily="34" charset="0"/>
              <a:buNone/>
            </a:pP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endParaRPr lang="en-US" sz="1100" dirty="0">
              <a:latin typeface="Lato" panose="020F0502020204030203" pitchFamily="34" charset="0"/>
              <a:ea typeface="Lato" panose="020F0502020204030203" pitchFamily="34" charset="0"/>
              <a:cs typeface="Lato" panose="020F0502020204030203" pitchFamily="34" charset="0"/>
            </a:endParaRPr>
          </a:p>
          <a:p>
            <a:endParaRPr lang="en-US" sz="11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926445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((SHOW THE VIDEO;</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Lato"/>
              </a:rPr>
              <a:t> SEE IF PEOPLE NEED ANY CLARIFICATION</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endParaRPr lang="en-US" dirty="0">
              <a:latin typeface="Lato" panose="020F0502020204030203" pitchFamily="34" charset="0"/>
              <a:ea typeface="Lato" panose="020F0502020204030203" pitchFamily="34" charset="0"/>
              <a:cs typeface="Lato" panose="020F0502020204030203" pitchFamily="34" charset="0"/>
            </a:endParaRPr>
          </a:p>
          <a:p>
            <a:r>
              <a:rPr lang="en-US" sz="1100" dirty="0">
                <a:latin typeface="Lato" panose="020F0502020204030203" pitchFamily="34" charset="0"/>
                <a:ea typeface="Lato" panose="020F0502020204030203" pitchFamily="34" charset="0"/>
                <a:cs typeface="Lato" panose="020F0502020204030203" pitchFamily="34" charset="0"/>
              </a:rPr>
              <a:t>(( VIDEO</a:t>
            </a:r>
            <a:r>
              <a:rPr lang="en-US" sz="1100" baseline="0" dirty="0">
                <a:latin typeface="Lato" panose="020F0502020204030203" pitchFamily="34" charset="0"/>
                <a:ea typeface="Lato" panose="020F0502020204030203" pitchFamily="34" charset="0"/>
                <a:cs typeface="Lato" panose="020F0502020204030203" pitchFamily="34" charset="0"/>
              </a:rPr>
              <a:t> URL: </a:t>
            </a:r>
            <a:r>
              <a:rPr lang="en-US" sz="1100" dirty="0">
                <a:latin typeface="Lato" panose="020F0502020204030203" pitchFamily="34" charset="0"/>
                <a:ea typeface="Lato" panose="020F0502020204030203" pitchFamily="34" charset="0"/>
                <a:cs typeface="Lato" panose="020F0502020204030203" pitchFamily="34" charset="0"/>
              </a:rPr>
              <a:t>https://</a:t>
            </a:r>
            <a:r>
              <a:rPr lang="en-US" sz="1100" dirty="0" err="1">
                <a:latin typeface="Lato" panose="020F0502020204030203" pitchFamily="34" charset="0"/>
                <a:ea typeface="Lato" panose="020F0502020204030203" pitchFamily="34" charset="0"/>
                <a:cs typeface="Lato" panose="020F0502020204030203" pitchFamily="34" charset="0"/>
              </a:rPr>
              <a:t>www.youtube.com</a:t>
            </a:r>
            <a:r>
              <a:rPr lang="en-US" sz="1100" dirty="0">
                <a:latin typeface="Lato" panose="020F0502020204030203" pitchFamily="34" charset="0"/>
                <a:ea typeface="Lato" panose="020F0502020204030203" pitchFamily="34" charset="0"/>
                <a:cs typeface="Lato" panose="020F0502020204030203" pitchFamily="34" charset="0"/>
              </a:rPr>
              <a:t>/</a:t>
            </a:r>
            <a:r>
              <a:rPr lang="en-US" sz="1100" dirty="0" err="1">
                <a:latin typeface="Lato" panose="020F0502020204030203" pitchFamily="34" charset="0"/>
                <a:ea typeface="Lato" panose="020F0502020204030203" pitchFamily="34" charset="0"/>
                <a:cs typeface="Lato" panose="020F0502020204030203" pitchFamily="34" charset="0"/>
              </a:rPr>
              <a:t>watch?v</a:t>
            </a:r>
            <a:r>
              <a:rPr lang="en-US" sz="1100" dirty="0">
                <a:latin typeface="Lato" panose="020F0502020204030203" pitchFamily="34" charset="0"/>
                <a:ea typeface="Lato" panose="020F0502020204030203" pitchFamily="34" charset="0"/>
                <a:cs typeface="Lato" panose="020F0502020204030203" pitchFamily="34" charset="0"/>
              </a:rPr>
              <a:t>=959aWmNsjUs ))</a:t>
            </a:r>
          </a:p>
          <a:p>
            <a:pPr marL="0" marR="0" lvl="0" indent="0" algn="l" rtl="0">
              <a:spcBef>
                <a:spcPts val="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your tables, look for evidence of each kind of sense-making resource you see. </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((AFTER A MINUTE OR SO, CLICK TO REVEAL THE CLUE TO THE ROOM))</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((START DEBRIEFING WITH THE ROOM ABOUT THE SENSE-MAKING RESOURCES THEY IDENTIFIED))</a:t>
            </a: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((TRANSITION TO NEXT SLIDE TO FULLY DEBRIEF))</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5-8 min]</a:t>
            </a: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p:txBody>
      </p:sp>
    </p:spTree>
    <p:extLst>
      <p:ext uri="{BB962C8B-B14F-4D97-AF65-F5344CB8AC3E}">
        <p14:creationId xmlns:p14="http://schemas.microsoft.com/office/powerpoint/2010/main" val="892644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4 min]</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166470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((READ THE SCENARIO;</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Lato"/>
              </a:rPr>
              <a:t> SEE IF PEOPLE NEED ANY CLARIFICATION</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endParaRPr lang="en-US" dirty="0">
              <a:latin typeface="Lato" panose="020F0502020204030203" pitchFamily="34" charset="0"/>
              <a:ea typeface="Lato" panose="020F0502020204030203" pitchFamily="34" charset="0"/>
              <a:cs typeface="Lato" panose="020F0502020204030203" pitchFamily="34" charset="0"/>
            </a:endParaRPr>
          </a:p>
          <a:p>
            <a:pPr marL="0" marR="0" lvl="0" indent="0" algn="l" rtl="0">
              <a:spcBef>
                <a:spcPts val="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your tables, look for evidence of each kind of sense-making resource you see. </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((AFTER A MINUTE OR SO, CLICK TO REVEAL THE CLUE TO THE ROOM))</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((START DEBRIEFING WITH THE ROOM ABOUT THE SENSE-MAKING RESOURCES THEY IDENTIFIED))</a:t>
            </a: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((TRANSITION TO NEXT SLIDE TO FULLY DEBRIEF))</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((BACKGROUND: People may ask if it is ethical for a 10 year old playing this videogame. This comes from a field study of family life. It happened, but that does not mean that it is recommended.))</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5-8 min]</a:t>
            </a: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p:txBody>
      </p:sp>
    </p:spTree>
    <p:extLst>
      <p:ext uri="{BB962C8B-B14F-4D97-AF65-F5344CB8AC3E}">
        <p14:creationId xmlns:p14="http://schemas.microsoft.com/office/powerpoint/2010/main" val="892644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4 min]</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166470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((READ THE SCENARIO;</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Lato"/>
              </a:rPr>
              <a:t> CLICK TO SHOW THE DIAGRAM; CLICK TO REVEAL THE DETAILED EXPLANATION; SEE IF PEOPLE NEED ANY CLARIFICATION</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endParaRPr lang="en-US" dirty="0">
              <a:latin typeface="Lato" panose="020F0502020204030203" pitchFamily="34" charset="0"/>
              <a:ea typeface="Lato" panose="020F0502020204030203" pitchFamily="34" charset="0"/>
              <a:cs typeface="Lato" panose="020F0502020204030203" pitchFamily="34" charset="0"/>
            </a:endParaRPr>
          </a:p>
          <a:p>
            <a:pPr marL="0" marR="0" lvl="0" indent="0" algn="l" rtl="0">
              <a:spcBef>
                <a:spcPts val="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your tables, look for evidence of each kind of sense-making resource you see. </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((AFTER A MINUTE OR SO, CLICK TO REVEAL THE CLUE TO THE ROOM))</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((START DEBRIEFING WITH THE ROOM ABOUT THE SENSE-MAKING RESOURCES THEY IDENTIFIED))</a:t>
            </a: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((TRANSITION TO NEXT SLIDE TO FULLY DEBRIEF))</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5-8 min]</a:t>
            </a: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p:txBody>
      </p:sp>
    </p:spTree>
    <p:extLst>
      <p:ext uri="{BB962C8B-B14F-4D97-AF65-F5344CB8AC3E}">
        <p14:creationId xmlns:p14="http://schemas.microsoft.com/office/powerpoint/2010/main" val="8926445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4 min]</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16647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42c5accffe_2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g42c5accffe_2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Lato"/>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((READ THE SCENARIO;</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Lato"/>
              </a:rPr>
              <a:t> SEE IF PEOPLE NEED ANY CLARIFICATION</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endParaRPr lang="en-US" dirty="0">
              <a:latin typeface="Lato" panose="020F0502020204030203" pitchFamily="34" charset="0"/>
              <a:ea typeface="Lato" panose="020F0502020204030203" pitchFamily="34" charset="0"/>
              <a:cs typeface="Lato" panose="020F0502020204030203" pitchFamily="34" charset="0"/>
            </a:endParaRPr>
          </a:p>
          <a:p>
            <a:pPr marL="0" marR="0" lvl="0" indent="0" algn="l" rtl="0">
              <a:spcBef>
                <a:spcPts val="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your tables, look for evidence of each kind of sense-making resource you see. </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((AFTER A MINUTE OR SO, CLICK TO REVEAL THE CLUE TO THE ROOM))</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((START DEBRIEFING WITH THE ROOM ABOUT THE SENSE-MAKING RESOURCES THEY IDENTIFIED))</a:t>
            </a: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((TRANSITION TO NEXT SLIDE TO FULLY DEBRIEF))</a:t>
            </a: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p:txBody>
      </p:sp>
    </p:spTree>
    <p:extLst>
      <p:ext uri="{BB962C8B-B14F-4D97-AF65-F5344CB8AC3E}">
        <p14:creationId xmlns:p14="http://schemas.microsoft.com/office/powerpoint/2010/main" val="15283493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2 min]</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765616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((READ THE SCENARIO;</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Lato"/>
              </a:rPr>
              <a:t> SEE IF PEOPLE NEED ANY CLARIFICATION</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endParaRPr lang="en-US" dirty="0">
              <a:latin typeface="Lato" panose="020F0502020204030203" pitchFamily="34" charset="0"/>
              <a:ea typeface="Lato" panose="020F0502020204030203" pitchFamily="34" charset="0"/>
              <a:cs typeface="Lato" panose="020F0502020204030203" pitchFamily="34" charset="0"/>
            </a:endParaRPr>
          </a:p>
          <a:p>
            <a:pPr marL="0" marR="0" lvl="0" indent="0" algn="l" rtl="0">
              <a:spcBef>
                <a:spcPts val="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your tables, look for evidence of each kind of sense-making resource you see. </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((AFTER A MINUTE OR SO, CLICK TO REVEAL THE CLUE TO THE ROOM))</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((START DEBRIEFING WITH THE ROOM ABOUT THE SENSE-MAKING RESOURCES THEY IDENTIFIED))</a:t>
            </a:r>
          </a:p>
          <a:p>
            <a:pPr marL="0" marR="0" lvl="0" indent="0" algn="l" rtl="0">
              <a:spcBef>
                <a:spcPts val="0"/>
              </a:spcBef>
              <a:spcAft>
                <a:spcPts val="0"/>
              </a:spcAft>
              <a:buNone/>
            </a:pP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((TRANSITION TO NEXT SLIDE TO FULLY DEBRIEF))</a:t>
            </a:r>
          </a:p>
          <a:p>
            <a:pPr marL="0" marR="0" lvl="0" indent="0" algn="l" rtl="0">
              <a:spcBef>
                <a:spcPts val="0"/>
              </a:spcBef>
              <a:spcAft>
                <a:spcPts val="0"/>
              </a:spcAft>
              <a:buNone/>
            </a:pPr>
            <a:endPar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5-8 min]</a:t>
            </a: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p:txBody>
      </p:sp>
    </p:spTree>
    <p:extLst>
      <p:ext uri="{BB962C8B-B14F-4D97-AF65-F5344CB8AC3E}">
        <p14:creationId xmlns:p14="http://schemas.microsoft.com/office/powerpoint/2010/main" val="892644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QUESTION, SOLICIT RESPONSES FROM THE ROOM ABOUT RESOURCE))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RESOURCES))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((CLICK TO SHOW &amp; DISCUSS CONNECTIONS TO PRACTICE))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4 min]</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16647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The central</a:t>
            </a:r>
            <a:r>
              <a:rPr lang="en-US" sz="1100" baseline="0" dirty="0">
                <a:latin typeface="Lato" panose="020F0502020204030203" pitchFamily="34" charset="0"/>
                <a:ea typeface="Lato" panose="020F0502020204030203" pitchFamily="34" charset="0"/>
                <a:cs typeface="Lato" panose="020F0502020204030203" pitchFamily="34" charset="0"/>
              </a:rPr>
              <a:t> focus on science and engineering practices in the 3D model of science learning in the NRC Framework has a huge equity potential. </a:t>
            </a: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((READ</a:t>
            </a:r>
            <a:r>
              <a:rPr lang="en-US" sz="1100" baseline="0" dirty="0">
                <a:latin typeface="Lato" panose="020F0502020204030203" pitchFamily="34" charset="0"/>
                <a:ea typeface="Lato" panose="020F0502020204030203" pitchFamily="34" charset="0"/>
                <a:cs typeface="Lato" panose="020F0502020204030203" pitchFamily="34" charset="0"/>
              </a:rPr>
              <a:t> SLIDE))</a:t>
            </a:r>
          </a:p>
          <a:p>
            <a:pPr marL="0" lvl="0" indent="0" algn="l">
              <a:buFont typeface="Arial" panose="020B0604020202020204" pitchFamily="34" charset="0"/>
              <a:buNone/>
            </a:pPr>
            <a:endParaRPr lang="en-US" sz="1100" baseline="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baseline="0" dirty="0">
                <a:latin typeface="Lato" panose="020F0502020204030203" pitchFamily="34" charset="0"/>
                <a:ea typeface="Lato" panose="020F0502020204030203" pitchFamily="34" charset="0"/>
                <a:cs typeface="Lato" panose="020F0502020204030203" pitchFamily="34" charset="0"/>
              </a:rPr>
              <a:t>This session will show how to provide invitations to students to share their reasoning and </a:t>
            </a:r>
            <a:r>
              <a:rPr lang="en-US" sz="1100" baseline="0" dirty="0" err="1">
                <a:latin typeface="Lato" panose="020F0502020204030203" pitchFamily="34" charset="0"/>
                <a:ea typeface="Lato" panose="020F0502020204030203" pitchFamily="34" charset="0"/>
                <a:cs typeface="Lato" panose="020F0502020204030203" pitchFamily="34" charset="0"/>
              </a:rPr>
              <a:t>sensemaking</a:t>
            </a:r>
            <a:r>
              <a:rPr lang="en-US" sz="1100" baseline="0" dirty="0">
                <a:latin typeface="Lato" panose="020F0502020204030203" pitchFamily="34" charset="0"/>
                <a:ea typeface="Lato" panose="020F0502020204030203" pitchFamily="34" charset="0"/>
                <a:cs typeface="Lato" panose="020F0502020204030203" pitchFamily="34" charset="0"/>
              </a:rPr>
              <a:t> approaches as part of the practices involved in investigations. </a:t>
            </a: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[estimated time 1 min]</a:t>
            </a:r>
          </a:p>
          <a:p>
            <a:endParaRPr lang="en-US" sz="11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885289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And there are other kinds of resources students bring to bear</a:t>
            </a:r>
            <a:r>
              <a:rPr lang="mr-IN" baseline="0" dirty="0">
                <a:latin typeface="Lato" panose="020F0502020204030203" pitchFamily="34" charset="0"/>
                <a:ea typeface="Lato" panose="020F0502020204030203" pitchFamily="34" charset="0"/>
              </a:rPr>
              <a:t>…</a:t>
            </a:r>
            <a:endParaRPr lang="en-US" baseline="0" dirty="0">
              <a:latin typeface="Lato" panose="020F0502020204030203" pitchFamily="34" charset="0"/>
              <a:ea typeface="Lato" panose="020F0502020204030203" pitchFamily="34" charset="0"/>
              <a:cs typeface="Lato" panose="020F0502020204030203" pitchFamily="34" charset="0"/>
            </a:endParaRP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Lato" panose="020F0502020204030203" pitchFamily="34" charset="0"/>
                <a:ea typeface="Lato" panose="020F0502020204030203" pitchFamily="34" charset="0"/>
                <a:cs typeface="Lato" panose="020F0502020204030203" pitchFamily="34" charset="0"/>
              </a:rPr>
              <a:t>Stories and experiences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Lato" panose="020F0502020204030203" pitchFamily="34" charset="0"/>
                <a:ea typeface="Lato" panose="020F0502020204030203" pitchFamily="34" charset="0"/>
                <a:cs typeface="Lato" panose="020F0502020204030203" pitchFamily="34" charset="0"/>
              </a:rPr>
              <a:t>Ways of building artifacts or crafting media</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Lato" panose="020F0502020204030203" pitchFamily="34" charset="0"/>
                <a:ea typeface="Lato" panose="020F0502020204030203" pitchFamily="34" charset="0"/>
                <a:cs typeface="Lato" panose="020F0502020204030203" pitchFamily="34" charset="0"/>
              </a:rPr>
              <a:t>Sensory feelings they associate with specific natural phenomena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Lato" panose="020F0502020204030203" pitchFamily="34" charset="0"/>
                <a:ea typeface="Lato" panose="020F0502020204030203" pitchFamily="34" charset="0"/>
                <a:cs typeface="Lato" panose="020F0502020204030203" pitchFamily="34" charset="0"/>
              </a:rPr>
              <a:t>((STOP AND HAVE INDIVIDUALS REFLECT FOR A MOMENT BEFORE MOVING ON TO </a:t>
            </a:r>
            <a:r>
              <a:rPr lang="en-US" baseline="0" dirty="0">
                <a:latin typeface="Lato" panose="020F0502020204030203" pitchFamily="34" charset="0"/>
                <a:ea typeface="Lato" panose="020F0502020204030203" pitchFamily="34" charset="0"/>
                <a:cs typeface="Lato" panose="020F0502020204030203" pitchFamily="34" charset="0"/>
              </a:rPr>
              <a:t>THE NEXT ACTIVITY</a:t>
            </a:r>
            <a:r>
              <a:rPr lang="en-US" dirty="0">
                <a:latin typeface="Lato" panose="020F0502020204030203" pitchFamily="34" charset="0"/>
                <a:ea typeface="Lato" panose="020F0502020204030203" pitchFamily="34" charset="0"/>
                <a:cs typeface="Lato" panose="020F0502020204030203"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4 min]</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166470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42c5accffe_2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g42c5accffe_2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Lato"/>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((READ THE SLIDE AND ENGAGE THE GROUP IN WRITING A SCENARIO USING BUTCHER</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Lato"/>
              </a:rPr>
              <a:t> PAPER OR A SHARED DOCUMENT</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endParaRPr lang="en-US" dirty="0">
              <a:latin typeface="Lato" panose="020F0502020204030203" pitchFamily="34" charset="0"/>
              <a:ea typeface="Lato" panose="020F0502020204030203" pitchFamily="34" charset="0"/>
              <a:cs typeface="Lato" panose="020F0502020204030203" pitchFamily="34" charset="0"/>
            </a:endParaRPr>
          </a:p>
          <a:p>
            <a:pPr marL="0" marR="0" lvl="0" indent="0" algn="l" rtl="0">
              <a:spcBef>
                <a:spcPts val="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15-20 min]</a:t>
            </a:r>
            <a:endParaRPr lang="en-US"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100"/>
              <a:buFont typeface="Lato"/>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((READ THE SLIDE AND ENGAGE THE GROUP IN ELABORATING THE THINKING AROUND THEIR SCENARIO))</a:t>
            </a:r>
          </a:p>
          <a:p>
            <a:pPr marL="0" marR="0" lvl="0" indent="0" algn="l" rtl="0">
              <a:lnSpc>
                <a:spcPct val="100000"/>
              </a:lnSpc>
              <a:spcBef>
                <a:spcPts val="0"/>
              </a:spcBef>
              <a:spcAft>
                <a:spcPts val="0"/>
              </a:spcAft>
              <a:buClr>
                <a:schemeClr val="dk1"/>
              </a:buClr>
              <a:buSzPts val="1100"/>
              <a:buFont typeface="Lato"/>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endParaRPr>
          </a:p>
          <a:p>
            <a:pPr marL="0" marR="0" lvl="0" indent="0" algn="l" rtl="0">
              <a:lnSpc>
                <a:spcPct val="100000"/>
              </a:lnSpc>
              <a:spcBef>
                <a:spcPts val="0"/>
              </a:spcBef>
              <a:spcAft>
                <a:spcPts val="0"/>
              </a:spcAft>
              <a:buClr>
                <a:schemeClr val="dk1"/>
              </a:buClr>
              <a:buSzPts val="1100"/>
              <a:buFont typeface="Lato"/>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Lato"/>
              </a:rPr>
              <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Lato"/>
              </a:rPr>
              <a:t>WORKSHOP THE DEVELOPED SCENARIOS IN THE ROOM.))</a:t>
            </a:r>
            <a:endParaRPr lang="en-US" dirty="0">
              <a:latin typeface="Lato" panose="020F0502020204030203" pitchFamily="34" charset="0"/>
              <a:ea typeface="Lato" panose="020F0502020204030203" pitchFamily="34" charset="0"/>
              <a:cs typeface="Lato" panose="020F0502020204030203" pitchFamily="34" charset="0"/>
            </a:endParaRPr>
          </a:p>
          <a:p>
            <a:pPr marL="0" marR="0" lvl="0" indent="0" algn="l" rtl="0">
              <a:spcBef>
                <a:spcPts val="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20-30 min]</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166470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24372" eaLnBrk="0" fontAlgn="base" hangingPunct="0">
              <a:spcBef>
                <a:spcPct val="30000"/>
              </a:spcBef>
              <a:spcAft>
                <a:spcPct val="0"/>
              </a:spcAft>
              <a:defRPr/>
            </a:pPr>
            <a:r>
              <a:rPr lang="en-US" baseline="0" dirty="0">
                <a:latin typeface="Lato" panose="020F0502020204030203" pitchFamily="34" charset="0"/>
                <a:ea typeface="Lato" panose="020F0502020204030203" pitchFamily="34" charset="0"/>
                <a:cs typeface="Lato" panose="020F0502020204030203" pitchFamily="34" charset="0"/>
              </a:rPr>
              <a:t>Based on what we have learned about the diverse resources students bring to </a:t>
            </a:r>
            <a:r>
              <a:rPr lang="en-US" baseline="0" dirty="0" err="1">
                <a:latin typeface="Lato" panose="020F0502020204030203" pitchFamily="34" charset="0"/>
                <a:ea typeface="Lato" panose="020F0502020204030203" pitchFamily="34" charset="0"/>
                <a:cs typeface="Lato" panose="020F0502020204030203" pitchFamily="34" charset="0"/>
              </a:rPr>
              <a:t>sensemaking</a:t>
            </a:r>
            <a:r>
              <a:rPr lang="en-US" baseline="0" dirty="0">
                <a:latin typeface="Lato" panose="020F0502020204030203" pitchFamily="34" charset="0"/>
                <a:ea typeface="Lato" panose="020F0502020204030203" pitchFamily="34" charset="0"/>
                <a:cs typeface="Lato" panose="020F0502020204030203" pitchFamily="34" charset="0"/>
              </a:rPr>
              <a:t>, let’s develop an action plan for how to shift our practice. </a:t>
            </a:r>
          </a:p>
          <a:p>
            <a:pPr marL="0" lvl="1" defTabSz="924372" eaLnBrk="0" fontAlgn="base" hangingPunct="0">
              <a:spcBef>
                <a:spcPct val="30000"/>
              </a:spcBef>
              <a:spcAft>
                <a:spcPct val="0"/>
              </a:spcAf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lvl="1" indent="0" algn="l" defTabSz="924372" rtl="0" eaLnBrk="0" fontAlgn="base" latinLnBrk="0" hangingPunct="0">
              <a:lnSpc>
                <a:spcPct val="100000"/>
              </a:lnSpc>
              <a:spcBef>
                <a:spcPct val="30000"/>
              </a:spcBef>
              <a:spcAft>
                <a:spcPct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1 min]</a:t>
            </a:r>
          </a:p>
        </p:txBody>
      </p:sp>
    </p:spTree>
    <p:extLst>
      <p:ext uri="{BB962C8B-B14F-4D97-AF65-F5344CB8AC3E}">
        <p14:creationId xmlns:p14="http://schemas.microsoft.com/office/powerpoint/2010/main" val="16259061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24:notes"/>
          <p:cNvSpPr txBox="1">
            <a:spLocks noGrp="1"/>
          </p:cNvSpPr>
          <p:nvPr>
            <p:ph type="sldNum" idx="12"/>
          </p:nvPr>
        </p:nvSpPr>
        <p:spPr>
          <a:xfrm>
            <a:off x="3884614"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Times"/>
              <a:buNone/>
            </a:pPr>
            <a:fld id="{00000000-1234-1234-1234-123412341234}" type="slidenum">
              <a:rPr lang="en-US" sz="1400" u="none" strike="noStrike" cap="none">
                <a:solidFill>
                  <a:srgbClr val="000000"/>
                </a:solidFill>
                <a:sym typeface="Times"/>
              </a:rPr>
              <a:t>54</a:t>
            </a:fld>
            <a:endParaRPr sz="1400" u="none" strike="noStrike" cap="none" dirty="0">
              <a:solidFill>
                <a:srgbClr val="000000"/>
              </a:solidFill>
              <a:sym typeface="Times"/>
            </a:endParaRPr>
          </a:p>
        </p:txBody>
      </p:sp>
      <p:sp>
        <p:nvSpPr>
          <p:cNvPr id="665" name="Google Shape;665;p24: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6" name="Google Shape;66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1" defTabSz="924372" eaLnBrk="0" fontAlgn="base" hangingPunct="0">
              <a:spcBef>
                <a:spcPct val="30000"/>
              </a:spcBef>
              <a:spcAft>
                <a:spcPct val="0"/>
              </a:spcAft>
              <a:defRPr/>
            </a:pPr>
            <a:r>
              <a:rPr lang="en-US" baseline="0" dirty="0">
                <a:latin typeface="Lato" panose="020F0502020204030203" pitchFamily="34" charset="0"/>
                <a:ea typeface="Lato" panose="020F0502020204030203" pitchFamily="34" charset="0"/>
                <a:cs typeface="Lato" panose="020F0502020204030203" pitchFamily="34" charset="0"/>
              </a:rPr>
              <a:t>Educational researchers Ann S. </a:t>
            </a:r>
            <a:r>
              <a:rPr lang="en-US" baseline="0" dirty="0" err="1">
                <a:latin typeface="Lato" panose="020F0502020204030203" pitchFamily="34" charset="0"/>
                <a:ea typeface="Lato" panose="020F0502020204030203" pitchFamily="34" charset="0"/>
                <a:cs typeface="Lato" panose="020F0502020204030203" pitchFamily="34" charset="0"/>
              </a:rPr>
              <a:t>Rosebery</a:t>
            </a:r>
            <a:r>
              <a:rPr lang="en-US" baseline="0" dirty="0">
                <a:latin typeface="Lato" panose="020F0502020204030203" pitchFamily="34" charset="0"/>
                <a:ea typeface="Lato" panose="020F0502020204030203" pitchFamily="34" charset="0"/>
                <a:cs typeface="Lato" panose="020F0502020204030203" pitchFamily="34" charset="0"/>
              </a:rPr>
              <a:t>, Beth Warren, and Eli Tucker-Raymond have a concept to describe the form of teacher expertise we have been developing. They call it “interpretive power.” </a:t>
            </a:r>
          </a:p>
          <a:p>
            <a:pPr marL="0" marR="0" lvl="1" indent="0" algn="l" rtl="0">
              <a:spcBef>
                <a:spcPts val="33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1" indent="0" algn="l" rtl="0">
              <a:spcBef>
                <a:spcPts val="33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((READ SLIDE))</a:t>
            </a:r>
          </a:p>
          <a:p>
            <a:pPr marL="0" marR="0" lvl="1" indent="0" algn="l" rtl="0">
              <a:spcBef>
                <a:spcPts val="33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1" indent="0" algn="l" defTabSz="457200" rtl="0" eaLnBrk="1" fontAlgn="auto" latinLnBrk="0" hangingPunct="1">
              <a:lnSpc>
                <a:spcPct val="100000"/>
              </a:lnSpc>
              <a:spcBef>
                <a:spcPts val="33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Let’s revisit the principles that help map out this interpretive power expertise</a:t>
            </a:r>
            <a:r>
              <a:rPr lang="mr-IN" baseline="0" dirty="0">
                <a:latin typeface="Lato" panose="020F0502020204030203" pitchFamily="34" charset="0"/>
                <a:ea typeface="Lato" panose="020F0502020204030203" pitchFamily="34" charset="0"/>
              </a:rPr>
              <a:t>…</a:t>
            </a: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1" indent="0" algn="l" rtl="0">
              <a:spcBef>
                <a:spcPts val="330"/>
              </a:spcBef>
              <a:spcAft>
                <a:spcPts val="0"/>
              </a:spcAft>
              <a:buNone/>
            </a:pPr>
            <a:endParaRPr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[estimated time: 2 min]</a:t>
            </a:r>
          </a:p>
          <a:p>
            <a:pPr marL="0" marR="0" lvl="0" indent="0" algn="l" rtl="0">
              <a:spcBef>
                <a:spcPts val="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[BACKGROUND</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CITATION]</a:t>
            </a:r>
          </a:p>
          <a:p>
            <a:pPr marL="0" marR="0" lvl="1" indent="0" algn="l" defTabSz="924372" rtl="0" eaLnBrk="0" fontAlgn="base" latinLnBrk="0" hangingPunct="0">
              <a:lnSpc>
                <a:spcPct val="100000"/>
              </a:lnSpc>
              <a:spcBef>
                <a:spcPct val="30000"/>
              </a:spcBef>
              <a:spcAft>
                <a:spcPct val="0"/>
              </a:spcAft>
              <a:buClrTx/>
              <a:buSzTx/>
              <a:buFontTx/>
              <a:buNone/>
              <a:tabLst/>
              <a:defRPr/>
            </a:pPr>
            <a:r>
              <a:rPr lang="en-US" sz="1100" kern="1200" dirty="0" err="1">
                <a:solidFill>
                  <a:schemeClr val="tx1"/>
                </a:solidFill>
                <a:latin typeface="Lato" panose="020F0502020204030203" pitchFamily="34" charset="0"/>
                <a:ea typeface="Lato" panose="020F0502020204030203" pitchFamily="34" charset="0"/>
                <a:cs typeface="Lato" panose="020F0502020204030203" pitchFamily="34" charset="0"/>
              </a:rPr>
              <a:t>Rosebery</a:t>
            </a:r>
            <a:r>
              <a:rPr lang="en-US" sz="1100" kern="1200" dirty="0">
                <a:solidFill>
                  <a:schemeClr val="tx1"/>
                </a:solidFill>
                <a:latin typeface="Lato" panose="020F0502020204030203" pitchFamily="34" charset="0"/>
                <a:ea typeface="Lato" panose="020F0502020204030203" pitchFamily="34" charset="0"/>
                <a:cs typeface="Lato" panose="020F0502020204030203" pitchFamily="34" charset="0"/>
              </a:rPr>
              <a:t>, A., Warren, B., &amp; Tucker-Raymond, E. (2015). Developing interpretive power in science teaching. Journal of Research in Science Teaching, 53(10), 1571-1600. doi:10.1002/tea.21267</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Lato" panose="020F0502020204030203" pitchFamily="34" charset="0"/>
                <a:ea typeface="Lato" panose="020F0502020204030203" pitchFamily="34" charset="0"/>
                <a:cs typeface="Lato" panose="020F0502020204030203" pitchFamily="34" charset="0"/>
              </a:rPr>
              <a:t>((HANDOUT THE PRINCIPLES))</a:t>
            </a:r>
          </a:p>
          <a:p>
            <a:endParaRPr lang="en-US" sz="1100" dirty="0">
              <a:latin typeface="Lato" panose="020F0502020204030203" pitchFamily="34" charset="0"/>
              <a:ea typeface="Lato" panose="020F0502020204030203" pitchFamily="34" charset="0"/>
              <a:cs typeface="Lato" panose="020F0502020204030203" pitchFamily="34" charset="0"/>
            </a:endParaRPr>
          </a:p>
          <a:p>
            <a:r>
              <a:rPr lang="en-US" sz="1100" dirty="0">
                <a:latin typeface="Lato" panose="020F0502020204030203" pitchFamily="34" charset="0"/>
                <a:ea typeface="Lato" panose="020F0502020204030203" pitchFamily="34" charset="0"/>
                <a:cs typeface="Lato" panose="020F0502020204030203" pitchFamily="34" charset="0"/>
              </a:rPr>
              <a:t>These are the three equity</a:t>
            </a:r>
            <a:r>
              <a:rPr lang="en-US" sz="1100" baseline="0" dirty="0">
                <a:latin typeface="Lato" panose="020F0502020204030203" pitchFamily="34" charset="0"/>
                <a:ea typeface="Lato" panose="020F0502020204030203" pitchFamily="34" charset="0"/>
                <a:cs typeface="Lato" panose="020F0502020204030203" pitchFamily="34" charset="0"/>
              </a:rPr>
              <a:t> principles from the equity chapter in the NSTA practices book. They are a powerful set of general principles for expansive teaching. </a:t>
            </a:r>
          </a:p>
          <a:p>
            <a:endParaRPr lang="en-US" sz="1100" baseline="0" dirty="0">
              <a:latin typeface="Lato" panose="020F0502020204030203" pitchFamily="34" charset="0"/>
              <a:ea typeface="Lato" panose="020F0502020204030203" pitchFamily="34" charset="0"/>
              <a:cs typeface="Lato" panose="020F0502020204030203" pitchFamily="34" charset="0"/>
            </a:endParaRPr>
          </a:p>
          <a:p>
            <a:r>
              <a:rPr lang="en-US" sz="1100" baseline="0" dirty="0">
                <a:latin typeface="Lato" panose="020F0502020204030203" pitchFamily="34" charset="0"/>
                <a:ea typeface="Lato" panose="020F0502020204030203" pitchFamily="34" charset="0"/>
                <a:cs typeface="Lato" panose="020F0502020204030203" pitchFamily="34" charset="0"/>
              </a:rPr>
              <a:t>((READ THE PRINCIPLES—PERHAPS JUST HEADINGS WITH VERBAL SUMMARIES OF THE DETAILS))</a:t>
            </a:r>
          </a:p>
          <a:p>
            <a:endParaRPr lang="en-US" sz="1100" baseline="0" dirty="0">
              <a:latin typeface="Lato" panose="020F0502020204030203" pitchFamily="34" charset="0"/>
              <a:ea typeface="Lato" panose="020F0502020204030203" pitchFamily="34" charset="0"/>
              <a:cs typeface="Lato" panose="020F050202020403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050" dirty="0">
                <a:latin typeface="Lato" panose="020F0502020204030203" pitchFamily="34" charset="0"/>
                <a:ea typeface="Lato" panose="020F0502020204030203" pitchFamily="34" charset="0"/>
                <a:cs typeface="Lato" panose="020F0502020204030203" pitchFamily="34" charset="0"/>
              </a:rPr>
              <a:t>[estimated time 3 min]</a:t>
            </a:r>
          </a:p>
          <a:p>
            <a:endParaRPr lang="en-US" sz="11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229392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24:notes"/>
          <p:cNvSpPr txBox="1">
            <a:spLocks noGrp="1"/>
          </p:cNvSpPr>
          <p:nvPr>
            <p:ph type="sldNum" idx="12"/>
          </p:nvPr>
        </p:nvSpPr>
        <p:spPr>
          <a:xfrm>
            <a:off x="3884614"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Times"/>
              <a:buNone/>
            </a:pPr>
            <a:fld id="{00000000-1234-1234-1234-123412341234}" type="slidenum">
              <a:rPr lang="en-US" sz="1400" u="none" strike="noStrike" cap="none">
                <a:solidFill>
                  <a:srgbClr val="000000"/>
                </a:solidFill>
                <a:sym typeface="Times"/>
              </a:rPr>
              <a:t>56</a:t>
            </a:fld>
            <a:endParaRPr sz="1400" u="none" strike="noStrike" cap="none" dirty="0">
              <a:solidFill>
                <a:srgbClr val="000000"/>
              </a:solidFill>
              <a:sym typeface="Times"/>
            </a:endParaRPr>
          </a:p>
        </p:txBody>
      </p:sp>
      <p:sp>
        <p:nvSpPr>
          <p:cNvPr id="665" name="Google Shape;665;p24: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6" name="Google Shape;66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1" indent="0" algn="l" rtl="0">
              <a:spcBef>
                <a:spcPts val="33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There are different approaches to culture-based pedagogy. Culturally</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relevant and responsive approaches are common. Culturally sustaining approaches are increasingly popular. We want to explore culturally resurgent pedagogy that supports the continuance of the life-ways of non-dominant communities. </a:t>
            </a: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1" indent="0" algn="l" rtl="0">
              <a:spcBef>
                <a:spcPts val="33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1" indent="0" algn="l" rtl="0">
              <a:spcBef>
                <a:spcPts val="33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((READ SLIDE))</a:t>
            </a:r>
          </a:p>
          <a:p>
            <a:pPr marL="0" marR="0" lvl="1" indent="0" algn="l" rtl="0">
              <a:spcBef>
                <a:spcPts val="330"/>
              </a:spcBef>
              <a:spcAft>
                <a:spcPts val="0"/>
              </a:spcAft>
              <a:buNone/>
            </a:pPr>
            <a:endParaRPr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[estimated time: 1 min]</a:t>
            </a:r>
          </a:p>
          <a:p>
            <a:pPr marL="0" marR="0" lvl="0" indent="0" algn="l" rtl="0">
              <a:spcBef>
                <a:spcPts val="0"/>
              </a:spcBef>
              <a:spcAft>
                <a:spcPts val="0"/>
              </a:spcAft>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[BACKGROUND</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CITATIONS]</a:t>
            </a: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Bang, M., &amp; </a:t>
            </a:r>
            <a:r>
              <a:rPr lang="en-US" sz="1100" u="none" strike="noStrike" cap="none" dirty="0" err="1">
                <a:solidFill>
                  <a:schemeClr val="dk1"/>
                </a:solidFill>
                <a:latin typeface="Lato" panose="020F0502020204030203" pitchFamily="34" charset="0"/>
                <a:ea typeface="Lato" panose="020F0502020204030203" pitchFamily="34" charset="0"/>
                <a:cs typeface="Lato" panose="020F0502020204030203" pitchFamily="34" charset="0"/>
                <a:sym typeface="Arial"/>
              </a:rPr>
              <a:t>Medin</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 D. (2010). Cultural Processes in Science Education: Supporting the Navigation of Multiple Epistemologies. Science Education, 94(6), 1008-1026. </a:t>
            </a:r>
          </a:p>
          <a:p>
            <a:pPr marL="0" marR="0" lvl="0" indent="0" algn="l" rtl="0">
              <a:spcBef>
                <a:spcPts val="0"/>
              </a:spcBef>
              <a:spcAft>
                <a:spcPts val="0"/>
              </a:spcAft>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Lee, T. S., &amp; McCarty, T. L. (2017). Upholding Indigenous Education Sovereignty Through Critical Culturally Sustaining/Revitalizing Pedagogy. In D. Paris &amp; H. S. </a:t>
            </a:r>
            <a:r>
              <a:rPr lang="en-US" sz="1100" u="none" strike="noStrike" cap="none" dirty="0" err="1">
                <a:solidFill>
                  <a:schemeClr val="dk1"/>
                </a:solidFill>
                <a:latin typeface="Lato" panose="020F0502020204030203" pitchFamily="34" charset="0"/>
                <a:ea typeface="Lato" panose="020F0502020204030203" pitchFamily="34" charset="0"/>
                <a:cs typeface="Lato" panose="020F0502020204030203" pitchFamily="34" charset="0"/>
                <a:sym typeface="Arial"/>
              </a:rPr>
              <a:t>Alim</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 (Eds.), Culturally Sustaining Pedagogies: Teaching and Learning for Justice in a Changing World (pp. 61-82). New York, NY: Teachers College Press.</a:t>
            </a:r>
          </a:p>
          <a:p>
            <a:pPr marL="0" marR="0" lvl="0" indent="0" algn="l" rtl="0">
              <a:spcBef>
                <a:spcPts val="0"/>
              </a:spcBef>
              <a:spcAft>
                <a:spcPts val="0"/>
              </a:spcAft>
              <a:buNone/>
            </a:pPr>
            <a:endParaRPr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((WAIT FOR INDIVIDUALS TO CREATE A BRIEF LIST OF INSIGHTS))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3-5 min]</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900504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In terms of the stance you should adopt, it is one that is generous and open to what students produce. You should develop a norm for the messiness and ambiguity that comes with sorting out complex, new ideas.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((READ SLIDE))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Once we learn to see diverse resources for sense-making, we need to learn how to leverage them in instruction—or how to let them “diffract” into our sense-making experience.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2 min]</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2166470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I</a:t>
            </a:r>
            <a:r>
              <a:rPr lang="en-US" sz="1100" baseline="0" dirty="0">
                <a:latin typeface="Lato" panose="020F0502020204030203" pitchFamily="34" charset="0"/>
                <a:ea typeface="Lato" panose="020F0502020204030203" pitchFamily="34" charset="0"/>
                <a:cs typeface="Lato" panose="020F0502020204030203" pitchFamily="34" charset="0"/>
              </a:rPr>
              <a:t> want to remind us about a major take-away here. How can we work to have all of these different kinds of sense-making resources connected to science in meaningful ways that we continue to explore as a community—for the purposes of building relationships to each other and to science. </a:t>
            </a:r>
          </a:p>
          <a:p>
            <a:pPr marL="0" lvl="0" indent="0" algn="l">
              <a:buFont typeface="Arial" panose="020B0604020202020204" pitchFamily="34" charset="0"/>
              <a:buNone/>
            </a:pPr>
            <a:endParaRPr lang="en-US" sz="1100" baseline="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baseline="0" dirty="0">
                <a:latin typeface="Lato" panose="020F0502020204030203" pitchFamily="34" charset="0"/>
                <a:ea typeface="Lato" panose="020F0502020204030203" pitchFamily="34" charset="0"/>
                <a:cs typeface="Lato" panose="020F0502020204030203" pitchFamily="34" charset="0"/>
              </a:rPr>
              <a:t>((READ SLIDE))</a:t>
            </a:r>
          </a:p>
          <a:p>
            <a:pPr marL="0" lvl="0" indent="0" algn="l">
              <a:buFont typeface="Arial" panose="020B0604020202020204" pitchFamily="34" charset="0"/>
              <a:buNone/>
            </a:pPr>
            <a:endParaRPr lang="en-US" sz="1100" baseline="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[estimated time 3 min]</a:t>
            </a:r>
          </a:p>
          <a:p>
            <a:endParaRPr lang="en-US" sz="11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19169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Let’s think about the students and communities we serve.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((READ SLIDE &amp; HAVE INDIVIDUALS DO QUICK WRITE — AND THEN HAVE TABLE GROUPS OR ELBOW PARTNERS TALK))</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((DEBRIEF DIMENSIONS AND EXAMPLES WITH THE ROOM))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10-15 min]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((Suggestion: Some individuals and groups may be hesitant to share their perspective. It is a good time to remind the educators that it is likely very similar to when our students hesitate when talking about a challenging topic like equity in the classroom; we should remember that and realize that we need to help create a learning community that can engage in important conversations like that.)) </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900504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((READ</a:t>
            </a:r>
            <a:r>
              <a:rPr lang="en-US" baseline="0" dirty="0">
                <a:latin typeface="Lato" panose="020F0502020204030203" pitchFamily="34" charset="0"/>
                <a:ea typeface="Lato" panose="020F0502020204030203" pitchFamily="34" charset="0"/>
                <a:cs typeface="Lato" panose="020F0502020204030203" pitchFamily="34" charset="0"/>
              </a:rPr>
              <a:t> THE FIRST SENTENCE))</a:t>
            </a:r>
          </a:p>
          <a:p>
            <a:endParaRPr lang="en-US" dirty="0">
              <a:latin typeface="Lato" panose="020F0502020204030203" pitchFamily="34" charset="0"/>
              <a:ea typeface="Lato" panose="020F0502020204030203" pitchFamily="34" charset="0"/>
              <a:cs typeface="Lato" panose="020F0502020204030203" pitchFamily="34" charset="0"/>
            </a:endParaRPr>
          </a:p>
          <a:p>
            <a:r>
              <a:rPr lang="en-US" dirty="0">
                <a:latin typeface="Lato" panose="020F0502020204030203" pitchFamily="34" charset="0"/>
                <a:ea typeface="Lato" panose="020F0502020204030203" pitchFamily="34" charset="0"/>
                <a:cs typeface="Lato" panose="020F0502020204030203" pitchFamily="34" charset="0"/>
              </a:rPr>
              <a:t>All students must be ensured</a:t>
            </a:r>
            <a:r>
              <a:rPr lang="en-US" baseline="0" dirty="0">
                <a:latin typeface="Lato" panose="020F0502020204030203" pitchFamily="34" charset="0"/>
                <a:ea typeface="Lato" panose="020F0502020204030203" pitchFamily="34" charset="0"/>
                <a:cs typeface="Lato" panose="020F0502020204030203" pitchFamily="34" charset="0"/>
              </a:rPr>
              <a:t> a sense of “belonging” in the learning environment—in STEM education. They should have a rightful presence to these learning experiences and knowledge. </a:t>
            </a:r>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a:p>
            <a:r>
              <a:rPr lang="en-US" dirty="0">
                <a:latin typeface="Lato" panose="020F0502020204030203" pitchFamily="34" charset="0"/>
                <a:ea typeface="Lato" panose="020F0502020204030203" pitchFamily="34" charset="0"/>
                <a:cs typeface="Lato" panose="020F0502020204030203" pitchFamily="34" charset="0"/>
              </a:rPr>
              <a:t>Relevant</a:t>
            </a:r>
            <a:r>
              <a:rPr lang="en-US" baseline="0" dirty="0">
                <a:latin typeface="Lato" panose="020F0502020204030203" pitchFamily="34" charset="0"/>
                <a:ea typeface="Lato" panose="020F0502020204030203" pitchFamily="34" charset="0"/>
                <a:cs typeface="Lato" panose="020F0502020204030203" pitchFamily="34" charset="0"/>
              </a:rPr>
              <a:t> scales </a:t>
            </a:r>
            <a:r>
              <a:rPr lang="en-US" dirty="0">
                <a:latin typeface="Lato" panose="020F0502020204030203" pitchFamily="34" charset="0"/>
                <a:ea typeface="Lato" panose="020F0502020204030203" pitchFamily="34" charset="0"/>
                <a:cs typeface="Lato" panose="020F0502020204030203" pitchFamily="34" charset="0"/>
              </a:rPr>
              <a:t>of justice: racial, socioeconomic, gender, environmental, Indigenous</a:t>
            </a:r>
            <a:r>
              <a:rPr lang="en-US" baseline="0" dirty="0">
                <a:latin typeface="Lato" panose="020F0502020204030203" pitchFamily="34" charset="0"/>
                <a:ea typeface="Lato" panose="020F0502020204030203" pitchFamily="34" charset="0"/>
                <a:cs typeface="Lato" panose="020F0502020204030203" pitchFamily="34" charset="0"/>
              </a:rPr>
              <a:t> sovereignty, </a:t>
            </a:r>
            <a:r>
              <a:rPr lang="en-US" dirty="0">
                <a:latin typeface="Lato" panose="020F0502020204030203" pitchFamily="34" charset="0"/>
                <a:ea typeface="Lato" panose="020F0502020204030203" pitchFamily="34" charset="0"/>
                <a:cs typeface="Lato" panose="020F0502020204030203" pitchFamily="34" charset="0"/>
              </a:rPr>
              <a:t>sexual</a:t>
            </a:r>
            <a:r>
              <a:rPr lang="en-US" baseline="0" dirty="0">
                <a:latin typeface="Lato" panose="020F0502020204030203" pitchFamily="34" charset="0"/>
                <a:ea typeface="Lato" panose="020F0502020204030203" pitchFamily="34" charset="0"/>
                <a:cs typeface="Lato" panose="020F0502020204030203" pitchFamily="34" charset="0"/>
              </a:rPr>
              <a:t> orientation, migration history, etc. </a:t>
            </a:r>
          </a:p>
          <a:p>
            <a:r>
              <a:rPr lang="en-US" baseline="0" dirty="0">
                <a:latin typeface="Lato" panose="020F0502020204030203" pitchFamily="34" charset="0"/>
                <a:ea typeface="Lato" panose="020F0502020204030203" pitchFamily="34" charset="0"/>
                <a:cs typeface="Lato" panose="020F0502020204030203" pitchFamily="34" charset="0"/>
              </a:rPr>
              <a:t>And there are important </a:t>
            </a:r>
            <a:r>
              <a:rPr lang="en-US" baseline="0" dirty="0" err="1">
                <a:latin typeface="Lato" panose="020F0502020204030203" pitchFamily="34" charset="0"/>
                <a:ea typeface="Lato" panose="020F0502020204030203" pitchFamily="34" charset="0"/>
                <a:cs typeface="Lato" panose="020F0502020204030203" pitchFamily="34" charset="0"/>
              </a:rPr>
              <a:t>intersectionalities</a:t>
            </a:r>
            <a:r>
              <a:rPr lang="mr-IN" baseline="0" dirty="0">
                <a:latin typeface="Lato" panose="020F0502020204030203" pitchFamily="34" charset="0"/>
                <a:ea typeface="Lato" panose="020F0502020204030203" pitchFamily="34" charset="0"/>
              </a:rPr>
              <a:t>…</a:t>
            </a:r>
            <a:r>
              <a:rPr lang="en-US" baseline="0" dirty="0">
                <a:latin typeface="Lato" panose="020F0502020204030203" pitchFamily="34" charset="0"/>
                <a:ea typeface="Lato" panose="020F0502020204030203" pitchFamily="34" charset="0"/>
                <a:cs typeface="Lato" panose="020F0502020204030203" pitchFamily="34" charset="0"/>
              </a:rPr>
              <a:t> e.g., being a woman of color in STEM education</a:t>
            </a:r>
          </a:p>
          <a:p>
            <a:endParaRPr lang="en-US" baseline="0" dirty="0">
              <a:latin typeface="Lato" panose="020F0502020204030203" pitchFamily="34" charset="0"/>
              <a:ea typeface="Lato" panose="020F0502020204030203" pitchFamily="34" charset="0"/>
              <a:cs typeface="Lato" panose="020F0502020204030203" pitchFamily="34" charset="0"/>
            </a:endParaRPr>
          </a:p>
          <a:p>
            <a:r>
              <a:rPr lang="en-US" baseline="0" dirty="0">
                <a:latin typeface="Lato" panose="020F0502020204030203" pitchFamily="34" charset="0"/>
                <a:ea typeface="Lato" panose="020F0502020204030203" pitchFamily="34" charset="0"/>
                <a:cs typeface="Lato" panose="020F0502020204030203" pitchFamily="34" charset="0"/>
              </a:rPr>
              <a:t>The second idea here highlights that the institutions we work in are imperfect—there are systems, infrastructures, and routines that produce inequities. Working towards equity and justice means that we actively “de-settle” these sources of inequity. </a:t>
            </a:r>
          </a:p>
          <a:p>
            <a:endParaRPr lang="en-US" baseline="0" dirty="0">
              <a:latin typeface="Lato" panose="020F0502020204030203" pitchFamily="34" charset="0"/>
              <a:ea typeface="Lato" panose="020F0502020204030203" pitchFamily="34" charset="0"/>
              <a:cs typeface="Lato" panose="020F0502020204030203" pitchFamily="34" charset="0"/>
            </a:endParaRPr>
          </a:p>
          <a:p>
            <a:r>
              <a:rPr lang="en-US" baseline="0" dirty="0">
                <a:latin typeface="Lato" panose="020F0502020204030203" pitchFamily="34" charset="0"/>
                <a:ea typeface="Lato" panose="020F0502020204030203" pitchFamily="34" charset="0"/>
                <a:cs typeface="Lato" panose="020F0502020204030203" pitchFamily="34" charset="0"/>
              </a:rPr>
              <a:t>Examples of things that need de-settling include: ((SELECT A FEW TO SHARE))</a:t>
            </a:r>
          </a:p>
          <a:p>
            <a:pPr marL="171450" indent="-171450">
              <a:buFont typeface="Arial"/>
              <a:buChar char="•"/>
            </a:pPr>
            <a:r>
              <a:rPr lang="en-US" baseline="0" dirty="0">
                <a:latin typeface="Lato" panose="020F0502020204030203" pitchFamily="34" charset="0"/>
                <a:ea typeface="Lato" panose="020F0502020204030203" pitchFamily="34" charset="0"/>
                <a:cs typeface="Lato" panose="020F0502020204030203" pitchFamily="34" charset="0"/>
              </a:rPr>
              <a:t>course pathways where there is implicit or explicit tracking that is unfair</a:t>
            </a:r>
          </a:p>
          <a:p>
            <a:pPr marL="171450" indent="-171450">
              <a:buFont typeface="Arial"/>
              <a:buChar char="•"/>
            </a:pPr>
            <a:r>
              <a:rPr lang="en-US" baseline="0" dirty="0">
                <a:latin typeface="Lato" panose="020F0502020204030203" pitchFamily="34" charset="0"/>
                <a:ea typeface="Lato" panose="020F0502020204030203" pitchFamily="34" charset="0"/>
                <a:cs typeface="Lato" panose="020F0502020204030203" pitchFamily="34" charset="0"/>
              </a:rPr>
              <a:t>curriculum may include exclusionary storylines or phenomena</a:t>
            </a:r>
          </a:p>
          <a:p>
            <a:pPr marL="171450" indent="-171450">
              <a:buFont typeface="Arial"/>
              <a:buChar char="•"/>
            </a:pPr>
            <a:r>
              <a:rPr lang="en-US" baseline="0" dirty="0">
                <a:latin typeface="Lato" panose="020F0502020204030203" pitchFamily="34" charset="0"/>
                <a:ea typeface="Lato" panose="020F0502020204030203" pitchFamily="34" charset="0"/>
                <a:cs typeface="Lato" panose="020F0502020204030203" pitchFamily="34" charset="0"/>
              </a:rPr>
              <a:t>pacing schedules may not make room for responsive instruction and genuine sense-making</a:t>
            </a:r>
          </a:p>
          <a:p>
            <a:pPr marL="171450" indent="-171450">
              <a:buFont typeface="Arial"/>
              <a:buChar char="•"/>
            </a:pPr>
            <a:r>
              <a:rPr lang="en-US" baseline="0" dirty="0">
                <a:latin typeface="Lato" panose="020F0502020204030203" pitchFamily="34" charset="0"/>
                <a:ea typeface="Lato" panose="020F0502020204030203" pitchFamily="34" charset="0"/>
                <a:cs typeface="Lato" panose="020F0502020204030203" pitchFamily="34" charset="0"/>
              </a:rPr>
              <a:t>adverse stereotypes might be embedded in the environment—communicating who can / can’t learn STEM</a:t>
            </a:r>
          </a:p>
          <a:p>
            <a:pPr marL="171450" indent="-171450">
              <a:buFont typeface="Arial"/>
              <a:buChar char="•"/>
            </a:pPr>
            <a:r>
              <a:rPr lang="en-US" baseline="0" dirty="0">
                <a:latin typeface="Lato" panose="020F0502020204030203" pitchFamily="34" charset="0"/>
                <a:ea typeface="Lato" panose="020F0502020204030203" pitchFamily="34" charset="0"/>
                <a:cs typeface="Lato" panose="020F0502020204030203" pitchFamily="34" charset="0"/>
              </a:rPr>
              <a:t>narrow expectations around how to talk or write</a:t>
            </a:r>
          </a:p>
          <a:p>
            <a:pPr marL="171450" indent="-171450">
              <a:buFont typeface="Arial"/>
              <a:buChar char="•"/>
            </a:pPr>
            <a:r>
              <a:rPr lang="en-US" baseline="0" dirty="0">
                <a:latin typeface="Lato" panose="020F0502020204030203" pitchFamily="34" charset="0"/>
                <a:ea typeface="Lato" panose="020F0502020204030203" pitchFamily="34" charset="0"/>
                <a:cs typeface="Lato" panose="020F0502020204030203" pitchFamily="34" charset="0"/>
              </a:rPr>
              <a:t>unfair assessments (e.g., privileging the use of written prestige English—over other languages or ways of representing understanding</a:t>
            </a:r>
          </a:p>
          <a:p>
            <a:pPr marL="171450" indent="-171450">
              <a:buFont typeface="Arial"/>
              <a:buChar char="•"/>
            </a:pPr>
            <a:endParaRPr lang="en-US" baseline="0" dirty="0">
              <a:latin typeface="Lato" panose="020F0502020204030203" pitchFamily="34" charset="0"/>
              <a:ea typeface="Lato" panose="020F0502020204030203" pitchFamily="34" charset="0"/>
              <a:cs typeface="Lato" panose="020F0502020204030203" pitchFamily="34" charset="0"/>
            </a:endParaRPr>
          </a:p>
          <a:p>
            <a:pPr marL="0" indent="0">
              <a:buFont typeface="Arial"/>
              <a:buNone/>
            </a:pPr>
            <a:r>
              <a:rPr lang="en-US" baseline="0" dirty="0">
                <a:latin typeface="Lato" panose="020F0502020204030203" pitchFamily="34" charset="0"/>
                <a:ea typeface="Lato" panose="020F0502020204030203" pitchFamily="34" charset="0"/>
                <a:cs typeface="Lato" panose="020F0502020204030203" pitchFamily="34" charset="0"/>
              </a:rPr>
              <a:t>And then in response, we need to work to create more expansive cultural learning pathways for youth. Equity discussions can sometimes frame critiques—but not think through possible ways to respond and support learning. </a:t>
            </a:r>
          </a:p>
          <a:p>
            <a:pPr marL="0" indent="0">
              <a:buFont typeface="Arial"/>
              <a:buNone/>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lvl="1" indent="0" algn="l" defTabSz="457200" rtl="0" eaLnBrk="1" fontAlgn="auto" latinLnBrk="0" hangingPunct="1">
              <a:lnSpc>
                <a:spcPct val="100000"/>
              </a:lnSpc>
              <a:spcBef>
                <a:spcPts val="0"/>
              </a:spcBef>
              <a:spcAft>
                <a:spcPts val="0"/>
              </a:spcAft>
              <a:buClrTx/>
              <a:buSzTx/>
              <a:buFont typeface="Arial"/>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3 minutes]</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56100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Shape 859"/>
          <p:cNvSpPr txBox="1">
            <a:spLocks noGrp="1"/>
          </p:cNvSpPr>
          <p:nvPr>
            <p:ph type="sldNum" idx="12"/>
          </p:nvPr>
        </p:nvSpPr>
        <p:spPr>
          <a:xfrm>
            <a:off x="3884615" y="8685213"/>
            <a:ext cx="2971800" cy="457200"/>
          </a:xfrm>
          <a:prstGeom prst="rect">
            <a:avLst/>
          </a:prstGeom>
          <a:noFill/>
          <a:ln>
            <a:noFill/>
          </a:ln>
        </p:spPr>
        <p:txBody>
          <a:bodyPr spcFirstLastPara="1" wrap="square" lIns="91424" tIns="45699" rIns="91424" bIns="45699" anchor="t" anchorCtr="0">
            <a:noAutofit/>
          </a:bodyPr>
          <a:lstStyle/>
          <a:p>
            <a:pPr>
              <a:buClr>
                <a:srgbClr val="000000"/>
              </a:buClr>
              <a:buSzPts val="1400"/>
            </a:pPr>
            <a:fld id="{00000000-1234-1234-1234-123412341234}" type="slidenum">
              <a:rPr lang="en-US">
                <a:sym typeface="Times"/>
              </a:rPr>
              <a:pPr>
                <a:buClr>
                  <a:srgbClr val="000000"/>
                </a:buClr>
                <a:buSzPts val="1400"/>
              </a:pPr>
              <a:t>61</a:t>
            </a:fld>
            <a:endParaRPr dirty="0">
              <a:sym typeface="Times"/>
            </a:endParaRPr>
          </a:p>
        </p:txBody>
      </p:sp>
      <p:sp>
        <p:nvSpPr>
          <p:cNvPr id="860" name="Shape 860"/>
          <p:cNvSpPr>
            <a:spLocks noGrp="1" noRot="1" noChangeAspect="1"/>
          </p:cNvSpPr>
          <p:nvPr>
            <p:ph type="sldImg" idx="2"/>
          </p:nvPr>
        </p:nvSpPr>
        <p:spPr>
          <a:xfrm>
            <a:off x="1143000" y="685800"/>
            <a:ext cx="4573588"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861" name="Shape 861"/>
          <p:cNvSpPr txBox="1">
            <a:spLocks noGrp="1"/>
          </p:cNvSpPr>
          <p:nvPr>
            <p:ph type="body" idx="1"/>
          </p:nvPr>
        </p:nvSpPr>
        <p:spPr>
          <a:xfrm>
            <a:off x="685800" y="4343400"/>
            <a:ext cx="5486400" cy="4114800"/>
          </a:xfrm>
          <a:prstGeom prst="rect">
            <a:avLst/>
          </a:prstGeom>
          <a:noFill/>
          <a:ln>
            <a:noFill/>
          </a:ln>
        </p:spPr>
        <p:txBody>
          <a:bodyPr spcFirstLastPara="1" wrap="square" lIns="91424" tIns="91424" rIns="91424" bIns="91424" anchor="t" anchorCtr="0">
            <a:noAutofit/>
          </a:bodyPr>
          <a:lstStyle/>
          <a:p>
            <a:pPr marL="0" lvl="1"/>
            <a:r>
              <a:rPr lang="en-US" sz="2000" dirty="0">
                <a:solidFill>
                  <a:schemeClr val="dk1"/>
                </a:solidFill>
                <a:latin typeface="Lato" panose="020F0502020204030203" pitchFamily="34" charset="0"/>
                <a:ea typeface="Lato" panose="020F0502020204030203" pitchFamily="34" charset="0"/>
                <a:cs typeface="Lato" panose="020F0502020204030203" pitchFamily="34" charset="0"/>
                <a:sym typeface="EB Garamond"/>
              </a:rPr>
              <a:t>So relating these equity</a:t>
            </a:r>
            <a:r>
              <a:rPr lang="en-US" sz="2000" baseline="0" dirty="0">
                <a:solidFill>
                  <a:schemeClr val="dk1"/>
                </a:solidFill>
                <a:latin typeface="Lato" panose="020F0502020204030203" pitchFamily="34" charset="0"/>
                <a:ea typeface="Lato" panose="020F0502020204030203" pitchFamily="34" charset="0"/>
                <a:cs typeface="Lato" panose="020F0502020204030203" pitchFamily="34" charset="0"/>
                <a:sym typeface="EB Garamond"/>
              </a:rPr>
              <a:t> dimensions to the work we have been doing in this session</a:t>
            </a:r>
            <a:r>
              <a:rPr lang="mr-IN" sz="2000" baseline="0" dirty="0">
                <a:solidFill>
                  <a:schemeClr val="dk1"/>
                </a:solidFill>
                <a:latin typeface="Lato" panose="020F0502020204030203" pitchFamily="34" charset="0"/>
                <a:ea typeface="Lato" panose="020F0502020204030203" pitchFamily="34" charset="0"/>
                <a:cs typeface="EB Garamond"/>
                <a:sym typeface="EB Garamond"/>
              </a:rPr>
              <a:t>…</a:t>
            </a:r>
            <a:endParaRPr lang="en-US" sz="2000" baseline="0" dirty="0">
              <a:solidFill>
                <a:schemeClr val="dk1"/>
              </a:solidFill>
              <a:latin typeface="Lato" panose="020F0502020204030203" pitchFamily="34" charset="0"/>
              <a:ea typeface="Lato" panose="020F0502020204030203" pitchFamily="34" charset="0"/>
              <a:cs typeface="Lato" panose="020F0502020204030203" pitchFamily="34" charset="0"/>
              <a:sym typeface="EB Garamond"/>
            </a:endParaRPr>
          </a:p>
          <a:p>
            <a:pPr marL="0" lvl="1"/>
            <a:endParaRPr lang="en-US" sz="2000" baseline="0" dirty="0">
              <a:solidFill>
                <a:schemeClr val="dk1"/>
              </a:solidFill>
              <a:latin typeface="Lato" panose="020F0502020204030203" pitchFamily="34" charset="0"/>
              <a:ea typeface="Lato" panose="020F0502020204030203" pitchFamily="34" charset="0"/>
              <a:cs typeface="Lato" panose="020F0502020204030203" pitchFamily="34" charset="0"/>
              <a:sym typeface="EB Garamond"/>
            </a:endParaRPr>
          </a:p>
          <a:p>
            <a:pPr marL="0" lvl="1"/>
            <a:r>
              <a:rPr lang="en-US" sz="2000" baseline="0" dirty="0">
                <a:solidFill>
                  <a:schemeClr val="dk1"/>
                </a:solidFill>
                <a:latin typeface="Lato" panose="020F0502020204030203" pitchFamily="34" charset="0"/>
                <a:ea typeface="Lato" panose="020F0502020204030203" pitchFamily="34" charset="0"/>
                <a:cs typeface="Lato" panose="020F0502020204030203" pitchFamily="34" charset="0"/>
                <a:sym typeface="EB Garamond"/>
              </a:rPr>
              <a:t>((READ SLIDE))</a:t>
            </a:r>
          </a:p>
          <a:p>
            <a:pPr marL="0" lvl="1"/>
            <a:endParaRPr lang="en-US" sz="2000" baseline="0" dirty="0">
              <a:solidFill>
                <a:schemeClr val="dk1"/>
              </a:solidFill>
              <a:latin typeface="Lato" panose="020F0502020204030203" pitchFamily="34" charset="0"/>
              <a:ea typeface="Lato" panose="020F0502020204030203" pitchFamily="34" charset="0"/>
              <a:cs typeface="Lato" panose="020F0502020204030203" pitchFamily="34" charset="0"/>
              <a:sym typeface="EB Garamond"/>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2 minutes]</a:t>
            </a:r>
            <a:endParaRPr lang="en-US" dirty="0">
              <a:latin typeface="Lato" panose="020F0502020204030203" pitchFamily="34" charset="0"/>
              <a:ea typeface="Lato" panose="020F0502020204030203" pitchFamily="34" charset="0"/>
              <a:cs typeface="Lato" panose="020F0502020204030203" pitchFamily="34" charset="0"/>
            </a:endParaRPr>
          </a:p>
          <a:p>
            <a:pPr marL="0" lvl="1"/>
            <a:endParaRPr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Here’s the wrap up</a:t>
            </a:r>
            <a:r>
              <a:rPr lang="mr-IN" baseline="0" dirty="0">
                <a:latin typeface="Lato" panose="020F0502020204030203" pitchFamily="34" charset="0"/>
                <a:ea typeface="Lato" panose="020F0502020204030203" pitchFamily="34" charset="0"/>
              </a:rPr>
              <a:t>…</a:t>
            </a:r>
            <a:r>
              <a:rPr lang="en-US" baseline="0" dirty="0">
                <a:latin typeface="Lato" panose="020F0502020204030203" pitchFamily="34" charset="0"/>
                <a:ea typeface="Lato" panose="020F0502020204030203" pitchFamily="34" charset="0"/>
                <a:cs typeface="Lato" panose="020F0502020204030203" pitchFamily="34" charset="0"/>
              </a:rPr>
              <a:t> based on the main take-away what is a concrete commitment you can make to have a more generous and open stance to the intellectual treasures (i.e., assets) that students share with you. This work takes some concerted effort to get going—but then it becomes routine.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((READ SLIDE, launch the reflection activity))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Reflect on a specific thing you’ve learned that relates to something you want to work on in your practice. Name it. Write it down. Put it somewhere where it will nudge you to keep working on it over time. And then move on to the next concrete commitment.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((Possible commitments (if people have a hard time generating them—or if you want to model what is intended: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Lato" panose="020F0502020204030203" pitchFamily="34" charset="0"/>
                <a:ea typeface="Lato" panose="020F0502020204030203" pitchFamily="34" charset="0"/>
                <a:cs typeface="Lato" panose="020F0502020204030203" pitchFamily="34" charset="0"/>
              </a:rPr>
              <a:t>In order to better attend to the diversity of student’s ideas, I will work to ask them to rephrase their connecting idea when I don’t understand it, and I will know I am making progress if I come to see the meaning behind the connection they are making.”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Lato" panose="020F0502020204030203" pitchFamily="34" charset="0"/>
                <a:ea typeface="Lato" panose="020F0502020204030203" pitchFamily="34" charset="0"/>
                <a:cs typeface="Lato" panose="020F0502020204030203" pitchFamily="34" charset="0"/>
              </a:rPr>
              <a:t>Twice per class period I will sink in and explore the depth of one student’s thinking—as opposed to </a:t>
            </a:r>
            <a:r>
              <a:rPr lang="en-US" baseline="0" dirty="0" err="1">
                <a:latin typeface="Lato" panose="020F0502020204030203" pitchFamily="34" charset="0"/>
                <a:ea typeface="Lato" panose="020F0502020204030203" pitchFamily="34" charset="0"/>
                <a:cs typeface="Lato" panose="020F0502020204030203" pitchFamily="34" charset="0"/>
              </a:rPr>
              <a:t>popcorning</a:t>
            </a:r>
            <a:r>
              <a:rPr lang="en-US" baseline="0" dirty="0">
                <a:latin typeface="Lato" panose="020F0502020204030203" pitchFamily="34" charset="0"/>
                <a:ea typeface="Lato" panose="020F0502020204030203" pitchFamily="34" charset="0"/>
                <a:cs typeface="Lato" panose="020F0502020204030203" pitchFamily="34" charset="0"/>
              </a:rPr>
              <a:t> around.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Lato" panose="020F0502020204030203" pitchFamily="34" charset="0"/>
                <a:ea typeface="Lato" panose="020F0502020204030203" pitchFamily="34" charset="0"/>
                <a:cs typeface="Lato" panose="020F0502020204030203" pitchFamily="34" charset="0"/>
              </a:rPr>
              <a:t>Ask more questions about their responses when I don’t understand the connection to science / our efforts.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Lato" panose="020F0502020204030203" pitchFamily="34" charset="0"/>
                <a:ea typeface="Lato" panose="020F0502020204030203" pitchFamily="34" charset="0"/>
                <a:cs typeface="Lato" panose="020F0502020204030203" pitchFamily="34" charset="0"/>
              </a:rPr>
              <a:t>To monitor how I respond on-the-fly to student ideas. Am I only seeking out what I believe is the “right” answer?</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Lato" panose="020F0502020204030203" pitchFamily="34" charset="0"/>
                <a:ea typeface="Lato" panose="020F0502020204030203" pitchFamily="34" charset="0"/>
                <a:cs typeface="Lato" panose="020F0502020204030203" pitchFamily="34" charset="0"/>
              </a:rPr>
              <a:t>I will closely observe how students engage in activity and try to see how they engage in knowledge work—like with observation and story in the Indigenous brief.</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latin typeface="Lato" panose="020F0502020204030203" pitchFamily="34" charset="0"/>
                <a:ea typeface="Lato" panose="020F0502020204030203" pitchFamily="34" charset="0"/>
                <a:cs typeface="Lato" panose="020F0502020204030203" pitchFamily="34" charset="0"/>
              </a:rPr>
              <a:t>I will use my interest in a student’s thinking every day to further develop a intellectual relationship with that student.))</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aseline="0" dirty="0">
                <a:latin typeface="Lato" panose="020F0502020204030203" pitchFamily="34" charset="0"/>
                <a:ea typeface="Lato" panose="020F0502020204030203" pitchFamily="34" charset="0"/>
                <a:cs typeface="Lato" panose="020F0502020204030203" pitchFamily="34" charset="0"/>
              </a:rPr>
              <a:t>((AFTER PEOPLE GENERATE THEIR COMMITMENTS, HAVE PEOPLE SHARE THEM.))</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baseline="0" dirty="0">
                <a:latin typeface="Lato" panose="020F0502020204030203" pitchFamily="34" charset="0"/>
                <a:ea typeface="Lato" panose="020F0502020204030203" pitchFamily="34" charset="0"/>
                <a:cs typeface="Lato" panose="020F0502020204030203" pitchFamily="34" charset="0"/>
              </a:rPr>
              <a:t>[ALTERNATIVE: You might ask participates to use a web site reminder system like https://</a:t>
            </a:r>
            <a:r>
              <a:rPr lang="en-US" baseline="0" dirty="0" err="1">
                <a:latin typeface="Lato" panose="020F0502020204030203" pitchFamily="34" charset="0"/>
                <a:ea typeface="Lato" panose="020F0502020204030203" pitchFamily="34" charset="0"/>
                <a:cs typeface="Lato" panose="020F0502020204030203" pitchFamily="34" charset="0"/>
              </a:rPr>
              <a:t>www.futureme.org</a:t>
            </a:r>
            <a:r>
              <a:rPr lang="en-US" baseline="0" dirty="0">
                <a:latin typeface="Lato" panose="020F0502020204030203" pitchFamily="34" charset="0"/>
                <a:ea typeface="Lato" panose="020F0502020204030203" pitchFamily="34" charset="0"/>
                <a:cs typeface="Lato" panose="020F0502020204030203" pitchFamily="34" charset="0"/>
              </a:rPr>
              <a:t> to send themselves a reminder in the future based on their specific commitment.]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10 min]</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900504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Lato" panose="020F0502020204030203" pitchFamily="34" charset="0"/>
                <a:ea typeface="Lato" panose="020F0502020204030203" pitchFamily="34" charset="0"/>
                <a:cs typeface="Lato" panose="020F0502020204030203" pitchFamily="34" charset="0"/>
              </a:rPr>
              <a:t>[READ SLIDE and ask participants to complete the survey. Clarify that this is information for the ACESSE team to refine the activities—and not about you as the facilitator.]</a:t>
            </a:r>
          </a:p>
          <a:p>
            <a:endParaRPr lang="en-US" baseline="0" dirty="0">
              <a:latin typeface="Lato" panose="020F0502020204030203" pitchFamily="34" charset="0"/>
              <a:ea typeface="Lato" panose="020F0502020204030203" pitchFamily="34" charset="0"/>
              <a:cs typeface="Lato" panose="020F0502020204030203" pitchFamily="34" charset="0"/>
            </a:endParaRPr>
          </a:p>
          <a:p>
            <a:pPr defTabSz="452217">
              <a:defRPr/>
            </a:pPr>
            <a:r>
              <a:rPr lang="en-US" baseline="0" dirty="0">
                <a:latin typeface="Lato" panose="020F0502020204030203" pitchFamily="34" charset="0"/>
                <a:ea typeface="Lato" panose="020F0502020204030203" pitchFamily="34" charset="0"/>
                <a:cs typeface="Lato" panose="020F0502020204030203" pitchFamily="34" charset="0"/>
              </a:rPr>
              <a:t>[estimated time: 5 min]</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57379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6959"/>
            <a:r>
              <a:rPr lang="en-US" dirty="0">
                <a:solidFill>
                  <a:schemeClr val="tx1"/>
                </a:solidFill>
                <a:latin typeface="Lato" panose="020F0502020204030203" pitchFamily="34" charset="0"/>
                <a:ea typeface="Lato" panose="020F0502020204030203" pitchFamily="34" charset="0"/>
                <a:cs typeface="Lato" panose="020F0502020204030203" pitchFamily="34" charset="0"/>
              </a:rPr>
              <a:t>You</a:t>
            </a:r>
            <a:r>
              <a:rPr lang="en-US" baseline="0" dirty="0">
                <a:solidFill>
                  <a:schemeClr val="tx1"/>
                </a:solidFill>
                <a:latin typeface="Lato" panose="020F0502020204030203" pitchFamily="34" charset="0"/>
                <a:ea typeface="Lato" panose="020F0502020204030203" pitchFamily="34" charset="0"/>
                <a:cs typeface="Lato" panose="020F0502020204030203" pitchFamily="34" charset="0"/>
              </a:rPr>
              <a:t> will be able to find ACESSE resources and other tools on the STEM Teaching Tools site. You can easily download PDFs of dozens of tools to support implementation of the NRC Framework vision. </a:t>
            </a:r>
          </a:p>
          <a:p>
            <a:pPr defTabSz="456959"/>
            <a:endParaRPr lang="en-US" baseline="0" dirty="0">
              <a:solidFill>
                <a:schemeClr val="tx1"/>
              </a:solidFill>
              <a:latin typeface="Lato" panose="020F0502020204030203" pitchFamily="34" charset="0"/>
              <a:ea typeface="Lato" panose="020F0502020204030203" pitchFamily="34" charset="0"/>
              <a:cs typeface="Lato" panose="020F0502020204030203" pitchFamily="34" charset="0"/>
            </a:endParaRPr>
          </a:p>
          <a:p>
            <a:pPr defTabSz="456959">
              <a:defRPr/>
            </a:pPr>
            <a:r>
              <a:rPr lang="en-US" baseline="0" dirty="0">
                <a:latin typeface="Lato" panose="020F0502020204030203" pitchFamily="34" charset="0"/>
                <a:ea typeface="Lato" panose="020F0502020204030203" pitchFamily="34" charset="0"/>
                <a:cs typeface="Lato" panose="020F0502020204030203" pitchFamily="34" charset="0"/>
              </a:rPr>
              <a:t>[estimated time: 30 sec]</a:t>
            </a:r>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105706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You</a:t>
            </a:r>
            <a:r>
              <a:rPr lang="en-US" baseline="0" dirty="0">
                <a:latin typeface="Lato" panose="020F0502020204030203" pitchFamily="34" charset="0"/>
                <a:ea typeface="Lato" panose="020F0502020204030203" pitchFamily="34" charset="0"/>
                <a:cs typeface="Lato" panose="020F0502020204030203" pitchFamily="34" charset="0"/>
              </a:rPr>
              <a:t> can learn about these tools on Twitter. </a:t>
            </a:r>
          </a:p>
          <a:p>
            <a:endParaRPr lang="en-US" baseline="0" dirty="0">
              <a:latin typeface="Lato" panose="020F0502020204030203" pitchFamily="34" charset="0"/>
              <a:ea typeface="Lato" panose="020F0502020204030203" pitchFamily="34" charset="0"/>
              <a:cs typeface="Lato" panose="020F0502020204030203" pitchFamily="34" charset="0"/>
            </a:endParaRPr>
          </a:p>
          <a:p>
            <a:pPr defTabSz="452217">
              <a:defRPr/>
            </a:pPr>
            <a:r>
              <a:rPr lang="en-US" baseline="0" dirty="0">
                <a:latin typeface="Lato" panose="020F0502020204030203" pitchFamily="34" charset="0"/>
                <a:ea typeface="Lato" panose="020F0502020204030203" pitchFamily="34" charset="0"/>
                <a:cs typeface="Lato" panose="020F0502020204030203" pitchFamily="34" charset="0"/>
              </a:rPr>
              <a:t>[estimated time: 30 sec]</a:t>
            </a:r>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047844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panose="020F0502020204030203" pitchFamily="34" charset="0"/>
                <a:ea typeface="Lato" panose="020F0502020204030203" pitchFamily="34" charset="0"/>
                <a:cs typeface="Lato" panose="020F0502020204030203" pitchFamily="34" charset="0"/>
              </a:rPr>
              <a:t>Or</a:t>
            </a:r>
            <a:r>
              <a:rPr lang="en-US" baseline="0" dirty="0">
                <a:latin typeface="Lato" panose="020F0502020204030203" pitchFamily="34" charset="0"/>
                <a:ea typeface="Lato" panose="020F0502020204030203" pitchFamily="34" charset="0"/>
                <a:cs typeface="Lato" panose="020F0502020204030203" pitchFamily="34" charset="0"/>
              </a:rPr>
              <a:t> sign up for a periodic email newsletter—at the bottom of the front page of the web site. </a:t>
            </a:r>
          </a:p>
          <a:p>
            <a:endParaRPr lang="en-US" baseline="0" dirty="0">
              <a:latin typeface="Lato" panose="020F0502020204030203" pitchFamily="34" charset="0"/>
              <a:ea typeface="Lato" panose="020F0502020204030203" pitchFamily="34" charset="0"/>
              <a:cs typeface="Lato" panose="020F0502020204030203" pitchFamily="34" charset="0"/>
            </a:endParaRPr>
          </a:p>
          <a:p>
            <a:pPr defTabSz="452217">
              <a:defRPr/>
            </a:pPr>
            <a:r>
              <a:rPr lang="en-US" baseline="0" dirty="0">
                <a:latin typeface="Lato" panose="020F0502020204030203" pitchFamily="34" charset="0"/>
                <a:ea typeface="Lato" panose="020F0502020204030203" pitchFamily="34" charset="0"/>
                <a:cs typeface="Lato" panose="020F0502020204030203" pitchFamily="34" charset="0"/>
              </a:rPr>
              <a:t>[estimated time: 30 sec]</a:t>
            </a:r>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9880862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42a0b54757_1_75:notes"/>
          <p:cNvSpPr>
            <a:spLocks noGrp="1" noRot="1" noChangeAspect="1"/>
          </p:cNvSpPr>
          <p:nvPr>
            <p:ph type="sldImg" idx="2"/>
          </p:nvPr>
        </p:nvSpPr>
        <p:spPr>
          <a:xfrm>
            <a:off x="1143000" y="685800"/>
            <a:ext cx="4573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g42a0b54757_1_75:notes"/>
          <p:cNvSpPr txBox="1">
            <a:spLocks noGrp="1"/>
          </p:cNvSpPr>
          <p:nvPr>
            <p:ph type="body" idx="1"/>
          </p:nvPr>
        </p:nvSpPr>
        <p:spPr>
          <a:xfrm>
            <a:off x="685800" y="4343400"/>
            <a:ext cx="5486400" cy="4114800"/>
          </a:xfrm>
          <a:prstGeom prst="rect">
            <a:avLst/>
          </a:prstGeom>
          <a:noFill/>
          <a:ln>
            <a:noFill/>
          </a:ln>
        </p:spPr>
        <p:txBody>
          <a:bodyPr spcFirstLastPara="1" wrap="square" lIns="91375" tIns="45650" rIns="91375" bIns="45650" anchor="t" anchorCtr="0">
            <a:noAutofit/>
          </a:bodyPr>
          <a:lstStyle/>
          <a:p>
            <a:pPr marL="0" marR="0" lvl="0" indent="0" algn="l" rtl="0">
              <a:spcBef>
                <a:spcPts val="0"/>
              </a:spcBef>
              <a:spcAft>
                <a:spcPts val="0"/>
              </a:spcAft>
              <a:buNone/>
            </a:pPr>
            <a:r>
              <a:rPr lang="en-US" sz="12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Calibri"/>
              </a:rPr>
              <a:t>Here’s a great set of tools focused on Indigenous</a:t>
            </a:r>
            <a:r>
              <a:rPr lang="en-US" sz="12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Calibri"/>
              </a:rPr>
              <a:t> pedagogy and ways of knowing. The tools are generally useful for all students. </a:t>
            </a:r>
          </a:p>
          <a:p>
            <a:pPr marL="0" marR="0" lvl="0" indent="0" algn="l" rtl="0">
              <a:spcBef>
                <a:spcPts val="0"/>
              </a:spcBef>
              <a:spcAft>
                <a:spcPts val="0"/>
              </a:spcAft>
              <a:buNone/>
            </a:pPr>
            <a:endParaRPr lang="en-US" sz="12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Lato" panose="020F0502020204030203" pitchFamily="34" charset="0"/>
                <a:ea typeface="Lato" panose="020F0502020204030203" pitchFamily="34" charset="0"/>
                <a:cs typeface="Lato" panose="020F0502020204030203" pitchFamily="34" charset="0"/>
              </a:rPr>
              <a:t>[estimated time: 30 sec]</a:t>
            </a:r>
            <a:endParaRPr lang="en-US" sz="1200" dirty="0">
              <a:latin typeface="Lato" panose="020F0502020204030203" pitchFamily="34" charset="0"/>
              <a:ea typeface="Lato" panose="020F0502020204030203" pitchFamily="34" charset="0"/>
              <a:cs typeface="Lato" panose="020F0502020204030203" pitchFamily="34" charset="0"/>
            </a:endParaRPr>
          </a:p>
        </p:txBody>
      </p:sp>
      <p:sp>
        <p:nvSpPr>
          <p:cNvPr id="863" name="Google Shape;863;g42a0b54757_1_75:notes"/>
          <p:cNvSpPr txBox="1">
            <a:spLocks noGrp="1"/>
          </p:cNvSpPr>
          <p:nvPr>
            <p:ph type="sldNum" idx="12"/>
          </p:nvPr>
        </p:nvSpPr>
        <p:spPr>
          <a:xfrm>
            <a:off x="3884614" y="8685213"/>
            <a:ext cx="2971800" cy="457200"/>
          </a:xfrm>
          <a:prstGeom prst="rect">
            <a:avLst/>
          </a:prstGeom>
          <a:noFill/>
          <a:ln>
            <a:noFill/>
          </a:ln>
        </p:spPr>
        <p:txBody>
          <a:bodyPr spcFirstLastPara="1" wrap="square" lIns="91375" tIns="45650" rIns="91375" bIns="45650" anchor="b" anchorCtr="0">
            <a:noAutofit/>
          </a:bodyPr>
          <a:lstStyle/>
          <a:p>
            <a:pPr marL="0" marR="0" lvl="0" indent="0" algn="r" rtl="0">
              <a:spcBef>
                <a:spcPts val="0"/>
              </a:spcBef>
              <a:spcAft>
                <a:spcPts val="0"/>
              </a:spcAft>
              <a:buNone/>
            </a:pPr>
            <a:fld id="{00000000-1234-1234-1234-123412341234}" type="slidenum">
              <a:rPr lang="en" sz="1200" u="none" strike="noStrike" cap="none">
                <a:solidFill>
                  <a:schemeClr val="dk1"/>
                </a:solidFill>
                <a:sym typeface="Calibri"/>
              </a:rPr>
              <a:t>67</a:t>
            </a:fld>
            <a:endParaRPr sz="1200" u="none" strike="noStrike" cap="none" dirty="0">
              <a:solidFill>
                <a:schemeClr val="dk1"/>
              </a:solidFill>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Lato" panose="020F0502020204030203" pitchFamily="34" charset="0"/>
                <a:ea typeface="Lato" panose="020F0502020204030203" pitchFamily="34" charset="0"/>
                <a:cs typeface="Lato" panose="020F0502020204030203" pitchFamily="34" charset="0"/>
              </a:rPr>
              <a:t>This resource—along with all of the others from the ACESSE project—went through cycles of co-design, use, and refinement by researchers and practitioners working in science education. The authors wanted to acknowledge the contributors listed here. </a:t>
            </a:r>
          </a:p>
          <a:p>
            <a:endParaRPr lang="en-US" baseline="0" dirty="0">
              <a:latin typeface="Lato" panose="020F0502020204030203" pitchFamily="34" charset="0"/>
              <a:ea typeface="Lato" panose="020F0502020204030203" pitchFamily="34" charset="0"/>
              <a:cs typeface="Lato" panose="020F0502020204030203" pitchFamily="34" charset="0"/>
            </a:endParaRPr>
          </a:p>
          <a:p>
            <a:pPr defTabSz="452217">
              <a:defRPr/>
            </a:pPr>
            <a:r>
              <a:rPr lang="en-US" baseline="0" dirty="0">
                <a:latin typeface="Lato" panose="020F0502020204030203" pitchFamily="34" charset="0"/>
                <a:ea typeface="Lato" panose="020F0502020204030203" pitchFamily="34" charset="0"/>
                <a:cs typeface="Lato" panose="020F0502020204030203" pitchFamily="34" charset="0"/>
              </a:rPr>
              <a:t>[estimated time: 30 sec]</a:t>
            </a:r>
          </a:p>
          <a:p>
            <a:pPr defTabSz="452217">
              <a:defRPr/>
            </a:pPr>
            <a:endParaRPr lang="en-US" baseline="0" dirty="0">
              <a:latin typeface="Lato" panose="020F0502020204030203" pitchFamily="34" charset="0"/>
              <a:ea typeface="Lato" panose="020F0502020204030203" pitchFamily="34" charset="0"/>
              <a:cs typeface="Lato" panose="020F0502020204030203" pitchFamily="34" charset="0"/>
            </a:endParaRPr>
          </a:p>
          <a:p>
            <a:pPr defTabSz="452217">
              <a:defRPr/>
            </a:pPr>
            <a:r>
              <a:rPr lang="en-US" baseline="0" dirty="0">
                <a:latin typeface="Lato" panose="020F0502020204030203" pitchFamily="34" charset="0"/>
                <a:ea typeface="Lato" panose="020F0502020204030203" pitchFamily="34" charset="0"/>
                <a:cs typeface="Lato" panose="020F0502020204030203" pitchFamily="34" charset="0"/>
              </a:rPr>
              <a:t>((This resource was refined through a 13-state collaboration to make the resource more broadly useful. If you choose to adapt these materials, please attribute the source and that it was work funded by the National Science Foundation (NSF).))</a:t>
            </a:r>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179698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11176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9" name="Shape 249"/>
          <p:cNvSpPr txBox="1">
            <a:spLocks noGrp="1"/>
          </p:cNvSpPr>
          <p:nvPr>
            <p:ph type="body" idx="1"/>
          </p:nvPr>
        </p:nvSpPr>
        <p:spPr>
          <a:xfrm>
            <a:off x="688182" y="4415790"/>
            <a:ext cx="5505450" cy="4183380"/>
          </a:xfrm>
          <a:prstGeom prst="rect">
            <a:avLst/>
          </a:prstGeom>
        </p:spPr>
        <p:txBody>
          <a:bodyPr lIns="92423" tIns="92423" rIns="92423" bIns="92423" anchor="t" anchorCtr="0">
            <a:noAutofit/>
          </a:bodyPr>
          <a:lstStyle/>
          <a:p>
            <a:r>
              <a:rPr lang="en-US" dirty="0">
                <a:latin typeface="Lato" panose="020F0502020204030203" pitchFamily="34" charset="0"/>
                <a:ea typeface="Lato" panose="020F0502020204030203" pitchFamily="34" charset="0"/>
                <a:cs typeface="Lato" panose="020F0502020204030203" pitchFamily="34" charset="0"/>
              </a:rPr>
              <a:t>Here are some resources and contact information for the lead</a:t>
            </a:r>
            <a:r>
              <a:rPr lang="en-US" baseline="0" dirty="0">
                <a:latin typeface="Lato" panose="020F0502020204030203" pitchFamily="34" charset="0"/>
                <a:ea typeface="Lato" panose="020F0502020204030203" pitchFamily="34" charset="0"/>
                <a:cs typeface="Lato" panose="020F0502020204030203" pitchFamily="34" charset="0"/>
              </a:rPr>
              <a:t> </a:t>
            </a:r>
            <a:r>
              <a:rPr lang="en-US" dirty="0">
                <a:latin typeface="Lato" panose="020F0502020204030203" pitchFamily="34" charset="0"/>
                <a:ea typeface="Lato" panose="020F0502020204030203" pitchFamily="34" charset="0"/>
                <a:cs typeface="Lato" panose="020F0502020204030203" pitchFamily="34" charset="0"/>
              </a:rPr>
              <a:t>author of this PD</a:t>
            </a:r>
            <a:r>
              <a:rPr lang="en-US" baseline="0" dirty="0">
                <a:latin typeface="Lato" panose="020F0502020204030203" pitchFamily="34" charset="0"/>
                <a:ea typeface="Lato" panose="020F0502020204030203" pitchFamily="34" charset="0"/>
                <a:cs typeface="Lato" panose="020F0502020204030203" pitchFamily="34" charset="0"/>
              </a:rPr>
              <a:t> unit. They hope you have found it useful. They welcome any feedback or suggestions on how to improve it. </a:t>
            </a:r>
          </a:p>
          <a:p>
            <a:endParaRPr lang="en-US" baseline="0" dirty="0">
              <a:latin typeface="Lato" panose="020F0502020204030203" pitchFamily="34" charset="0"/>
              <a:ea typeface="Lato" panose="020F0502020204030203" pitchFamily="34" charset="0"/>
              <a:cs typeface="Lato" panose="020F0502020204030203" pitchFamily="34" charset="0"/>
            </a:endParaRPr>
          </a:p>
          <a:p>
            <a:pPr defTabSz="452217">
              <a:defRPr/>
            </a:pPr>
            <a:r>
              <a:rPr lang="en-US" baseline="0" dirty="0">
                <a:latin typeface="Lato" panose="020F0502020204030203" pitchFamily="34" charset="0"/>
                <a:ea typeface="Lato" panose="020F0502020204030203" pitchFamily="34" charset="0"/>
                <a:cs typeface="Lato" panose="020F0502020204030203" pitchFamily="34" charset="0"/>
              </a:rPr>
              <a:t>[estimated time: 30 sec]</a:t>
            </a:r>
          </a:p>
          <a:p>
            <a:pPr defTabSz="452217">
              <a:defRPr/>
            </a:pPr>
            <a:endParaRPr lang="en-US" baseline="0" dirty="0">
              <a:latin typeface="Lato" panose="020F0502020204030203" pitchFamily="34" charset="0"/>
              <a:ea typeface="Lato" panose="020F0502020204030203" pitchFamily="34" charset="0"/>
              <a:cs typeface="Lato" panose="020F0502020204030203" pitchFamily="34" charset="0"/>
            </a:endParaRPr>
          </a:p>
          <a:p>
            <a:pPr defTabSz="452217">
              <a:defRPr/>
            </a:pPr>
            <a:r>
              <a:rPr lang="en-US" baseline="0" dirty="0">
                <a:latin typeface="Lato" panose="020F0502020204030203" pitchFamily="34" charset="0"/>
                <a:ea typeface="Lato" panose="020F0502020204030203" pitchFamily="34" charset="0"/>
                <a:cs typeface="Lato" panose="020F0502020204030203" pitchFamily="34" charset="0"/>
              </a:rPr>
              <a:t>((This resource was refined through a 13-state collaboration to make the resource more broadly useful. If you choose to adapt these materials, please attribute the source and that it was work funded by the National Science Foundation (NSF).))</a:t>
            </a:r>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743" name="Shape 74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This is a summary of the Equity and</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Diversity </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chapter in the NRC Framework. </a:t>
            </a:r>
          </a:p>
          <a:p>
            <a:pPr marL="0" marR="0" lvl="0" indent="0" algn="l" rtl="0">
              <a:spcBef>
                <a:spcPts val="0"/>
              </a:spcBef>
              <a:spcAft>
                <a:spcPts val="0"/>
              </a:spcAft>
              <a:buClr>
                <a:schemeClr val="dk1"/>
              </a:buClr>
              <a:buSzPts val="1100"/>
              <a:buFont typeface="Arial"/>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((READ SLIDE AND CLICK FORWARD TO SHOW IMAGES—MAKE CONNECTIONS BACK TO THE EQUITY</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LIST JUST GENERATED—</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AND MENTION THAT</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THERE ARE STRATEGIES TO GO WITH DIFFERENT DIMENSIONS.</a:t>
            </a: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a:t>
            </a:r>
          </a:p>
          <a:p>
            <a:pPr marL="0" marR="0" lvl="0" indent="0" algn="l" rtl="0">
              <a:spcBef>
                <a:spcPts val="0"/>
              </a:spcBef>
              <a:spcAft>
                <a:spcPts val="0"/>
              </a:spcAft>
              <a:buClr>
                <a:schemeClr val="dk1"/>
              </a:buClr>
              <a:buSzPts val="1100"/>
              <a:buFont typeface="Arial"/>
              <a:buNone/>
            </a:pPr>
            <a:endParaRPr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[estimated time: 30 sec]</a:t>
            </a:r>
          </a:p>
          <a:p>
            <a:pPr marL="0" marR="0" lvl="0" indent="0" algn="l" rtl="0">
              <a:lnSpc>
                <a:spcPct val="100000"/>
              </a:lnSpc>
              <a:spcBef>
                <a:spcPts val="0"/>
              </a:spcBef>
              <a:spcAft>
                <a:spcPts val="0"/>
              </a:spcAft>
              <a:buClr>
                <a:schemeClr val="dk1"/>
              </a:buClr>
              <a:buSzPts val="1100"/>
              <a:buFont typeface="Arial"/>
              <a:buNone/>
            </a:pPr>
            <a:endPar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a:p>
            <a:pPr marL="0" marR="0" lvl="0" indent="0" algn="l" rtl="0">
              <a:lnSpc>
                <a:spcPct val="100000"/>
              </a:lnSpc>
              <a:spcBef>
                <a:spcPts val="0"/>
              </a:spcBef>
              <a:spcAft>
                <a:spcPts val="0"/>
              </a:spcAft>
              <a:buClr>
                <a:schemeClr val="dk1"/>
              </a:buClr>
              <a:buSzPts val="1100"/>
              <a:buFont typeface="Arial"/>
              <a:buNone/>
            </a:pPr>
            <a:r>
              <a:rPr lang="en-US"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rPr>
              <a:t>((Background: The resources shown</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come from the STEM Teaching Tools initiative, http://</a:t>
            </a:r>
            <a:r>
              <a:rPr lang="en-US" sz="1100" u="none" strike="noStrike" cap="none" baseline="0" dirty="0" err="1">
                <a:solidFill>
                  <a:schemeClr val="dk1"/>
                </a:solidFill>
                <a:latin typeface="Lato" panose="020F0502020204030203" pitchFamily="34" charset="0"/>
                <a:ea typeface="Lato" panose="020F0502020204030203" pitchFamily="34" charset="0"/>
                <a:cs typeface="Lato" panose="020F0502020204030203" pitchFamily="34" charset="0"/>
                <a:sym typeface="Arial"/>
              </a:rPr>
              <a:t>stemteachingtools.org</a:t>
            </a:r>
            <a:r>
              <a:rPr lang="en-US" sz="1100" u="none" strike="noStrike" cap="none" baseline="0" dirty="0">
                <a:solidFill>
                  <a:schemeClr val="dk1"/>
                </a:solidFill>
                <a:latin typeface="Lato" panose="020F0502020204030203" pitchFamily="34" charset="0"/>
                <a:ea typeface="Lato" panose="020F0502020204030203" pitchFamily="34" charset="0"/>
                <a:cs typeface="Lato" panose="020F0502020204030203" pitchFamily="34" charset="0"/>
                <a:sym typeface="Arial"/>
              </a:rPr>
              <a:t>/ ))</a:t>
            </a:r>
            <a:endParaRPr sz="1100" u="none" strike="noStrike" cap="none" dirty="0">
              <a:solidFill>
                <a:schemeClr val="dk1"/>
              </a:solidFill>
              <a:latin typeface="Lato" panose="020F0502020204030203" pitchFamily="34" charset="0"/>
              <a:ea typeface="Lato" panose="020F0502020204030203" pitchFamily="34" charset="0"/>
              <a:cs typeface="Lato" panose="020F0502020204030203" pitchFamily="34" charset="0"/>
              <a:sym typeface="Arial"/>
            </a:endParaRPr>
          </a:p>
        </p:txBody>
      </p:sp>
      <p:sp>
        <p:nvSpPr>
          <p:cNvPr id="744" name="Shape 744"/>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t" anchorCtr="0">
            <a:noAutofit/>
          </a:bodyPr>
          <a:lstStyle/>
          <a:p>
            <a:pPr algn="l">
              <a:buClr>
                <a:srgbClr val="000000"/>
              </a:buClr>
              <a:buSzPts val="1400"/>
              <a:buFont typeface="Calibri"/>
              <a:buNone/>
            </a:pPr>
            <a:fld id="{00000000-1234-1234-1234-123412341234}" type="slidenum">
              <a:rPr lang="en-US" sz="1400">
                <a:solidFill>
                  <a:srgbClr val="000000"/>
                </a:solidFill>
                <a:sym typeface="Calibri"/>
              </a:rPr>
              <a:pPr algn="l">
                <a:buClr>
                  <a:srgbClr val="000000"/>
                </a:buClr>
                <a:buSzPts val="1400"/>
                <a:buFont typeface="Calibri"/>
                <a:buNone/>
              </a:pPr>
              <a:t>7</a:t>
            </a:fld>
            <a:endParaRPr sz="1400" dirty="0">
              <a:solidFill>
                <a:srgbClr val="000000"/>
              </a:solidFill>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The NRC Framework highlights that all science learning is a cultural accomplishment</a:t>
            </a:r>
            <a:r>
              <a:rPr lang="en-US" sz="1100" baseline="0" dirty="0">
                <a:latin typeface="Lato" panose="020F0502020204030203" pitchFamily="34" charset="0"/>
                <a:ea typeface="Lato" panose="020F0502020204030203" pitchFamily="34" charset="0"/>
                <a:cs typeface="Lato" panose="020F0502020204030203" pitchFamily="34" charset="0"/>
              </a:rPr>
              <a:t>. Let’s review a definition of “culture” to keep that idea centered in our thinking today. </a:t>
            </a:r>
          </a:p>
          <a:p>
            <a:pPr marL="0" lvl="0" indent="0" algn="l">
              <a:buFont typeface="Arial" panose="020B0604020202020204" pitchFamily="34" charset="0"/>
              <a:buNone/>
            </a:pPr>
            <a:endParaRPr lang="en-US" sz="1100" baseline="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baseline="0" dirty="0">
                <a:latin typeface="Lato" panose="020F0502020204030203" pitchFamily="34" charset="0"/>
                <a:ea typeface="Lato" panose="020F0502020204030203" pitchFamily="34" charset="0"/>
                <a:cs typeface="Lato" panose="020F0502020204030203" pitchFamily="34" charset="0"/>
              </a:rPr>
              <a:t>((READ SLIDE))</a:t>
            </a:r>
          </a:p>
          <a:p>
            <a:pPr marL="0" lvl="0" indent="0" algn="l">
              <a:buFont typeface="Arial" panose="020B0604020202020204" pitchFamily="34" charset="0"/>
              <a:buNone/>
            </a:pPr>
            <a:endParaRPr lang="en-US" sz="1100" baseline="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baseline="0" dirty="0">
                <a:latin typeface="Lato" panose="020F0502020204030203" pitchFamily="34" charset="0"/>
                <a:ea typeface="Lato" panose="020F0502020204030203" pitchFamily="34" charset="0"/>
                <a:cs typeface="Lato" panose="020F0502020204030203" pitchFamily="34" charset="0"/>
              </a:rPr>
              <a:t>How students observe phenomena, interpret it, explain it, shape it, and how they learn from others and what they value and fundamentally how they think about the universe—are all culturally shaped by the communities they are part of. </a:t>
            </a: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endParaRPr lang="en-US" sz="1100" dirty="0">
              <a:latin typeface="Lato" panose="020F0502020204030203" pitchFamily="34" charset="0"/>
              <a:ea typeface="Lato" panose="020F0502020204030203" pitchFamily="34" charset="0"/>
              <a:cs typeface="Lato" panose="020F0502020204030203" pitchFamily="34" charset="0"/>
            </a:endParaRPr>
          </a:p>
          <a:p>
            <a:pPr marL="0" lvl="0" indent="0" algn="l">
              <a:buFont typeface="Arial" panose="020B0604020202020204" pitchFamily="34" charset="0"/>
              <a:buNone/>
            </a:pPr>
            <a:r>
              <a:rPr lang="en-US" sz="1100" dirty="0">
                <a:latin typeface="Lato" panose="020F0502020204030203" pitchFamily="34" charset="0"/>
                <a:ea typeface="Lato" panose="020F0502020204030203" pitchFamily="34" charset="0"/>
                <a:cs typeface="Lato" panose="020F0502020204030203" pitchFamily="34" charset="0"/>
              </a:rPr>
              <a:t>[estimated time 2 min]</a:t>
            </a:r>
          </a:p>
        </p:txBody>
      </p:sp>
    </p:spTree>
    <p:extLst>
      <p:ext uri="{BB962C8B-B14F-4D97-AF65-F5344CB8AC3E}">
        <p14:creationId xmlns:p14="http://schemas.microsoft.com/office/powerpoint/2010/main" val="892644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Think about the students and communities you serve.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((READ SLIDE &amp; HAVE TABLE GROUPS OR ELBOW PARTNERS TALK))</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((DEBRIEF DESCRIPTIONS WITH THE ROOM))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latin typeface="Lato" panose="020F0502020204030203" pitchFamily="34" charset="0"/>
              <a:ea typeface="Lato" panose="020F0502020204030203" pitchFamily="34" charset="0"/>
              <a:cs typeface="Lato" panose="020F0502020204030203"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latin typeface="Lato" panose="020F0502020204030203" pitchFamily="34" charset="0"/>
                <a:ea typeface="Lato" panose="020F0502020204030203" pitchFamily="34" charset="0"/>
                <a:cs typeface="Lato" panose="020F0502020204030203" pitchFamily="34" charset="0"/>
              </a:rPr>
              <a:t>[estimated time: 10 min]</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90050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Section Header">
    <p:bg>
      <p:bgRef idx="1001">
        <a:schemeClr val="bg2"/>
      </p:bgRef>
    </p:bg>
    <p:spTree>
      <p:nvGrpSpPr>
        <p:cNvPr id="1" name="Shape 13"/>
        <p:cNvGrpSpPr/>
        <p:nvPr/>
      </p:nvGrpSpPr>
      <p:grpSpPr>
        <a:xfrm>
          <a:off x="0" y="0"/>
          <a:ext cx="0" cy="0"/>
          <a:chOff x="0" y="0"/>
          <a:chExt cx="0" cy="0"/>
        </a:xfrm>
      </p:grpSpPr>
      <p:sp>
        <p:nvSpPr>
          <p:cNvPr id="14" name="Google Shape;14;p6"/>
          <p:cNvSpPr/>
          <p:nvPr userDrawn="1"/>
        </p:nvSpPr>
        <p:spPr>
          <a:xfrm>
            <a:off x="0" y="0"/>
            <a:ext cx="9248588" cy="5505449"/>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dk2"/>
              </a:solidFill>
              <a:latin typeface="Lato" panose="020F0502020204030203" pitchFamily="34" charset="0"/>
              <a:ea typeface="Lato" panose="020F0502020204030203" pitchFamily="34" charset="0"/>
              <a:cs typeface="Lato" panose="020F0502020204030203" pitchFamily="34" charset="0"/>
              <a:sym typeface="Calibri"/>
            </a:endParaRPr>
          </a:p>
        </p:txBody>
      </p:sp>
      <p:sp>
        <p:nvSpPr>
          <p:cNvPr id="15" name="Google Shape;15;p6"/>
          <p:cNvSpPr txBox="1">
            <a:spLocks noGrp="1"/>
          </p:cNvSpPr>
          <p:nvPr>
            <p:ph type="ctrTitle"/>
          </p:nvPr>
        </p:nvSpPr>
        <p:spPr>
          <a:xfrm>
            <a:off x="685800" y="243681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Lato"/>
              <a:buNone/>
              <a:defRPr sz="6000" b="0" i="0">
                <a:solidFill>
                  <a:schemeClr val="lt1"/>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13" name="Google Shape;39;p10">
            <a:extLst>
              <a:ext uri="{FF2B5EF4-FFF2-40B4-BE49-F238E27FC236}">
                <a16:creationId xmlns:a16="http://schemas.microsoft.com/office/drawing/2014/main" id="{A76A7905-C662-F14B-90DB-3BF829B2A3B7}"/>
              </a:ext>
            </a:extLst>
          </p:cNvPr>
          <p:cNvSpPr/>
          <p:nvPr userDrawn="1"/>
        </p:nvSpPr>
        <p:spPr>
          <a:xfrm>
            <a:off x="-57056" y="0"/>
            <a:ext cx="9248588" cy="551638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dirty="0">
              <a:solidFill>
                <a:schemeClr val="dk2"/>
              </a:solidFill>
              <a:latin typeface="Lato" panose="020F0502020204030203" pitchFamily="34" charset="0"/>
              <a:ea typeface="Lato" panose="020F0502020204030203" pitchFamily="34" charset="0"/>
              <a:cs typeface="Lato" panose="020F0502020204030203" pitchFamily="34" charset="0"/>
              <a:sym typeface="Calibri"/>
            </a:endParaRPr>
          </a:p>
        </p:txBody>
      </p:sp>
      <p:sp>
        <p:nvSpPr>
          <p:cNvPr id="18" name="Google Shape;40;p10">
            <a:extLst>
              <a:ext uri="{FF2B5EF4-FFF2-40B4-BE49-F238E27FC236}">
                <a16:creationId xmlns:a16="http://schemas.microsoft.com/office/drawing/2014/main" id="{050B5FB3-7A4F-114F-BD4D-938E03FEC0B4}"/>
              </a:ext>
            </a:extLst>
          </p:cNvPr>
          <p:cNvSpPr txBox="1">
            <a:spLocks noGrp="1"/>
          </p:cNvSpPr>
          <p:nvPr>
            <p:ph type="body" idx="1"/>
          </p:nvPr>
        </p:nvSpPr>
        <p:spPr>
          <a:xfrm>
            <a:off x="628650" y="3086659"/>
            <a:ext cx="7886700" cy="198736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4400"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228600" algn="l">
              <a:lnSpc>
                <a:spcPct val="90000"/>
              </a:lnSpc>
              <a:spcBef>
                <a:spcPts val="500"/>
              </a:spcBef>
              <a:spcAft>
                <a:spcPts val="0"/>
              </a:spcAft>
              <a:buClr>
                <a:schemeClr val="lt1"/>
              </a:buClr>
              <a:buSzPts val="2000"/>
              <a:buNone/>
              <a:defRPr sz="2000">
                <a:solidFill>
                  <a:schemeClr val="lt1"/>
                </a:solidFill>
              </a:defRPr>
            </a:lvl2pPr>
            <a:lvl3pPr marL="1371600" lvl="2" indent="-228600" algn="l">
              <a:lnSpc>
                <a:spcPct val="90000"/>
              </a:lnSpc>
              <a:spcBef>
                <a:spcPts val="500"/>
              </a:spcBef>
              <a:spcAft>
                <a:spcPts val="0"/>
              </a:spcAft>
              <a:buClr>
                <a:schemeClr val="lt1"/>
              </a:buClr>
              <a:buSzPts val="1800"/>
              <a:buNone/>
              <a:defRPr sz="1800">
                <a:solidFill>
                  <a:schemeClr val="lt1"/>
                </a:solidFill>
              </a:defRPr>
            </a:lvl3pPr>
            <a:lvl4pPr marL="1828800" lvl="3" indent="-228600" algn="l">
              <a:lnSpc>
                <a:spcPct val="90000"/>
              </a:lnSpc>
              <a:spcBef>
                <a:spcPts val="500"/>
              </a:spcBef>
              <a:spcAft>
                <a:spcPts val="0"/>
              </a:spcAft>
              <a:buClr>
                <a:schemeClr val="lt1"/>
              </a:buClr>
              <a:buSzPts val="1600"/>
              <a:buNone/>
              <a:defRPr sz="1600">
                <a:solidFill>
                  <a:schemeClr val="lt1"/>
                </a:solidFill>
              </a:defRPr>
            </a:lvl4pPr>
            <a:lvl5pPr marL="2286000" lvl="4" indent="-228600" algn="l">
              <a:lnSpc>
                <a:spcPct val="9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pPr lvl="0"/>
            <a:r>
              <a:rPr lang="en-US" dirty="0"/>
              <a:t>Click to edit Master text styles</a:t>
            </a:r>
          </a:p>
        </p:txBody>
      </p:sp>
    </p:spTree>
    <p:extLst>
      <p:ext uri="{BB962C8B-B14F-4D97-AF65-F5344CB8AC3E}">
        <p14:creationId xmlns:p14="http://schemas.microsoft.com/office/powerpoint/2010/main" val="4137253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bg>
      <p:bgRef idx="1001">
        <a:schemeClr val="bg2"/>
      </p:bgRef>
    </p:bg>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solidFill>
                  <a:schemeClr val="tx1"/>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26" name="Google Shape;26;p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6" name="Google Shape;25;p7">
            <a:extLst>
              <a:ext uri="{FF2B5EF4-FFF2-40B4-BE49-F238E27FC236}">
                <a16:creationId xmlns:a16="http://schemas.microsoft.com/office/drawing/2014/main" id="{EB4C449B-F999-EF45-A818-44D2B3166E0F}"/>
              </a:ext>
            </a:extLst>
          </p:cNvPr>
          <p:cNvSpPr txBox="1">
            <a:spLocks noGrp="1"/>
          </p:cNvSpPr>
          <p:nvPr>
            <p:ph type="body" idx="14"/>
          </p:nvPr>
        </p:nvSpPr>
        <p:spPr>
          <a:xfrm>
            <a:off x="628650" y="1898947"/>
            <a:ext cx="2410620" cy="1696384"/>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7" name="Google Shape;25;p7">
            <a:extLst>
              <a:ext uri="{FF2B5EF4-FFF2-40B4-BE49-F238E27FC236}">
                <a16:creationId xmlns:a16="http://schemas.microsoft.com/office/drawing/2014/main" id="{6A508201-A66A-894F-BB74-75433533E75A}"/>
              </a:ext>
            </a:extLst>
          </p:cNvPr>
          <p:cNvSpPr txBox="1">
            <a:spLocks noGrp="1"/>
          </p:cNvSpPr>
          <p:nvPr>
            <p:ph type="body" idx="15"/>
          </p:nvPr>
        </p:nvSpPr>
        <p:spPr>
          <a:xfrm>
            <a:off x="3233581" y="1801088"/>
            <a:ext cx="2945416" cy="1625078"/>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5" name="Google Shape;25;p7">
            <a:extLst>
              <a:ext uri="{FF2B5EF4-FFF2-40B4-BE49-F238E27FC236}">
                <a16:creationId xmlns:a16="http://schemas.microsoft.com/office/drawing/2014/main" id="{937CBD80-2C65-394E-A684-D2601942FAE2}"/>
              </a:ext>
            </a:extLst>
          </p:cNvPr>
          <p:cNvSpPr txBox="1">
            <a:spLocks noGrp="1"/>
          </p:cNvSpPr>
          <p:nvPr>
            <p:ph type="body" idx="13"/>
          </p:nvPr>
        </p:nvSpPr>
        <p:spPr>
          <a:xfrm>
            <a:off x="7589240" y="2277418"/>
            <a:ext cx="1535173" cy="1823650"/>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8" name="Google Shape;25;p7">
            <a:extLst>
              <a:ext uri="{FF2B5EF4-FFF2-40B4-BE49-F238E27FC236}">
                <a16:creationId xmlns:a16="http://schemas.microsoft.com/office/drawing/2014/main" id="{B29D70AB-74D5-A842-B55C-C0C682372CC6}"/>
              </a:ext>
            </a:extLst>
          </p:cNvPr>
          <p:cNvSpPr txBox="1">
            <a:spLocks noGrp="1"/>
          </p:cNvSpPr>
          <p:nvPr>
            <p:ph type="body" idx="16"/>
          </p:nvPr>
        </p:nvSpPr>
        <p:spPr>
          <a:xfrm>
            <a:off x="1524130" y="6252460"/>
            <a:ext cx="3858716" cy="553621"/>
          </a:xfrm>
          <a:prstGeom prst="rect">
            <a:avLst/>
          </a:prstGeom>
          <a:noFill/>
          <a:ln>
            <a:noFill/>
          </a:ln>
        </p:spPr>
        <p:txBody>
          <a:bodyPr spcFirstLastPara="1" wrap="square" lIns="91425" tIns="45700" rIns="91425" bIns="45700" anchor="t" anchorCtr="0">
            <a:noAutofit/>
          </a:bodyPr>
          <a:lstStyle>
            <a:lvl1pPr marL="114300" lvl="0" indent="0" algn="l">
              <a:lnSpc>
                <a:spcPct val="90000"/>
              </a:lnSpc>
              <a:spcBef>
                <a:spcPts val="1000"/>
              </a:spcBef>
              <a:spcAft>
                <a:spcPts val="0"/>
              </a:spcAft>
              <a:buClr>
                <a:schemeClr val="dk1"/>
              </a:buClr>
              <a:buSzPts val="1800"/>
              <a:buNone/>
              <a:defRPr sz="1200"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17" name="Google Shape;25;p7">
            <a:extLst>
              <a:ext uri="{FF2B5EF4-FFF2-40B4-BE49-F238E27FC236}">
                <a16:creationId xmlns:a16="http://schemas.microsoft.com/office/drawing/2014/main" id="{E51DB8EF-402C-3146-9C43-44A07E475E63}"/>
              </a:ext>
            </a:extLst>
          </p:cNvPr>
          <p:cNvSpPr txBox="1">
            <a:spLocks noGrp="1"/>
          </p:cNvSpPr>
          <p:nvPr>
            <p:ph type="body" idx="17"/>
          </p:nvPr>
        </p:nvSpPr>
        <p:spPr>
          <a:xfrm>
            <a:off x="4706289" y="2046413"/>
            <a:ext cx="2945416" cy="1625078"/>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25" name="Google Shape;25;p7"/>
          <p:cNvSpPr txBox="1">
            <a:spLocks noGrp="1"/>
          </p:cNvSpPr>
          <p:nvPr>
            <p:ph type="body" idx="1"/>
          </p:nvPr>
        </p:nvSpPr>
        <p:spPr>
          <a:xfrm>
            <a:off x="209433" y="5113111"/>
            <a:ext cx="4784855" cy="1603375"/>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600" b="0" i="0">
                <a:solidFill>
                  <a:schemeClr val="bg2"/>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Tree>
    <p:extLst>
      <p:ext uri="{BB962C8B-B14F-4D97-AF65-F5344CB8AC3E}">
        <p14:creationId xmlns:p14="http://schemas.microsoft.com/office/powerpoint/2010/main" val="1683158125"/>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1"/>
        <p:cNvGrpSpPr/>
        <p:nvPr/>
      </p:nvGrpSpPr>
      <p:grpSpPr>
        <a:xfrm>
          <a:off x="0" y="0"/>
          <a:ext cx="0" cy="0"/>
          <a:chOff x="0" y="0"/>
          <a:chExt cx="0" cy="0"/>
        </a:xfrm>
      </p:grpSpPr>
      <p:sp>
        <p:nvSpPr>
          <p:cNvPr id="32" name="Google Shape;32;p9"/>
          <p:cNvSpPr/>
          <p:nvPr userDrawn="1"/>
        </p:nvSpPr>
        <p:spPr>
          <a:xfrm>
            <a:off x="-57056" y="0"/>
            <a:ext cx="9201056" cy="697042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dirty="0">
              <a:solidFill>
                <a:schemeClr val="dk2"/>
              </a:solidFill>
              <a:latin typeface="Arial" panose="020B0604020202020204" pitchFamily="34" charset="0"/>
              <a:ea typeface="Calibri"/>
              <a:cs typeface="Arial" panose="020B0604020202020204" pitchFamily="34" charset="0"/>
              <a:sym typeface="Calibri"/>
            </a:endParaRPr>
          </a:p>
        </p:txBody>
      </p:sp>
      <p:sp>
        <p:nvSpPr>
          <p:cNvPr id="33" name="Google Shape;33;p9"/>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chemeClr val="lt1"/>
              </a:buClr>
              <a:buSzPts val="4400"/>
              <a:buFont typeface="Lato"/>
              <a:buNone/>
              <a:defRPr b="0" i="0">
                <a:solidFill>
                  <a:schemeClr val="lt1"/>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34" name="Google Shape;34;p9"/>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406400" algn="l">
              <a:lnSpc>
                <a:spcPct val="90000"/>
              </a:lnSpc>
              <a:spcBef>
                <a:spcPts val="0"/>
              </a:spcBef>
              <a:spcAft>
                <a:spcPts val="0"/>
              </a:spcAft>
              <a:buClr>
                <a:schemeClr val="lt1"/>
              </a:buClr>
              <a:buSzPts val="2800"/>
              <a:buChar char="•"/>
              <a:defRPr b="0" i="0">
                <a:solidFill>
                  <a:schemeClr val="lt1"/>
                </a:solidFill>
                <a:latin typeface="Lato" panose="020F0502020204030203" pitchFamily="34" charset="0"/>
                <a:ea typeface="Lato" panose="020F0502020204030203" pitchFamily="34" charset="0"/>
                <a:cs typeface="Lato" panose="020F0502020204030203" pitchFamily="34" charset="0"/>
              </a:defRPr>
            </a:lvl1pPr>
            <a:lvl2pPr marL="914400" lvl="1" indent="-381000" algn="l">
              <a:lnSpc>
                <a:spcPct val="90000"/>
              </a:lnSpc>
              <a:spcBef>
                <a:spcPts val="0"/>
              </a:spcBef>
              <a:spcAft>
                <a:spcPts val="0"/>
              </a:spcAft>
              <a:buClr>
                <a:schemeClr val="lt1"/>
              </a:buClr>
              <a:buSzPts val="2400"/>
              <a:buChar char="•"/>
              <a:defRPr>
                <a:solidFill>
                  <a:schemeClr val="lt1"/>
                </a:solidFill>
              </a:defRPr>
            </a:lvl2pPr>
            <a:lvl3pPr marL="1371600" lvl="2" indent="-355600" algn="l">
              <a:lnSpc>
                <a:spcPct val="90000"/>
              </a:lnSpc>
              <a:spcBef>
                <a:spcPts val="0"/>
              </a:spcBef>
              <a:spcAft>
                <a:spcPts val="0"/>
              </a:spcAft>
              <a:buClr>
                <a:schemeClr val="lt1"/>
              </a:buClr>
              <a:buSzPts val="2000"/>
              <a:buChar char="•"/>
              <a:defRPr>
                <a:solidFill>
                  <a:schemeClr val="lt1"/>
                </a:solidFill>
              </a:defRPr>
            </a:lvl3pPr>
            <a:lvl4pPr marL="1828800" lvl="3" indent="-342900" algn="l">
              <a:lnSpc>
                <a:spcPct val="90000"/>
              </a:lnSpc>
              <a:spcBef>
                <a:spcPts val="0"/>
              </a:spcBef>
              <a:spcAft>
                <a:spcPts val="0"/>
              </a:spcAft>
              <a:buClr>
                <a:schemeClr val="lt1"/>
              </a:buClr>
              <a:buSzPts val="1800"/>
              <a:buChar char="•"/>
              <a:defRPr>
                <a:solidFill>
                  <a:schemeClr val="lt1"/>
                </a:solidFill>
              </a:defRPr>
            </a:lvl4pPr>
            <a:lvl5pPr marL="2286000" lvl="4" indent="-342900" algn="l">
              <a:lnSpc>
                <a:spcPct val="90000"/>
              </a:lnSpc>
              <a:spcBef>
                <a:spcPts val="0"/>
              </a:spcBef>
              <a:spcAft>
                <a:spcPts val="0"/>
              </a:spcAft>
              <a:buClr>
                <a:schemeClr val="lt1"/>
              </a:buClr>
              <a:buSzPts val="1800"/>
              <a:buChar char="•"/>
              <a:defRPr>
                <a:solidFill>
                  <a:schemeClr val="lt1"/>
                </a:solidFill>
              </a:defRPr>
            </a:lvl5pPr>
            <a:lvl6pPr marL="2743200" lvl="5" indent="-342900" algn="l">
              <a:lnSpc>
                <a:spcPct val="90000"/>
              </a:lnSpc>
              <a:spcBef>
                <a:spcPts val="0"/>
              </a:spcBef>
              <a:spcAft>
                <a:spcPts val="0"/>
              </a:spcAft>
              <a:buClr>
                <a:schemeClr val="lt1"/>
              </a:buClr>
              <a:buSzPts val="1800"/>
              <a:buChar char="•"/>
              <a:defRPr>
                <a:solidFill>
                  <a:schemeClr val="lt1"/>
                </a:solidFill>
              </a:defRPr>
            </a:lvl6pPr>
            <a:lvl7pPr marL="3200400" lvl="6" indent="-342900" algn="l">
              <a:lnSpc>
                <a:spcPct val="90000"/>
              </a:lnSpc>
              <a:spcBef>
                <a:spcPts val="0"/>
              </a:spcBef>
              <a:spcAft>
                <a:spcPts val="0"/>
              </a:spcAft>
              <a:buClr>
                <a:schemeClr val="lt1"/>
              </a:buClr>
              <a:buSzPts val="1800"/>
              <a:buChar char="•"/>
              <a:defRPr>
                <a:solidFill>
                  <a:schemeClr val="lt1"/>
                </a:solidFill>
              </a:defRPr>
            </a:lvl7pPr>
            <a:lvl8pPr marL="3657600" lvl="7" indent="-342900" algn="l">
              <a:lnSpc>
                <a:spcPct val="90000"/>
              </a:lnSpc>
              <a:spcBef>
                <a:spcPts val="0"/>
              </a:spcBef>
              <a:spcAft>
                <a:spcPts val="0"/>
              </a:spcAft>
              <a:buClr>
                <a:schemeClr val="lt1"/>
              </a:buClr>
              <a:buSzPts val="1800"/>
              <a:buChar char="•"/>
              <a:defRPr>
                <a:solidFill>
                  <a:schemeClr val="lt1"/>
                </a:solidFill>
              </a:defRPr>
            </a:lvl8pPr>
            <a:lvl9pPr marL="4114800" lvl="8" indent="-342900" algn="l">
              <a:lnSpc>
                <a:spcPct val="90000"/>
              </a:lnSpc>
              <a:spcBef>
                <a:spcPts val="0"/>
              </a:spcBef>
              <a:spcAft>
                <a:spcPts val="0"/>
              </a:spcAft>
              <a:buClr>
                <a:schemeClr val="lt1"/>
              </a:buClr>
              <a:buSzPts val="1800"/>
              <a:buChar char="•"/>
              <a:defRPr>
                <a:solidFill>
                  <a:schemeClr val="lt1"/>
                </a:solidFill>
              </a:defRPr>
            </a:lvl9pPr>
          </a:lstStyle>
          <a:p>
            <a:pPr lvl="0"/>
            <a:r>
              <a:rPr lang="en-US" dirty="0"/>
              <a:t>Click to edit Master text styles</a:t>
            </a:r>
          </a:p>
        </p:txBody>
      </p:sp>
      <p:pic>
        <p:nvPicPr>
          <p:cNvPr id="35" name="Google Shape;35;p9"/>
          <p:cNvPicPr preferRelativeResize="0"/>
          <p:nvPr/>
        </p:nvPicPr>
        <p:blipFill rotWithShape="1">
          <a:blip r:embed="rId2">
            <a:alphaModFix/>
          </a:blip>
          <a:srcRect/>
          <a:stretch/>
        </p:blipFill>
        <p:spPr>
          <a:xfrm>
            <a:off x="5006897" y="5815528"/>
            <a:ext cx="3998720" cy="858318"/>
          </a:xfrm>
          <a:prstGeom prst="rect">
            <a:avLst/>
          </a:prstGeom>
          <a:noFill/>
          <a:ln>
            <a:noFill/>
          </a:ln>
        </p:spPr>
      </p:pic>
      <p:pic>
        <p:nvPicPr>
          <p:cNvPr id="36" name="Google Shape;36;p9" descr="National Science Foundation Logo"/>
          <p:cNvPicPr preferRelativeResize="0"/>
          <p:nvPr/>
        </p:nvPicPr>
        <p:blipFill rotWithShape="1">
          <a:blip r:embed="rId3">
            <a:alphaModFix/>
          </a:blip>
          <a:srcRect/>
          <a:stretch/>
        </p:blipFill>
        <p:spPr>
          <a:xfrm>
            <a:off x="62883" y="5778130"/>
            <a:ext cx="948266" cy="901700"/>
          </a:xfrm>
          <a:prstGeom prst="rect">
            <a:avLst/>
          </a:prstGeom>
          <a:noFill/>
          <a:ln>
            <a:noFill/>
          </a:ln>
        </p:spPr>
      </p:pic>
      <p:sp>
        <p:nvSpPr>
          <p:cNvPr id="12" name="Google Shape;34;p9">
            <a:extLst>
              <a:ext uri="{FF2B5EF4-FFF2-40B4-BE49-F238E27FC236}">
                <a16:creationId xmlns:a16="http://schemas.microsoft.com/office/drawing/2014/main" id="{44DD9E75-1759-5F4E-8B2E-4B8E076BC413}"/>
              </a:ext>
            </a:extLst>
          </p:cNvPr>
          <p:cNvSpPr txBox="1">
            <a:spLocks noGrp="1"/>
          </p:cNvSpPr>
          <p:nvPr>
            <p:ph type="body" idx="10"/>
          </p:nvPr>
        </p:nvSpPr>
        <p:spPr>
          <a:xfrm>
            <a:off x="429526" y="3043767"/>
            <a:ext cx="8520600" cy="4555200"/>
          </a:xfrm>
          <a:prstGeom prst="rect">
            <a:avLst/>
          </a:prstGeom>
          <a:noFill/>
          <a:ln>
            <a:noFill/>
          </a:ln>
        </p:spPr>
        <p:txBody>
          <a:bodyPr spcFirstLastPara="1" wrap="square" lIns="91425" tIns="91425" rIns="91425" bIns="91425" anchor="t" anchorCtr="0">
            <a:normAutofit/>
          </a:bodyPr>
          <a:lstStyle>
            <a:lvl1pPr marL="457200" lvl="0" indent="-406400" algn="l">
              <a:lnSpc>
                <a:spcPct val="90000"/>
              </a:lnSpc>
              <a:spcBef>
                <a:spcPts val="0"/>
              </a:spcBef>
              <a:spcAft>
                <a:spcPts val="0"/>
              </a:spcAft>
              <a:buClr>
                <a:schemeClr val="lt1"/>
              </a:buClr>
              <a:buSzPts val="2800"/>
              <a:buChar char="•"/>
              <a:defRPr b="0" i="0">
                <a:solidFill>
                  <a:schemeClr val="lt1"/>
                </a:solidFill>
                <a:latin typeface="Lato" panose="020F0502020204030203" pitchFamily="34" charset="0"/>
                <a:ea typeface="Lato" panose="020F0502020204030203" pitchFamily="34" charset="0"/>
                <a:cs typeface="Lato" panose="020F0502020204030203" pitchFamily="34" charset="0"/>
              </a:defRPr>
            </a:lvl1pPr>
            <a:lvl2pPr marL="914400" lvl="1" indent="-381000" algn="l">
              <a:lnSpc>
                <a:spcPct val="90000"/>
              </a:lnSpc>
              <a:spcBef>
                <a:spcPts val="0"/>
              </a:spcBef>
              <a:spcAft>
                <a:spcPts val="0"/>
              </a:spcAft>
              <a:buClr>
                <a:schemeClr val="lt1"/>
              </a:buClr>
              <a:buSzPts val="2400"/>
              <a:buChar char="•"/>
              <a:defRPr>
                <a:solidFill>
                  <a:schemeClr val="lt1"/>
                </a:solidFill>
              </a:defRPr>
            </a:lvl2pPr>
            <a:lvl3pPr marL="1371600" lvl="2" indent="-355600" algn="l">
              <a:lnSpc>
                <a:spcPct val="90000"/>
              </a:lnSpc>
              <a:spcBef>
                <a:spcPts val="0"/>
              </a:spcBef>
              <a:spcAft>
                <a:spcPts val="0"/>
              </a:spcAft>
              <a:buClr>
                <a:schemeClr val="lt1"/>
              </a:buClr>
              <a:buSzPts val="2000"/>
              <a:buChar char="•"/>
              <a:defRPr>
                <a:solidFill>
                  <a:schemeClr val="lt1"/>
                </a:solidFill>
              </a:defRPr>
            </a:lvl3pPr>
            <a:lvl4pPr marL="1828800" lvl="3" indent="-342900" algn="l">
              <a:lnSpc>
                <a:spcPct val="90000"/>
              </a:lnSpc>
              <a:spcBef>
                <a:spcPts val="0"/>
              </a:spcBef>
              <a:spcAft>
                <a:spcPts val="0"/>
              </a:spcAft>
              <a:buClr>
                <a:schemeClr val="lt1"/>
              </a:buClr>
              <a:buSzPts val="1800"/>
              <a:buChar char="•"/>
              <a:defRPr>
                <a:solidFill>
                  <a:schemeClr val="lt1"/>
                </a:solidFill>
              </a:defRPr>
            </a:lvl4pPr>
            <a:lvl5pPr marL="2286000" lvl="4" indent="-342900" algn="l">
              <a:lnSpc>
                <a:spcPct val="90000"/>
              </a:lnSpc>
              <a:spcBef>
                <a:spcPts val="0"/>
              </a:spcBef>
              <a:spcAft>
                <a:spcPts val="0"/>
              </a:spcAft>
              <a:buClr>
                <a:schemeClr val="lt1"/>
              </a:buClr>
              <a:buSzPts val="1800"/>
              <a:buChar char="•"/>
              <a:defRPr>
                <a:solidFill>
                  <a:schemeClr val="lt1"/>
                </a:solidFill>
              </a:defRPr>
            </a:lvl5pPr>
            <a:lvl6pPr marL="2743200" lvl="5" indent="-342900" algn="l">
              <a:lnSpc>
                <a:spcPct val="90000"/>
              </a:lnSpc>
              <a:spcBef>
                <a:spcPts val="0"/>
              </a:spcBef>
              <a:spcAft>
                <a:spcPts val="0"/>
              </a:spcAft>
              <a:buClr>
                <a:schemeClr val="lt1"/>
              </a:buClr>
              <a:buSzPts val="1800"/>
              <a:buChar char="•"/>
              <a:defRPr>
                <a:solidFill>
                  <a:schemeClr val="lt1"/>
                </a:solidFill>
              </a:defRPr>
            </a:lvl6pPr>
            <a:lvl7pPr marL="3200400" lvl="6" indent="-342900" algn="l">
              <a:lnSpc>
                <a:spcPct val="90000"/>
              </a:lnSpc>
              <a:spcBef>
                <a:spcPts val="0"/>
              </a:spcBef>
              <a:spcAft>
                <a:spcPts val="0"/>
              </a:spcAft>
              <a:buClr>
                <a:schemeClr val="lt1"/>
              </a:buClr>
              <a:buSzPts val="1800"/>
              <a:buChar char="•"/>
              <a:defRPr>
                <a:solidFill>
                  <a:schemeClr val="lt1"/>
                </a:solidFill>
              </a:defRPr>
            </a:lvl7pPr>
            <a:lvl8pPr marL="3657600" lvl="7" indent="-342900" algn="l">
              <a:lnSpc>
                <a:spcPct val="90000"/>
              </a:lnSpc>
              <a:spcBef>
                <a:spcPts val="0"/>
              </a:spcBef>
              <a:spcAft>
                <a:spcPts val="0"/>
              </a:spcAft>
              <a:buClr>
                <a:schemeClr val="lt1"/>
              </a:buClr>
              <a:buSzPts val="1800"/>
              <a:buChar char="•"/>
              <a:defRPr>
                <a:solidFill>
                  <a:schemeClr val="lt1"/>
                </a:solidFill>
              </a:defRPr>
            </a:lvl8pPr>
            <a:lvl9pPr marL="4114800" lvl="8" indent="-342900" algn="l">
              <a:lnSpc>
                <a:spcPct val="90000"/>
              </a:lnSpc>
              <a:spcBef>
                <a:spcPts val="0"/>
              </a:spcBef>
              <a:spcAft>
                <a:spcPts val="0"/>
              </a:spcAft>
              <a:buClr>
                <a:schemeClr val="lt1"/>
              </a:buClr>
              <a:buSzPts val="1800"/>
              <a:buChar char="•"/>
              <a:defRPr>
                <a:solidFill>
                  <a:schemeClr val="lt1"/>
                </a:solidFill>
              </a:defRPr>
            </a:lvl9pPr>
          </a:lstStyle>
          <a:p>
            <a:pPr lvl="0"/>
            <a:r>
              <a:rPr lang="en-US" dirty="0"/>
              <a:t>Click to edit Master text styles</a:t>
            </a:r>
          </a:p>
        </p:txBody>
      </p:sp>
    </p:spTree>
    <p:extLst>
      <p:ext uri="{BB962C8B-B14F-4D97-AF65-F5344CB8AC3E}">
        <p14:creationId xmlns:p14="http://schemas.microsoft.com/office/powerpoint/2010/main" val="3177596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bg>
      <p:bgRef idx="1001">
        <a:schemeClr val="bg2"/>
      </p:bgRef>
    </p:bg>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solidFill>
                  <a:schemeClr val="tx1"/>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25" name="Google Shape;25;p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26" name="Google Shape;26;p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tx1"/>
                </a:solidFill>
                <a:latin typeface="Lato" panose="020F0502020204030203" pitchFamily="34" charset="0"/>
                <a:ea typeface="Lato" panose="020F0502020204030203" pitchFamily="34" charset="0"/>
                <a:cs typeface="Lato" panose="020F0502020204030203"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8574527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bg>
      <p:bgRef idx="1001">
        <a:schemeClr val="bg2"/>
      </p:bgRef>
    </p:bg>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solidFill>
                  <a:schemeClr val="tx2"/>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25" name="Google Shape;25;p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solidFill>
                  <a:schemeClr val="tx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26" name="Google Shape;26;p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tx1"/>
                </a:solidFill>
                <a:latin typeface="Lato" panose="020F0502020204030203" pitchFamily="34" charset="0"/>
                <a:ea typeface="Lato" panose="020F0502020204030203" pitchFamily="34" charset="0"/>
                <a:cs typeface="Lato" panose="020F0502020204030203"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31392923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reserve="1">
  <p:cSld name="1_Title and Content">
    <p:bg>
      <p:bgRef idx="1001">
        <a:schemeClr val="bg1"/>
      </p:bgRef>
    </p:bg>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solidFill>
                  <a:schemeClr val="tx1"/>
                </a:solidFill>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25" name="Google Shape;25;p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solidFill>
                  <a:schemeClr val="bg1"/>
                </a:solidFill>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26" name="Google Shape;26;p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tx1"/>
                </a:solidFill>
                <a:latin typeface="Lato" panose="020F0502020204030203" pitchFamily="34" charset="0"/>
                <a:ea typeface="Lato" panose="020F0502020204030203" pitchFamily="34" charset="0"/>
                <a:cs typeface="Lato" panose="020F0502020204030203"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55292261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Formative Assessment">
    <p:bg>
      <p:bgRef idx="1001">
        <a:schemeClr val="bg2"/>
      </p:bgRef>
    </p:bg>
    <p:spTree>
      <p:nvGrpSpPr>
        <p:cNvPr id="1" name="Shape 23"/>
        <p:cNvGrpSpPr/>
        <p:nvPr/>
      </p:nvGrpSpPr>
      <p:grpSpPr>
        <a:xfrm>
          <a:off x="0" y="0"/>
          <a:ext cx="0" cy="0"/>
          <a:chOff x="0" y="0"/>
          <a:chExt cx="0" cy="0"/>
        </a:xfrm>
      </p:grpSpPr>
      <p:sp>
        <p:nvSpPr>
          <p:cNvPr id="24" name="Google Shape;24;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4400"/>
              <a:buFont typeface="Lato"/>
              <a:buNone/>
              <a:defRPr b="0" i="0">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25" name="Google Shape;25;p7"/>
          <p:cNvSpPr txBox="1">
            <a:spLocks noGrp="1"/>
          </p:cNvSpPr>
          <p:nvPr>
            <p:ph type="body" idx="1"/>
          </p:nvPr>
        </p:nvSpPr>
        <p:spPr>
          <a:xfrm>
            <a:off x="628651" y="1825625"/>
            <a:ext cx="3074658" cy="21547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26" name="Google Shape;26;p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dk1"/>
                </a:solidFill>
                <a:latin typeface="Lato" panose="020F0502020204030203" pitchFamily="34" charset="0"/>
                <a:ea typeface="Lato" panose="020F0502020204030203" pitchFamily="34" charset="0"/>
                <a:cs typeface="Lato" panose="020F0502020204030203"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
        <p:nvSpPr>
          <p:cNvPr id="5" name="Google Shape;25;p7">
            <a:extLst>
              <a:ext uri="{FF2B5EF4-FFF2-40B4-BE49-F238E27FC236}">
                <a16:creationId xmlns:a16="http://schemas.microsoft.com/office/drawing/2014/main" id="{937CBD80-2C65-394E-A684-D2601942FAE2}"/>
              </a:ext>
            </a:extLst>
          </p:cNvPr>
          <p:cNvSpPr txBox="1">
            <a:spLocks noGrp="1"/>
          </p:cNvSpPr>
          <p:nvPr>
            <p:ph type="body" idx="13"/>
          </p:nvPr>
        </p:nvSpPr>
        <p:spPr>
          <a:xfrm>
            <a:off x="3703309" y="4154137"/>
            <a:ext cx="2592730" cy="2154704"/>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6" name="Google Shape;25;p7">
            <a:extLst>
              <a:ext uri="{FF2B5EF4-FFF2-40B4-BE49-F238E27FC236}">
                <a16:creationId xmlns:a16="http://schemas.microsoft.com/office/drawing/2014/main" id="{EB4C449B-F999-EF45-A818-44D2B3166E0F}"/>
              </a:ext>
            </a:extLst>
          </p:cNvPr>
          <p:cNvSpPr txBox="1">
            <a:spLocks noGrp="1"/>
          </p:cNvSpPr>
          <p:nvPr>
            <p:ph type="body" idx="14"/>
          </p:nvPr>
        </p:nvSpPr>
        <p:spPr>
          <a:xfrm>
            <a:off x="3703309" y="2228593"/>
            <a:ext cx="2410620" cy="1696384"/>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7" name="Google Shape;25;p7">
            <a:extLst>
              <a:ext uri="{FF2B5EF4-FFF2-40B4-BE49-F238E27FC236}">
                <a16:creationId xmlns:a16="http://schemas.microsoft.com/office/drawing/2014/main" id="{6A508201-A66A-894F-BB74-75433533E75A}"/>
              </a:ext>
            </a:extLst>
          </p:cNvPr>
          <p:cNvSpPr txBox="1">
            <a:spLocks noGrp="1"/>
          </p:cNvSpPr>
          <p:nvPr>
            <p:ph type="body" idx="15"/>
          </p:nvPr>
        </p:nvSpPr>
        <p:spPr>
          <a:xfrm>
            <a:off x="6296039" y="2228593"/>
            <a:ext cx="2945416" cy="1625078"/>
          </a:xfrm>
          <a:prstGeom prst="rect">
            <a:avLst/>
          </a:prstGeom>
          <a:noFill/>
          <a:ln>
            <a:noFill/>
          </a:ln>
        </p:spPr>
        <p:txBody>
          <a:bodyPr spcFirstLastPara="1" wrap="square" lIns="91425" tIns="45700" rIns="91425" bIns="45700" anchor="t" anchorCtr="0">
            <a:norm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8" name="Google Shape;25;p7">
            <a:extLst>
              <a:ext uri="{FF2B5EF4-FFF2-40B4-BE49-F238E27FC236}">
                <a16:creationId xmlns:a16="http://schemas.microsoft.com/office/drawing/2014/main" id="{B29D70AB-74D5-A842-B55C-C0C682372CC6}"/>
              </a:ext>
            </a:extLst>
          </p:cNvPr>
          <p:cNvSpPr txBox="1">
            <a:spLocks noGrp="1"/>
          </p:cNvSpPr>
          <p:nvPr>
            <p:ph type="body" idx="16"/>
          </p:nvPr>
        </p:nvSpPr>
        <p:spPr>
          <a:xfrm>
            <a:off x="6472381" y="4154137"/>
            <a:ext cx="2119746" cy="1169530"/>
          </a:xfrm>
          <a:prstGeom prst="rect">
            <a:avLst/>
          </a:prstGeom>
          <a:noFill/>
          <a:ln>
            <a:noFill/>
          </a:ln>
        </p:spPr>
        <p:txBody>
          <a:bodyPr spcFirstLastPara="1" wrap="square" lIns="91425" tIns="45700" rIns="91425" bIns="45700" anchor="t" anchorCtr="0">
            <a:noAutofit/>
          </a:bodyPr>
          <a:lstStyle>
            <a:lvl1pPr marL="114300" lvl="0" indent="0" algn="l">
              <a:lnSpc>
                <a:spcPct val="90000"/>
              </a:lnSpc>
              <a:spcBef>
                <a:spcPts val="1000"/>
              </a:spcBef>
              <a:spcAft>
                <a:spcPts val="0"/>
              </a:spcAft>
              <a:buClr>
                <a:schemeClr val="dk1"/>
              </a:buClr>
              <a:buSzPts val="1800"/>
              <a:buNone/>
              <a:defRPr sz="1800"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Tree>
    <p:extLst>
      <p:ext uri="{BB962C8B-B14F-4D97-AF65-F5344CB8AC3E}">
        <p14:creationId xmlns:p14="http://schemas.microsoft.com/office/powerpoint/2010/main" val="154420768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bg>
      <p:bgRef idx="1001">
        <a:schemeClr val="bg2"/>
      </p:bgRef>
    </p:bg>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b="0" i="0">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65" name="Google Shape;65;p16"/>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66" name="Google Shape;66;p16"/>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dk1"/>
                </a:solidFill>
                <a:latin typeface="Lato" panose="020F0502020204030203" pitchFamily="34" charset="0"/>
                <a:ea typeface="Lato" panose="020F0502020204030203" pitchFamily="34" charset="0"/>
                <a:cs typeface="Lato" panose="020F0502020204030203"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28806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bg>
      <p:bgRef idx="1001">
        <a:schemeClr val="bg2"/>
      </p:bgRef>
    </p:bg>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2"/>
              </a:buClr>
              <a:buSzPts val="1800"/>
              <a:buNone/>
              <a:defRPr b="0" i="0">
                <a:latin typeface="Lato" panose="020F0502020204030203" pitchFamily="34" charset="0"/>
                <a:ea typeface="Lato" panose="020F0502020204030203" pitchFamily="34" charset="0"/>
                <a:cs typeface="Lato" panose="020F050202020403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Click to edit Master title style</a:t>
            </a:r>
            <a:endParaRPr dirty="0"/>
          </a:p>
        </p:txBody>
      </p:sp>
      <p:sp>
        <p:nvSpPr>
          <p:cNvPr id="69" name="Google Shape;69;p17"/>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b="0" i="0">
                <a:latin typeface="Lato" panose="020F0502020204030203" pitchFamily="34" charset="0"/>
                <a:ea typeface="Lato" panose="020F0502020204030203" pitchFamily="34" charset="0"/>
                <a:cs typeface="Lato" panose="020F0502020204030203" pitchFamily="34"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dirty="0"/>
              <a:t>Click to edit Master text styles</a:t>
            </a:r>
          </a:p>
        </p:txBody>
      </p:sp>
      <p:sp>
        <p:nvSpPr>
          <p:cNvPr id="70" name="Google Shape;70;p17"/>
          <p:cNvSpPr txBox="1">
            <a:spLocks noGrp="1"/>
          </p:cNvSpPr>
          <p:nvPr>
            <p:ph type="sldNum" idx="12"/>
          </p:nvPr>
        </p:nvSpPr>
        <p:spPr>
          <a:xfrm>
            <a:off x="628650" y="6252460"/>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a:solidFill>
                  <a:schemeClr val="dk1"/>
                </a:solidFill>
                <a:latin typeface="Lato" panose="020F0502020204030203" pitchFamily="34" charset="0"/>
                <a:ea typeface="Lato" panose="020F0502020204030203" pitchFamily="34" charset="0"/>
                <a:cs typeface="Lato" panose="020F0502020204030203" pitchFamily="34" charset="0"/>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766281456"/>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bg>
      <p:bgRef idx="1001">
        <a:schemeClr val="bg2"/>
      </p:bgRef>
    </p:bg>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500"/>
          </a:xfrm>
          <a:prstGeom prst="rect">
            <a:avLst/>
          </a:prstGeom>
        </p:spPr>
        <p:txBody>
          <a:bodyPr lIns="91425" tIns="91425" rIns="91425" bIns="91425" anchor="t" anchorCtr="0"/>
          <a:lstStyle>
            <a:lvl1pPr lvl="0" rtl="0">
              <a:spcBef>
                <a:spcPts val="0"/>
              </a:spcBef>
              <a:defRPr b="0" i="0">
                <a:latin typeface="Lato" panose="020F0502020204030203" pitchFamily="34" charset="0"/>
                <a:ea typeface="Lato" panose="020F0502020204030203" pitchFamily="34" charset="0"/>
                <a:cs typeface="Lato" panose="020F0502020204030203" pitchFamily="34"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r>
              <a:rPr lang="en-US" dirty="0"/>
              <a:t>Click to edit Master title style</a:t>
            </a:r>
            <a:endParaRPr dirty="0"/>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rtl="0">
              <a:spcBef>
                <a:spcPts val="0"/>
              </a:spcBef>
              <a:defRPr b="0" i="0">
                <a:latin typeface="Lato" panose="020F0502020204030203" pitchFamily="34" charset="0"/>
                <a:ea typeface="Lato" panose="020F0502020204030203" pitchFamily="34" charset="0"/>
                <a:cs typeface="Lato" panose="020F0502020204030203" pitchFamily="34" charset="0"/>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pPr lvl="0"/>
            <a:r>
              <a:rPr lang="en-US" dirty="0"/>
              <a:t>Click to edit Master text styles</a:t>
            </a:r>
          </a:p>
        </p:txBody>
      </p:sp>
      <p:sp>
        <p:nvSpPr>
          <p:cNvPr id="19" name="Shape 19"/>
          <p:cNvSpPr txBox="1">
            <a:spLocks noGrp="1"/>
          </p:cNvSpPr>
          <p:nvPr>
            <p:ph type="sldNum" idx="12"/>
          </p:nvPr>
        </p:nvSpPr>
        <p:spPr>
          <a:xfrm>
            <a:off x="8472457" y="6217623"/>
            <a:ext cx="548700" cy="524700"/>
          </a:xfrm>
          <a:prstGeom prst="rect">
            <a:avLst/>
          </a:prstGeom>
        </p:spPr>
        <p:txBody>
          <a:bodyPr lIns="91425" tIns="91425" rIns="91425" bIns="91425" anchor="ctr" anchorCtr="0">
            <a:noAutofit/>
          </a:bodyPr>
          <a:lstStyle>
            <a:lvl1pPr>
              <a:defRPr b="0" i="0">
                <a:latin typeface="Lato" panose="020F0502020204030203" pitchFamily="34" charset="0"/>
                <a:ea typeface="Lato" panose="020F0502020204030203" pitchFamily="34" charset="0"/>
                <a:cs typeface="Lato" panose="020F0502020204030203" pitchFamily="34" charset="0"/>
              </a:defRPr>
            </a:lvl1pPr>
          </a:lstStyle>
          <a:p>
            <a:fld id="{00000000-1234-1234-1234-123412341234}" type="slidenum">
              <a:rPr lang="en" smtClean="0"/>
              <a:pPr/>
              <a:t>‹#›</a:t>
            </a:fld>
            <a:endParaRPr lang="en" dirty="0"/>
          </a:p>
        </p:txBody>
      </p:sp>
    </p:spTree>
    <p:extLst>
      <p:ext uri="{BB962C8B-B14F-4D97-AF65-F5344CB8AC3E}">
        <p14:creationId xmlns:p14="http://schemas.microsoft.com/office/powerpoint/2010/main" val="298668377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bg>
      <p:bgRef idx="1001">
        <a:schemeClr val="bg2"/>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atin typeface="Lato" panose="020F0502020204030203" pitchFamily="34" charset="0"/>
                <a:ea typeface="Lato" panose="020F0502020204030203" pitchFamily="34" charset="0"/>
                <a:cs typeface="Lato" panose="020F0502020204030203" pitchFamily="34" charset="0"/>
              </a:defRPr>
            </a:lvl1pPr>
          </a:lstStyle>
          <a:p>
            <a:fld id="{0EA038A3-40F1-714C-A842-0429C2CF8538}" type="datetimeFigureOut">
              <a:rPr lang="en-US" smtClean="0"/>
              <a:pPr/>
              <a:t>11/5/2021</a:t>
            </a:fld>
            <a:endParaRPr lang="en-US" dirty="0"/>
          </a:p>
        </p:txBody>
      </p:sp>
      <p:sp>
        <p:nvSpPr>
          <p:cNvPr id="3" name="Footer Placeholder 2"/>
          <p:cNvSpPr>
            <a:spLocks noGrp="1"/>
          </p:cNvSpPr>
          <p:nvPr>
            <p:ph type="ftr" sz="quarter" idx="11"/>
          </p:nvPr>
        </p:nvSpPr>
        <p:spPr/>
        <p:txBody>
          <a:bodyPr/>
          <a:lstStyle>
            <a:lvl1pPr>
              <a:defRPr b="0" i="0">
                <a:latin typeface="Lato" panose="020F0502020204030203" pitchFamily="34" charset="0"/>
                <a:ea typeface="Lato" panose="020F0502020204030203" pitchFamily="34" charset="0"/>
                <a:cs typeface="Lato" panose="020F0502020204030203" pitchFamily="34" charset="0"/>
              </a:defRPr>
            </a:lvl1pPr>
          </a:lstStyle>
          <a:p>
            <a:endParaRPr lang="en-US" dirty="0"/>
          </a:p>
        </p:txBody>
      </p:sp>
      <p:sp>
        <p:nvSpPr>
          <p:cNvPr id="4" name="Slide Number Placeholder 3"/>
          <p:cNvSpPr>
            <a:spLocks noGrp="1"/>
          </p:cNvSpPr>
          <p:nvPr>
            <p:ph type="sldNum" sz="quarter" idx="12"/>
          </p:nvPr>
        </p:nvSpPr>
        <p:spPr/>
        <p:txBody>
          <a:bodyPr/>
          <a:lstStyle>
            <a:lvl1pPr>
              <a:defRPr b="0" i="0">
                <a:latin typeface="Lato" panose="020F0502020204030203" pitchFamily="34" charset="0"/>
                <a:ea typeface="Lato" panose="020F0502020204030203" pitchFamily="34" charset="0"/>
                <a:cs typeface="Lato" panose="020F0502020204030203" pitchFamily="34" charset="0"/>
              </a:defRPr>
            </a:lvl1pPr>
          </a:lstStyle>
          <a:p>
            <a:fld id="{62A24955-AE2C-7045-8623-676839E8F9CA}" type="slidenum">
              <a:rPr lang="en-US" smtClean="0"/>
              <a:pPr/>
              <a:t>‹#›</a:t>
            </a:fld>
            <a:endParaRPr lang="en-US" dirty="0"/>
          </a:p>
        </p:txBody>
      </p:sp>
    </p:spTree>
    <p:extLst>
      <p:ext uri="{BB962C8B-B14F-4D97-AF65-F5344CB8AC3E}">
        <p14:creationId xmlns:p14="http://schemas.microsoft.com/office/powerpoint/2010/main" val="405328749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8000"/>
          </a:schemeClr>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4400"/>
              <a:buFont typeface="Lato"/>
              <a:buNone/>
              <a:defRPr sz="4400" b="1" i="0" u="none" strike="noStrike" cap="none">
                <a:solidFill>
                  <a:schemeClr val="dk2"/>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12" name="Google Shape;12;p5"/>
          <p:cNvPicPr preferRelativeResize="0"/>
          <p:nvPr/>
        </p:nvPicPr>
        <p:blipFill rotWithShape="1">
          <a:blip r:embed="rId13">
            <a:alphaModFix/>
          </a:blip>
          <a:srcRect/>
          <a:stretch/>
        </p:blipFill>
        <p:spPr>
          <a:xfrm>
            <a:off x="7978622" y="5690552"/>
            <a:ext cx="1010190" cy="1030923"/>
          </a:xfrm>
          <a:prstGeom prst="rect">
            <a:avLst/>
          </a:prstGeom>
          <a:noFill/>
          <a:ln>
            <a:noFill/>
          </a:ln>
        </p:spPr>
      </p:pic>
    </p:spTree>
    <p:extLst>
      <p:ext uri="{BB962C8B-B14F-4D97-AF65-F5344CB8AC3E}">
        <p14:creationId xmlns:p14="http://schemas.microsoft.com/office/powerpoint/2010/main" val="3599479763"/>
      </p:ext>
    </p:extLst>
  </p:cSld>
  <p:clrMap bg1="dk1" tx1="lt1" bg2="dk2" tx2="lt2" accent1="accent1" accent2="accent2" accent3="accent3" accent4="accent4" accent5="accent5" accent6="accent6" hlink="hlink" folHlink="folHlink"/>
  <p:sldLayoutIdLst>
    <p:sldLayoutId id="2147483680" r:id="rId1"/>
    <p:sldLayoutId id="2147483675" r:id="rId2"/>
    <p:sldLayoutId id="2147483681" r:id="rId3"/>
    <p:sldLayoutId id="2147483686" r:id="rId4"/>
    <p:sldLayoutId id="2147483676" r:id="rId5"/>
    <p:sldLayoutId id="2147483672" r:id="rId6"/>
    <p:sldLayoutId id="2147483673" r:id="rId7"/>
    <p:sldLayoutId id="2147483683" r:id="rId8"/>
    <p:sldLayoutId id="2147483685" r:id="rId9"/>
    <p:sldLayoutId id="2147483687" r:id="rId10"/>
    <p:sldLayoutId id="2147483688"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17.jpeg"/><Relationship Id="rId4" Type="http://schemas.openxmlformats.org/officeDocument/2006/relationships/diagramLayout" Target="../diagrams/layout1.xml"/><Relationship Id="rId9"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hyperlink" Target="https://www.afb.org/default.aspx"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www.afb.org/default.aspx"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hyperlink" Target="https://twitter.com/search?q=#HipHopEd&amp;src=typd"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hyperlink" Target="https://www.youtube.com/watch?v=959aWmNsjUs" TargetMode="External"/><Relationship Id="rId4" Type="http://schemas.openxmlformats.org/officeDocument/2006/relationships/hyperlink" Target="https://www.youtube.com/watch?v=A625NoL9Pps"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nsta.org/publications/download.aspx?id=Z349URi8cV6iwOKB/4DAybVBCHuwSXWj76RMHoZ2RPY="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hyperlink" Target="https://www.nsta.org/publications/download.aspx?id=Z349URi8cV6iwOKB/4DAybVBCHuwSXWj76RMHoZ2RPY="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6.jpeg"/><Relationship Id="rId4" Type="http://schemas.openxmlformats.org/officeDocument/2006/relationships/diagramLayout" Target="../diagrams/layout2.xml"/><Relationship Id="rId9" Type="http://schemas.openxmlformats.org/officeDocument/2006/relationships/image" Target="../media/image15.tif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4.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9;p6" descr="National Science Foudnation Logo">
            <a:extLst>
              <a:ext uri="{FF2B5EF4-FFF2-40B4-BE49-F238E27FC236}">
                <a16:creationId xmlns:a16="http://schemas.microsoft.com/office/drawing/2014/main" id="{22C8F962-9774-3144-9FB0-08BFA1C0EEEC}"/>
              </a:ext>
            </a:extLst>
          </p:cNvPr>
          <p:cNvPicPr preferRelativeResize="0"/>
          <p:nvPr/>
        </p:nvPicPr>
        <p:blipFill rotWithShape="1">
          <a:blip r:embed="rId3">
            <a:alphaModFix/>
          </a:blip>
          <a:srcRect/>
          <a:stretch/>
        </p:blipFill>
        <p:spPr>
          <a:xfrm>
            <a:off x="7957804" y="3814491"/>
            <a:ext cx="948266" cy="901700"/>
          </a:xfrm>
          <a:prstGeom prst="rect">
            <a:avLst/>
          </a:prstGeom>
          <a:noFill/>
          <a:ln>
            <a:noFill/>
          </a:ln>
        </p:spPr>
      </p:pic>
      <p:pic>
        <p:nvPicPr>
          <p:cNvPr id="10" name="Picture 9" descr="Logo for ACESSE, Advancing Coherent and Equitable Systems of Science Education">
            <a:extLst>
              <a:ext uri="{FF2B5EF4-FFF2-40B4-BE49-F238E27FC236}">
                <a16:creationId xmlns:a16="http://schemas.microsoft.com/office/drawing/2014/main" id="{E4EF6B7B-4DF7-8E45-BC01-CA87CDD4A4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4921987"/>
            <a:ext cx="9144000" cy="1962742"/>
          </a:xfrm>
          <a:prstGeom prst="rect">
            <a:avLst/>
          </a:prstGeom>
        </p:spPr>
      </p:pic>
      <p:pic>
        <p:nvPicPr>
          <p:cNvPr id="11" name="Google Shape;17;p6" descr="Creative Commons Attribution-ShareAlike 4.0 International Logo">
            <a:extLst>
              <a:ext uri="{FF2B5EF4-FFF2-40B4-BE49-F238E27FC236}">
                <a16:creationId xmlns:a16="http://schemas.microsoft.com/office/drawing/2014/main" id="{A2453E1B-E66C-DC46-B98D-A1452ADB4ED9}"/>
              </a:ext>
            </a:extLst>
          </p:cNvPr>
          <p:cNvPicPr preferRelativeResize="0"/>
          <p:nvPr/>
        </p:nvPicPr>
        <p:blipFill rotWithShape="1">
          <a:blip r:embed="rId5">
            <a:alphaModFix/>
          </a:blip>
          <a:srcRect/>
          <a:stretch/>
        </p:blipFill>
        <p:spPr>
          <a:xfrm>
            <a:off x="358721" y="6345656"/>
            <a:ext cx="901292" cy="317500"/>
          </a:xfrm>
          <a:prstGeom prst="rect">
            <a:avLst/>
          </a:prstGeom>
          <a:noFill/>
          <a:ln>
            <a:noFill/>
          </a:ln>
        </p:spPr>
      </p:pic>
      <p:sp>
        <p:nvSpPr>
          <p:cNvPr id="17" name="Text Placeholder 16">
            <a:extLst>
              <a:ext uri="{FF2B5EF4-FFF2-40B4-BE49-F238E27FC236}">
                <a16:creationId xmlns:a16="http://schemas.microsoft.com/office/drawing/2014/main" id="{8CF1102F-2884-874C-8116-2B9599BAD243}"/>
              </a:ext>
            </a:extLst>
          </p:cNvPr>
          <p:cNvSpPr>
            <a:spLocks noGrp="1"/>
          </p:cNvSpPr>
          <p:nvPr>
            <p:ph type="body" idx="16"/>
          </p:nvPr>
        </p:nvSpPr>
        <p:spPr>
          <a:xfrm>
            <a:off x="1318859" y="6159155"/>
            <a:ext cx="5604458" cy="553621"/>
          </a:xfrm>
        </p:spPr>
        <p:txBody>
          <a:bodyPr/>
          <a:lstStyle/>
          <a:p>
            <a:r>
              <a:rPr lang="en-US" sz="1050" dirty="0"/>
              <a:t>This work is licensed under a Creative Commons Attribution-</a:t>
            </a:r>
            <a:r>
              <a:rPr lang="en-US" sz="1050" dirty="0" err="1"/>
              <a:t>ShareAlike</a:t>
            </a:r>
            <a:r>
              <a:rPr lang="en-US" sz="1050" dirty="0"/>
              <a:t> 4.0 </a:t>
            </a:r>
            <a:r>
              <a:rPr lang="en-US" sz="1050" dirty="0" err="1"/>
              <a:t>Unported</a:t>
            </a:r>
            <a:r>
              <a:rPr lang="en-US" sz="1050" dirty="0"/>
              <a:t> License. Educators and others may use or adapt. If modified, please attribute and re-title. CC BY-SA license details are at https://</a:t>
            </a:r>
            <a:r>
              <a:rPr lang="en-US" sz="1050" dirty="0" err="1"/>
              <a:t>creativecommons.org</a:t>
            </a:r>
            <a:r>
              <a:rPr lang="en-US" sz="1050" dirty="0"/>
              <a:t>/licenses/by-</a:t>
            </a:r>
            <a:r>
              <a:rPr lang="en-US" sz="1050" dirty="0" err="1"/>
              <a:t>sa</a:t>
            </a:r>
            <a:r>
              <a:rPr lang="en-US" sz="1050" dirty="0"/>
              <a:t>/4.0/</a:t>
            </a:r>
          </a:p>
        </p:txBody>
      </p:sp>
      <p:sp>
        <p:nvSpPr>
          <p:cNvPr id="9" name="Text Placeholder 8">
            <a:extLst>
              <a:ext uri="{FF2B5EF4-FFF2-40B4-BE49-F238E27FC236}">
                <a16:creationId xmlns:a16="http://schemas.microsoft.com/office/drawing/2014/main" id="{11EC54DF-C46A-154D-9F1B-FEDE55198367}"/>
              </a:ext>
            </a:extLst>
          </p:cNvPr>
          <p:cNvSpPr>
            <a:spLocks noGrp="1"/>
          </p:cNvSpPr>
          <p:nvPr>
            <p:ph type="body" idx="1"/>
          </p:nvPr>
        </p:nvSpPr>
        <p:spPr>
          <a:xfrm>
            <a:off x="228095" y="5103909"/>
            <a:ext cx="4784855" cy="553622"/>
          </a:xfrm>
        </p:spPr>
        <p:txBody>
          <a:bodyPr/>
          <a:lstStyle/>
          <a:p>
            <a:r>
              <a:rPr lang="en-US" kern="1200" dirty="0">
                <a:solidFill>
                  <a:srgbClr val="2E6240"/>
                </a:solidFill>
                <a:latin typeface="Lato Regular"/>
                <a:cs typeface="Lato Regular"/>
              </a:rPr>
              <a:t>February 2019</a:t>
            </a:r>
          </a:p>
        </p:txBody>
      </p:sp>
      <p:sp>
        <p:nvSpPr>
          <p:cNvPr id="16" name="Text Placeholder 15">
            <a:extLst>
              <a:ext uri="{FF2B5EF4-FFF2-40B4-BE49-F238E27FC236}">
                <a16:creationId xmlns:a16="http://schemas.microsoft.com/office/drawing/2014/main" id="{2E88033A-A57C-6642-BB72-28A988161D31}"/>
              </a:ext>
            </a:extLst>
          </p:cNvPr>
          <p:cNvSpPr>
            <a:spLocks noGrp="1"/>
          </p:cNvSpPr>
          <p:nvPr>
            <p:ph type="body" idx="15"/>
          </p:nvPr>
        </p:nvSpPr>
        <p:spPr>
          <a:xfrm>
            <a:off x="890795" y="4116394"/>
            <a:ext cx="7362410" cy="780757"/>
          </a:xfrm>
        </p:spPr>
        <p:txBody>
          <a:bodyPr>
            <a:normAutofit/>
          </a:bodyPr>
          <a:lstStyle/>
          <a:p>
            <a:pPr algn="ctr" defTabSz="457200"/>
            <a:r>
              <a:rPr lang="en-US" sz="1800" kern="1200" dirty="0">
                <a:solidFill>
                  <a:srgbClr val="FFFFFF"/>
                </a:solidFill>
                <a:latin typeface="Lato Regular"/>
                <a:cs typeface="Lato Regular"/>
              </a:rPr>
              <a:t>With many contributions from the ACESSE Network </a:t>
            </a:r>
          </a:p>
          <a:p>
            <a:pPr algn="ctr" defTabSz="457200"/>
            <a:endParaRPr lang="en-US" sz="2400" kern="1200" dirty="0">
              <a:solidFill>
                <a:srgbClr val="FFFFFF"/>
              </a:solidFill>
              <a:latin typeface="Lato Regular"/>
              <a:cs typeface="Lato Regular"/>
            </a:endParaRPr>
          </a:p>
        </p:txBody>
      </p:sp>
      <p:sp>
        <p:nvSpPr>
          <p:cNvPr id="15" name="Text Placeholder 14">
            <a:extLst>
              <a:ext uri="{FF2B5EF4-FFF2-40B4-BE49-F238E27FC236}">
                <a16:creationId xmlns:a16="http://schemas.microsoft.com/office/drawing/2014/main" id="{5F2A308F-5EA1-1B49-BD19-6695F9C30236}"/>
              </a:ext>
            </a:extLst>
          </p:cNvPr>
          <p:cNvSpPr>
            <a:spLocks noGrp="1"/>
          </p:cNvSpPr>
          <p:nvPr>
            <p:ph type="body" idx="13"/>
          </p:nvPr>
        </p:nvSpPr>
        <p:spPr>
          <a:xfrm>
            <a:off x="628650" y="2439214"/>
            <a:ext cx="7886700" cy="1823650"/>
          </a:xfrm>
        </p:spPr>
        <p:txBody>
          <a:bodyPr>
            <a:noAutofit/>
          </a:bodyPr>
          <a:lstStyle/>
          <a:p>
            <a:pPr algn="ctr"/>
            <a:r>
              <a:rPr lang="en-US" kern="1200" dirty="0">
                <a:solidFill>
                  <a:srgbClr val="FFFFFF"/>
                </a:solidFill>
                <a:latin typeface="Lato Regular"/>
                <a:cs typeface="Lato Regular"/>
              </a:rPr>
              <a:t>Philip Bell, University of Washington</a:t>
            </a:r>
          </a:p>
          <a:p>
            <a:pPr algn="ctr"/>
            <a:r>
              <a:rPr lang="en-US" kern="1200" dirty="0">
                <a:solidFill>
                  <a:srgbClr val="FFFFFF"/>
                </a:solidFill>
                <a:latin typeface="Lato Regular"/>
                <a:cs typeface="Lato Regular"/>
              </a:rPr>
              <a:t>Megan Bang, Northwestern University</a:t>
            </a:r>
          </a:p>
          <a:p>
            <a:pPr algn="ctr"/>
            <a:r>
              <a:rPr lang="en-US" kern="1200" dirty="0">
                <a:solidFill>
                  <a:srgbClr val="FFFFFF"/>
                </a:solidFill>
                <a:latin typeface="Lato Regular"/>
                <a:cs typeface="Lato Regular"/>
              </a:rPr>
              <a:t>Enrique Suárez, Deb Morrison &amp; Gina </a:t>
            </a:r>
            <a:r>
              <a:rPr lang="en-US" kern="1200" dirty="0" err="1">
                <a:solidFill>
                  <a:srgbClr val="FFFFFF"/>
                </a:solidFill>
                <a:latin typeface="Lato Regular"/>
                <a:cs typeface="Lato Regular"/>
              </a:rPr>
              <a:t>Tesoriero</a:t>
            </a:r>
            <a:r>
              <a:rPr lang="en-US" kern="1200" dirty="0">
                <a:solidFill>
                  <a:srgbClr val="FFFFFF"/>
                </a:solidFill>
                <a:latin typeface="Lato Regular"/>
                <a:cs typeface="Lato Regular"/>
              </a:rPr>
              <a:t>, University of Washington</a:t>
            </a:r>
          </a:p>
          <a:p>
            <a:pPr algn="ctr"/>
            <a:r>
              <a:rPr lang="en-US" kern="1200" dirty="0">
                <a:solidFill>
                  <a:srgbClr val="FFFFFF"/>
                </a:solidFill>
                <a:latin typeface="Lato Regular"/>
                <a:cs typeface="Lato Regular"/>
              </a:rPr>
              <a:t>Lauren Johanna </a:t>
            </a:r>
            <a:r>
              <a:rPr lang="en-US" kern="1200" dirty="0" err="1">
                <a:solidFill>
                  <a:srgbClr val="FFFFFF"/>
                </a:solidFill>
                <a:latin typeface="Lato Regular"/>
                <a:cs typeface="Lato Regular"/>
              </a:rPr>
              <a:t>Kaupp</a:t>
            </a:r>
            <a:r>
              <a:rPr lang="en-US" kern="1200" dirty="0">
                <a:solidFill>
                  <a:srgbClr val="FFFFFF"/>
                </a:solidFill>
                <a:latin typeface="Lato Regular"/>
                <a:cs typeface="Lato Regular"/>
              </a:rPr>
              <a:t>, Council of State Science Supervisors</a:t>
            </a:r>
          </a:p>
        </p:txBody>
      </p:sp>
      <p:sp>
        <p:nvSpPr>
          <p:cNvPr id="8" name="Title 7">
            <a:extLst>
              <a:ext uri="{FF2B5EF4-FFF2-40B4-BE49-F238E27FC236}">
                <a16:creationId xmlns:a16="http://schemas.microsoft.com/office/drawing/2014/main" id="{E0ACD630-CDF8-9C4E-9D36-A1868F3067B4}"/>
              </a:ext>
            </a:extLst>
          </p:cNvPr>
          <p:cNvSpPr>
            <a:spLocks noGrp="1"/>
          </p:cNvSpPr>
          <p:nvPr>
            <p:ph type="title"/>
          </p:nvPr>
        </p:nvSpPr>
        <p:spPr>
          <a:xfrm>
            <a:off x="628650" y="906893"/>
            <a:ext cx="7886700" cy="1325563"/>
          </a:xfrm>
        </p:spPr>
        <p:txBody>
          <a:bodyPr>
            <a:normAutofit fontScale="90000"/>
          </a:bodyPr>
          <a:lstStyle/>
          <a:p>
            <a:r>
              <a:rPr lang="en-US" dirty="0"/>
              <a:t>Learning to See the Resources Students Bring to Sense-Making</a:t>
            </a:r>
          </a:p>
        </p:txBody>
      </p:sp>
    </p:spTree>
    <p:extLst>
      <p:ext uri="{BB962C8B-B14F-4D97-AF65-F5344CB8AC3E}">
        <p14:creationId xmlns:p14="http://schemas.microsoft.com/office/powerpoint/2010/main" val="2727718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249C-990D-AD4E-BF2A-ADA449CA42B3}"/>
              </a:ext>
            </a:extLst>
          </p:cNvPr>
          <p:cNvSpPr>
            <a:spLocks noGrp="1"/>
          </p:cNvSpPr>
          <p:nvPr>
            <p:ph type="title"/>
          </p:nvPr>
        </p:nvSpPr>
        <p:spPr/>
        <p:txBody>
          <a:bodyPr/>
          <a:lstStyle/>
          <a:p>
            <a:r>
              <a:rPr lang="en-US" dirty="0"/>
              <a:t>Image of button: Whose Interests are Being Served</a:t>
            </a:r>
          </a:p>
        </p:txBody>
      </p:sp>
      <p:sp>
        <p:nvSpPr>
          <p:cNvPr id="4" name="Rectangle 3">
            <a:extLst>
              <a:ext uri="{FF2B5EF4-FFF2-40B4-BE49-F238E27FC236}">
                <a16:creationId xmlns:a16="http://schemas.microsoft.com/office/drawing/2014/main" id="{FA901EE5-91AB-684D-BA5A-C52A414DB8AC}"/>
              </a:ext>
              <a:ext uri="{C183D7F6-B498-43B3-948B-1728B52AA6E4}">
                <adec:decorative xmlns:adec="http://schemas.microsoft.com/office/drawing/2017/decorative" val="1"/>
              </a:ext>
            </a:extLst>
          </p:cNvPr>
          <p:cNvSpPr/>
          <p:nvPr/>
        </p:nvSpPr>
        <p:spPr>
          <a:xfrm>
            <a:off x="0" y="-238539"/>
            <a:ext cx="9144000" cy="72754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A button with the text, &quot;whose interests are being served?&quot;&#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917711" y="-135835"/>
            <a:ext cx="6993835" cy="6993835"/>
          </a:xfrm>
          <a:prstGeom prst="rect">
            <a:avLst/>
          </a:prstGeom>
        </p:spPr>
      </p:pic>
    </p:spTree>
    <p:extLst>
      <p:ext uri="{BB962C8B-B14F-4D97-AF65-F5344CB8AC3E}">
        <p14:creationId xmlns:p14="http://schemas.microsoft.com/office/powerpoint/2010/main" val="706726602"/>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2" name="Title 1">
            <a:extLst>
              <a:ext uri="{FF2B5EF4-FFF2-40B4-BE49-F238E27FC236}">
                <a16:creationId xmlns:a16="http://schemas.microsoft.com/office/drawing/2014/main" id="{07C52E7D-D44C-0743-913B-032D6A49E020}"/>
              </a:ext>
            </a:extLst>
          </p:cNvPr>
          <p:cNvSpPr>
            <a:spLocks noGrp="1"/>
          </p:cNvSpPr>
          <p:nvPr>
            <p:ph type="title"/>
          </p:nvPr>
        </p:nvSpPr>
        <p:spPr>
          <a:xfrm>
            <a:off x="628650" y="5366183"/>
            <a:ext cx="7886700" cy="1325563"/>
          </a:xfrm>
        </p:spPr>
        <p:txBody>
          <a:bodyPr>
            <a:normAutofit/>
          </a:bodyPr>
          <a:lstStyle/>
          <a:p>
            <a:r>
              <a:rPr lang="en-US" sz="3600" dirty="0" err="1">
                <a:solidFill>
                  <a:srgbClr val="FFFFFF"/>
                </a:solidFill>
                <a:sym typeface="Gill Sans"/>
              </a:rPr>
              <a:t>STEMteachingtools.org</a:t>
            </a:r>
            <a:r>
              <a:rPr lang="en-US" sz="3600" dirty="0">
                <a:solidFill>
                  <a:srgbClr val="FFFFFF"/>
                </a:solidFill>
                <a:sym typeface="Gill Sans"/>
              </a:rPr>
              <a:t>/brief/47</a:t>
            </a:r>
            <a:endParaRPr lang="en-US" sz="3600" dirty="0"/>
          </a:p>
        </p:txBody>
      </p:sp>
      <p:pic>
        <p:nvPicPr>
          <p:cNvPr id="6" name="Picture 5" descr="The header image for STEM Teaching Tool 47, &quot;How can I promote equitable sensemaking by setting expectations for multiple perspectives,&quot; with one medium dark skinned student with short dark brown hair and one light skinned student with long light brown hair talking to each other. "/>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0272" y="472354"/>
            <a:ext cx="7435326" cy="4875502"/>
          </a:xfrm>
          <a:prstGeom prst="rect">
            <a:avLst/>
          </a:prstGeom>
        </p:spPr>
      </p:pic>
    </p:spTree>
    <p:extLst>
      <p:ext uri="{BB962C8B-B14F-4D97-AF65-F5344CB8AC3E}">
        <p14:creationId xmlns:p14="http://schemas.microsoft.com/office/powerpoint/2010/main" val="1788631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A Major Take-Away</a:t>
            </a:r>
          </a:p>
        </p:txBody>
      </p:sp>
      <p:sp>
        <p:nvSpPr>
          <p:cNvPr id="3" name="Content Placeholder 2"/>
          <p:cNvSpPr>
            <a:spLocks noGrp="1"/>
          </p:cNvSpPr>
          <p:nvPr>
            <p:ph type="body" idx="1"/>
          </p:nvPr>
        </p:nvSpPr>
        <p:spPr/>
        <p:txBody>
          <a:bodyPr>
            <a:noAutofit/>
          </a:bodyPr>
          <a:lstStyle/>
          <a:p>
            <a:pPr marL="0" lvl="0" indent="0">
              <a:spcBef>
                <a:spcPts val="1152"/>
              </a:spcBef>
              <a:buNone/>
            </a:pPr>
            <a:r>
              <a:rPr lang="en-US" dirty="0">
                <a:latin typeface="Lato Regular"/>
                <a:cs typeface="Lato Regular"/>
              </a:rPr>
              <a:t>“Creating equitable learning opportunities depends critically on teachers’ skill in seeing and hearing students’ ideas and reasoning as connected to science (as opposed to being off topic, or, worse, disruptive).” </a:t>
            </a:r>
          </a:p>
          <a:p>
            <a:pPr marL="0" lvl="0" indent="0">
              <a:spcBef>
                <a:spcPts val="1152"/>
              </a:spcBef>
              <a:buNone/>
            </a:pPr>
            <a:r>
              <a:rPr lang="en-US" dirty="0">
                <a:latin typeface="Lato Regular"/>
                <a:cs typeface="Lato Regular"/>
              </a:rPr>
              <a:t>—Bang, Brown, Calabrese Barton, </a:t>
            </a:r>
            <a:br>
              <a:rPr lang="en-US" dirty="0">
                <a:latin typeface="Lato Regular"/>
                <a:cs typeface="Lato Regular"/>
              </a:rPr>
            </a:br>
            <a:r>
              <a:rPr lang="en-US" dirty="0">
                <a:latin typeface="Lato Regular"/>
                <a:cs typeface="Lato Regular"/>
              </a:rPr>
              <a:t>   Rosebery &amp; Warren (2017, p. 36)</a:t>
            </a:r>
          </a:p>
        </p:txBody>
      </p:sp>
      <p:pic>
        <p:nvPicPr>
          <p:cNvPr id="4" name="Picture 3" descr="Cover of Helping Students Make Sense of the World with Next Generation Science and Engineering Practic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73333" y="3821137"/>
            <a:ext cx="2251402" cy="2910491"/>
          </a:xfrm>
          <a:prstGeom prst="rect">
            <a:avLst/>
          </a:prstGeom>
        </p:spPr>
      </p:pic>
    </p:spTree>
    <p:extLst>
      <p:ext uri="{BB962C8B-B14F-4D97-AF65-F5344CB8AC3E}">
        <p14:creationId xmlns:p14="http://schemas.microsoft.com/office/powerpoint/2010/main" val="4194149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3" name="Title 2">
            <a:extLst>
              <a:ext uri="{FF2B5EF4-FFF2-40B4-BE49-F238E27FC236}">
                <a16:creationId xmlns:a16="http://schemas.microsoft.com/office/drawing/2014/main" id="{B1E29227-824E-4241-897E-BE02964E9FD0}"/>
              </a:ext>
            </a:extLst>
          </p:cNvPr>
          <p:cNvSpPr>
            <a:spLocks noGrp="1"/>
          </p:cNvSpPr>
          <p:nvPr>
            <p:ph type="title"/>
          </p:nvPr>
        </p:nvSpPr>
        <p:spPr/>
        <p:txBody>
          <a:bodyPr>
            <a:noAutofit/>
          </a:bodyPr>
          <a:lstStyle/>
          <a:p>
            <a:r>
              <a:rPr lang="en-US" sz="4800" dirty="0"/>
              <a:t>Conceptual Charades!</a:t>
            </a:r>
          </a:p>
        </p:txBody>
      </p:sp>
      <p:sp>
        <p:nvSpPr>
          <p:cNvPr id="2" name="Text Placeholder 1">
            <a:extLst>
              <a:ext uri="{FF2B5EF4-FFF2-40B4-BE49-F238E27FC236}">
                <a16:creationId xmlns:a16="http://schemas.microsoft.com/office/drawing/2014/main" id="{BA0CD7AF-08BF-0C44-9570-B6EDF97C2543}"/>
              </a:ext>
            </a:extLst>
          </p:cNvPr>
          <p:cNvSpPr>
            <a:spLocks noGrp="1"/>
          </p:cNvSpPr>
          <p:nvPr>
            <p:ph type="body" idx="1"/>
          </p:nvPr>
        </p:nvSpPr>
        <p:spPr>
          <a:xfrm>
            <a:off x="628650" y="2398643"/>
            <a:ext cx="7886700" cy="3778320"/>
          </a:xfrm>
        </p:spPr>
        <p:txBody>
          <a:bodyPr>
            <a:normAutofit/>
          </a:bodyPr>
          <a:lstStyle/>
          <a:p>
            <a:pPr algn="ctr"/>
            <a:r>
              <a:rPr lang="en-US" sz="4000" dirty="0"/>
              <a:t>Ground rule: Hint-giver may not speak or write in English.</a:t>
            </a:r>
          </a:p>
        </p:txBody>
      </p:sp>
    </p:spTree>
    <p:extLst>
      <p:ext uri="{BB962C8B-B14F-4D97-AF65-F5344CB8AC3E}">
        <p14:creationId xmlns:p14="http://schemas.microsoft.com/office/powerpoint/2010/main" val="3514867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2" name="Title 1">
            <a:extLst>
              <a:ext uri="{FF2B5EF4-FFF2-40B4-BE49-F238E27FC236}">
                <a16:creationId xmlns:a16="http://schemas.microsoft.com/office/drawing/2014/main" id="{12B391B2-4D67-EA4A-BD52-DBF0E4885478}"/>
              </a:ext>
            </a:extLst>
          </p:cNvPr>
          <p:cNvSpPr>
            <a:spLocks noGrp="1"/>
          </p:cNvSpPr>
          <p:nvPr>
            <p:ph type="title"/>
          </p:nvPr>
        </p:nvSpPr>
        <p:spPr>
          <a:xfrm>
            <a:off x="628631" y="2541789"/>
            <a:ext cx="7886700" cy="1325563"/>
          </a:xfrm>
        </p:spPr>
        <p:txBody>
          <a:bodyPr/>
          <a:lstStyle/>
          <a:p>
            <a:r>
              <a:rPr lang="en-US" dirty="0">
                <a:sym typeface="Gill Sans"/>
              </a:rPr>
              <a:t>Light Reflection</a:t>
            </a:r>
            <a:endParaRPr lang="en-US" dirty="0"/>
          </a:p>
        </p:txBody>
      </p:sp>
    </p:spTree>
    <p:extLst>
      <p:ext uri="{BB962C8B-B14F-4D97-AF65-F5344CB8AC3E}">
        <p14:creationId xmlns:p14="http://schemas.microsoft.com/office/powerpoint/2010/main" val="1914225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2" name="Google Shape;822;p127"/>
          <p:cNvSpPr txBox="1">
            <a:spLocks noGrp="1"/>
          </p:cNvSpPr>
          <p:nvPr>
            <p:ph type="title"/>
          </p:nvPr>
        </p:nvSpPr>
        <p:spPr>
          <a:xfrm>
            <a:off x="346379" y="2826326"/>
            <a:ext cx="8445000" cy="3786093"/>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lt1"/>
              </a:buClr>
              <a:buSzPts val="4400"/>
              <a:buFont typeface="Lato"/>
              <a:buNone/>
            </a:pPr>
            <a:r>
              <a:rPr lang="en-US" sz="5400" dirty="0">
                <a:solidFill>
                  <a:schemeClr val="lt1"/>
                </a:solidFill>
                <a:sym typeface="Lato"/>
              </a:rPr>
              <a:t>Charade!</a:t>
            </a:r>
            <a:r>
              <a:rPr lang="en-US" sz="5400" u="none" strike="noStrike" cap="none" dirty="0">
                <a:solidFill>
                  <a:schemeClr val="lt1"/>
                </a:solidFill>
                <a:sym typeface="Lato"/>
              </a:rPr>
              <a:t> </a:t>
            </a:r>
            <a:endParaRPr sz="4800" u="none" strike="noStrike" cap="none" dirty="0">
              <a:solidFill>
                <a:srgbClr val="FFFFFF"/>
              </a:solidFill>
              <a:sym typeface="Lato"/>
            </a:endParaRPr>
          </a:p>
        </p:txBody>
      </p:sp>
    </p:spTree>
    <p:extLst>
      <p:ext uri="{BB962C8B-B14F-4D97-AF65-F5344CB8AC3E}">
        <p14:creationId xmlns:p14="http://schemas.microsoft.com/office/powerpoint/2010/main" val="3040992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2" name="Title 1">
            <a:extLst>
              <a:ext uri="{FF2B5EF4-FFF2-40B4-BE49-F238E27FC236}">
                <a16:creationId xmlns:a16="http://schemas.microsoft.com/office/drawing/2014/main" id="{A761A692-B436-1047-A598-465D3BEF2B39}"/>
              </a:ext>
            </a:extLst>
          </p:cNvPr>
          <p:cNvSpPr>
            <a:spLocks noGrp="1"/>
          </p:cNvSpPr>
          <p:nvPr>
            <p:ph type="title"/>
          </p:nvPr>
        </p:nvSpPr>
        <p:spPr>
          <a:xfrm>
            <a:off x="628631" y="2766218"/>
            <a:ext cx="7886700" cy="1325563"/>
          </a:xfrm>
        </p:spPr>
        <p:txBody>
          <a:bodyPr/>
          <a:lstStyle/>
          <a:p>
            <a:r>
              <a:rPr lang="en-US" dirty="0">
                <a:sym typeface="Gill Sans"/>
              </a:rPr>
              <a:t>Photosynthesis</a:t>
            </a:r>
            <a:endParaRPr lang="en-US" dirty="0"/>
          </a:p>
        </p:txBody>
      </p:sp>
    </p:spTree>
    <p:extLst>
      <p:ext uri="{BB962C8B-B14F-4D97-AF65-F5344CB8AC3E}">
        <p14:creationId xmlns:p14="http://schemas.microsoft.com/office/powerpoint/2010/main" val="198364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2" name="Google Shape;822;p127"/>
          <p:cNvSpPr txBox="1">
            <a:spLocks noGrp="1"/>
          </p:cNvSpPr>
          <p:nvPr>
            <p:ph type="title"/>
          </p:nvPr>
        </p:nvSpPr>
        <p:spPr>
          <a:xfrm>
            <a:off x="346379" y="2793076"/>
            <a:ext cx="8445000" cy="802179"/>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lt1"/>
              </a:buClr>
              <a:buSzPts val="4400"/>
              <a:buFont typeface="Lato"/>
              <a:buNone/>
            </a:pPr>
            <a:r>
              <a:rPr lang="en-US" sz="5400" dirty="0">
                <a:solidFill>
                  <a:schemeClr val="lt1"/>
                </a:solidFill>
                <a:sym typeface="Lato"/>
              </a:rPr>
              <a:t>Charade!</a:t>
            </a:r>
            <a:r>
              <a:rPr lang="en-US" sz="5400" u="none" strike="noStrike" cap="none" dirty="0">
                <a:solidFill>
                  <a:schemeClr val="lt1"/>
                </a:solidFill>
                <a:sym typeface="Lato"/>
              </a:rPr>
              <a:t> </a:t>
            </a:r>
            <a:endParaRPr sz="4800" u="none" strike="noStrike" cap="none" dirty="0">
              <a:solidFill>
                <a:srgbClr val="FFFFFF"/>
              </a:solidFill>
              <a:sym typeface="Lato"/>
            </a:endParaRPr>
          </a:p>
        </p:txBody>
      </p:sp>
    </p:spTree>
    <p:extLst>
      <p:ext uri="{BB962C8B-B14F-4D97-AF65-F5344CB8AC3E}">
        <p14:creationId xmlns:p14="http://schemas.microsoft.com/office/powerpoint/2010/main" val="251909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2" name="Title 1">
            <a:extLst>
              <a:ext uri="{FF2B5EF4-FFF2-40B4-BE49-F238E27FC236}">
                <a16:creationId xmlns:a16="http://schemas.microsoft.com/office/drawing/2014/main" id="{A214B9DB-BBF5-4740-819D-6F6386EB6022}"/>
              </a:ext>
            </a:extLst>
          </p:cNvPr>
          <p:cNvSpPr>
            <a:spLocks noGrp="1"/>
          </p:cNvSpPr>
          <p:nvPr>
            <p:ph type="title"/>
          </p:nvPr>
        </p:nvSpPr>
        <p:spPr>
          <a:xfrm>
            <a:off x="628650" y="2656713"/>
            <a:ext cx="7886700" cy="1325563"/>
          </a:xfrm>
        </p:spPr>
        <p:txBody>
          <a:bodyPr/>
          <a:lstStyle/>
          <a:p>
            <a:r>
              <a:rPr lang="en-US" dirty="0">
                <a:sym typeface="Gill Sans"/>
              </a:rPr>
              <a:t>Energy Transfer</a:t>
            </a:r>
            <a:endParaRPr lang="en-US" dirty="0"/>
          </a:p>
        </p:txBody>
      </p:sp>
    </p:spTree>
    <p:extLst>
      <p:ext uri="{BB962C8B-B14F-4D97-AF65-F5344CB8AC3E}">
        <p14:creationId xmlns:p14="http://schemas.microsoft.com/office/powerpoint/2010/main" val="4133616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2" name="Google Shape;822;p127"/>
          <p:cNvSpPr txBox="1">
            <a:spLocks noGrp="1"/>
          </p:cNvSpPr>
          <p:nvPr>
            <p:ph type="title"/>
          </p:nvPr>
        </p:nvSpPr>
        <p:spPr>
          <a:xfrm>
            <a:off x="346379" y="2815200"/>
            <a:ext cx="8445000" cy="60375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lt1"/>
              </a:buClr>
              <a:buSzPts val="4400"/>
              <a:buFont typeface="Lato"/>
              <a:buNone/>
            </a:pPr>
            <a:r>
              <a:rPr lang="en-US" sz="5400" dirty="0">
                <a:solidFill>
                  <a:schemeClr val="lt1"/>
                </a:solidFill>
                <a:sym typeface="Lato"/>
              </a:rPr>
              <a:t>Charade!</a:t>
            </a:r>
            <a:r>
              <a:rPr lang="en-US" sz="5400" u="none" strike="noStrike" cap="none" dirty="0">
                <a:solidFill>
                  <a:schemeClr val="lt1"/>
                </a:solidFill>
                <a:sym typeface="Lato"/>
              </a:rPr>
              <a:t> </a:t>
            </a:r>
            <a:endParaRPr sz="4800" u="none" strike="noStrike" cap="none" dirty="0">
              <a:solidFill>
                <a:srgbClr val="FFFFFF"/>
              </a:solidFill>
              <a:sym typeface="Lato"/>
            </a:endParaRPr>
          </a:p>
        </p:txBody>
      </p:sp>
    </p:spTree>
    <p:extLst>
      <p:ext uri="{BB962C8B-B14F-4D97-AF65-F5344CB8AC3E}">
        <p14:creationId xmlns:p14="http://schemas.microsoft.com/office/powerpoint/2010/main" val="1281028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6431" y="511673"/>
            <a:ext cx="8521700" cy="763588"/>
          </a:xfrm>
        </p:spPr>
        <p:txBody>
          <a:bodyPr>
            <a:normAutofit/>
          </a:bodyPr>
          <a:lstStyle/>
          <a:p>
            <a:r>
              <a:rPr lang="en-US" b="0" dirty="0">
                <a:latin typeface="Lato" panose="020F0502020204030203" pitchFamily="34" charset="0"/>
                <a:ea typeface="Lato" panose="020F0502020204030203" pitchFamily="34" charset="0"/>
                <a:cs typeface="Lato Heavy"/>
              </a:rPr>
              <a:t>Overview of the Session Goals</a:t>
            </a:r>
            <a:endParaRPr lang="en-US" b="0" dirty="0">
              <a:latin typeface="Lato" panose="020F0502020204030203" pitchFamily="34" charset="0"/>
              <a:ea typeface="Lato" panose="020F0502020204030203" pitchFamily="34" charset="0"/>
              <a:cs typeface="Lato" panose="020F0502020204030203" pitchFamily="34" charset="0"/>
            </a:endParaRPr>
          </a:p>
        </p:txBody>
      </p:sp>
      <p:sp>
        <p:nvSpPr>
          <p:cNvPr id="3" name="Text Placeholder 2"/>
          <p:cNvSpPr>
            <a:spLocks noGrp="1"/>
          </p:cNvSpPr>
          <p:nvPr>
            <p:ph type="body" idx="4294967295"/>
          </p:nvPr>
        </p:nvSpPr>
        <p:spPr>
          <a:xfrm>
            <a:off x="388602" y="1587996"/>
            <a:ext cx="8237357" cy="5206200"/>
          </a:xfrm>
        </p:spPr>
        <p:txBody>
          <a:bodyPr>
            <a:normAutofit/>
          </a:bodyPr>
          <a:lstStyle/>
          <a:p>
            <a:pPr marL="514350" indent="-514350">
              <a:buFont typeface="+mj-lt"/>
              <a:buAutoNum type="arabicPeriod"/>
            </a:pPr>
            <a:r>
              <a:rPr lang="en-US" dirty="0">
                <a:solidFill>
                  <a:prstClr val="black"/>
                </a:solidFill>
                <a:latin typeface="Lato Regular"/>
                <a:ea typeface="Lato" panose="020F0502020204030203" pitchFamily="34" charset="0"/>
                <a:cs typeface="Lato Regular"/>
              </a:rPr>
              <a:t>Explore equity dimensions of sense-making through the science and engineering practices. </a:t>
            </a:r>
          </a:p>
          <a:p>
            <a:pPr marL="514350" indent="-514350">
              <a:buFont typeface="+mj-lt"/>
              <a:buAutoNum type="arabicPeriod"/>
            </a:pPr>
            <a:r>
              <a:rPr lang="en-US" dirty="0">
                <a:solidFill>
                  <a:prstClr val="black"/>
                </a:solidFill>
                <a:latin typeface="Lato Regular"/>
                <a:ea typeface="Lato" panose="020F0502020204030203" pitchFamily="34" charset="0"/>
                <a:cs typeface="Lato Regular"/>
              </a:rPr>
              <a:t>Learn to see different ways students contribute to making sense of phenomena—and connect to science. </a:t>
            </a:r>
          </a:p>
          <a:p>
            <a:pPr marL="514350" indent="-514350">
              <a:buFont typeface="+mj-lt"/>
              <a:buAutoNum type="arabicPeriod"/>
            </a:pPr>
            <a:r>
              <a:rPr lang="en-US" dirty="0">
                <a:solidFill>
                  <a:prstClr val="black"/>
                </a:solidFill>
                <a:latin typeface="Lato Regular"/>
                <a:ea typeface="Lato" panose="020F0502020204030203" pitchFamily="34" charset="0"/>
                <a:cs typeface="Lato Regular"/>
              </a:rPr>
              <a:t>Better appreciate that navigating multiple ways of knowing is the basic human condition—not the exception (Bang, 2018). </a:t>
            </a:r>
          </a:p>
          <a:p>
            <a:pPr marL="514350" indent="-514350">
              <a:buFont typeface="+mj-lt"/>
              <a:buAutoNum type="arabicPeriod"/>
            </a:pPr>
            <a:r>
              <a:rPr lang="en-US" dirty="0">
                <a:solidFill>
                  <a:prstClr val="black"/>
                </a:solidFill>
                <a:latin typeface="Lato Regular"/>
                <a:ea typeface="Lato" panose="020F0502020204030203" pitchFamily="34" charset="0"/>
                <a:cs typeface="Lato Regular"/>
              </a:rPr>
              <a:t>Make a commitment to shape instruction to supports diverse sense-making. </a:t>
            </a:r>
          </a:p>
        </p:txBody>
      </p:sp>
    </p:spTree>
    <p:extLst>
      <p:ext uri="{BB962C8B-B14F-4D97-AF65-F5344CB8AC3E}">
        <p14:creationId xmlns:p14="http://schemas.microsoft.com/office/powerpoint/2010/main" val="3336322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7191" y="2464522"/>
            <a:ext cx="6989618" cy="2387600"/>
          </a:xfrm>
        </p:spPr>
        <p:txBody>
          <a:bodyPr>
            <a:noAutofit/>
          </a:bodyPr>
          <a:lstStyle/>
          <a:p>
            <a:pPr marL="0" indent="0"/>
            <a:r>
              <a:rPr lang="en-US" sz="4400" dirty="0">
                <a:solidFill>
                  <a:srgbClr val="FFFFFF"/>
                </a:solidFill>
                <a:cs typeface="Lato Heavy"/>
                <a:sym typeface="Lato"/>
              </a:rPr>
              <a:t>Taking an Asset Approach </a:t>
            </a:r>
            <a:br>
              <a:rPr lang="en-US" sz="4400" dirty="0">
                <a:solidFill>
                  <a:srgbClr val="FFFFFF"/>
                </a:solidFill>
                <a:cs typeface="Lato Heavy"/>
                <a:sym typeface="Lato"/>
              </a:rPr>
            </a:br>
            <a:r>
              <a:rPr lang="en-US" sz="4400" dirty="0">
                <a:solidFill>
                  <a:srgbClr val="FFFFFF"/>
                </a:solidFill>
                <a:cs typeface="Lato Heavy"/>
                <a:sym typeface="Lato"/>
              </a:rPr>
              <a:t>to Learner Cultural Diversity</a:t>
            </a:r>
            <a:endParaRPr lang="en-US" sz="4400" dirty="0">
              <a:solidFill>
                <a:srgbClr val="FFFFFF"/>
              </a:solidFill>
              <a:cs typeface="Lato Heavy"/>
            </a:endParaRPr>
          </a:p>
        </p:txBody>
      </p:sp>
    </p:spTree>
    <p:extLst>
      <p:ext uri="{BB962C8B-B14F-4D97-AF65-F5344CB8AC3E}">
        <p14:creationId xmlns:p14="http://schemas.microsoft.com/office/powerpoint/2010/main" val="1139867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with the eight science and engineering practices around the outside of an octogon, and in the center the text, &quot;What are we trying to figure out? HOw will we figure this out? How can we keep track of ideas? How does it all fit together?&quot;"/>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21085" y="962292"/>
            <a:ext cx="5270078" cy="5206241"/>
          </a:xfrm>
          <a:prstGeom prst="rect">
            <a:avLst/>
          </a:prstGeom>
        </p:spPr>
      </p:pic>
      <p:pic>
        <p:nvPicPr>
          <p:cNvPr id="8" name="Picture 7" descr="Diagram from page 14 of Schwarz, C. V., Passmore, C. M., &amp; Reiser, B. J. (2017). Moving beyond “knowing” science to making sense of the world. Helping students make sense of the world using next generation science and engineering practices, 3-2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6161248"/>
            <a:ext cx="6172163" cy="696751"/>
          </a:xfrm>
          <a:prstGeom prst="rect">
            <a:avLst/>
          </a:prstGeom>
        </p:spPr>
      </p:pic>
      <p:pic>
        <p:nvPicPr>
          <p:cNvPr id="10" name="Picture 1" descr="Cover of A Framework for K-12 Science and Engineering Education"/>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40422" y="4595040"/>
            <a:ext cx="1709342" cy="2070471"/>
          </a:xfrm>
          <a:prstGeom prst="rect">
            <a:avLst/>
          </a:prstGeom>
          <a:noFill/>
          <a:ln w="9525">
            <a:noFill/>
            <a:miter lim="800000"/>
            <a:headEnd/>
            <a:tailEnd/>
          </a:ln>
        </p:spPr>
      </p:pic>
      <p:sp>
        <p:nvSpPr>
          <p:cNvPr id="2" name="Title 1">
            <a:extLst>
              <a:ext uri="{FF2B5EF4-FFF2-40B4-BE49-F238E27FC236}">
                <a16:creationId xmlns:a16="http://schemas.microsoft.com/office/drawing/2014/main" id="{51AE4C50-E1A0-6C47-A6DA-892A2F11786A}"/>
              </a:ext>
            </a:extLst>
          </p:cNvPr>
          <p:cNvSpPr>
            <a:spLocks noGrp="1"/>
          </p:cNvSpPr>
          <p:nvPr>
            <p:ph type="title"/>
          </p:nvPr>
        </p:nvSpPr>
        <p:spPr>
          <a:xfrm>
            <a:off x="747919" y="0"/>
            <a:ext cx="7886700" cy="1144589"/>
          </a:xfrm>
        </p:spPr>
        <p:txBody>
          <a:bodyPr>
            <a:noAutofit/>
          </a:bodyPr>
          <a:lstStyle/>
          <a:p>
            <a:r>
              <a:rPr lang="en-US" sz="2800" dirty="0">
                <a:sym typeface="Gill Sans"/>
              </a:rPr>
              <a:t>Learners Make Sense of Phenomena Through Science &amp; Engineering Practices</a:t>
            </a:r>
            <a:endParaRPr lang="en-US" sz="2800" dirty="0"/>
          </a:p>
        </p:txBody>
      </p:sp>
      <p:sp>
        <p:nvSpPr>
          <p:cNvPr id="3" name="Text Placeholder 2">
            <a:extLst>
              <a:ext uri="{FF2B5EF4-FFF2-40B4-BE49-F238E27FC236}">
                <a16:creationId xmlns:a16="http://schemas.microsoft.com/office/drawing/2014/main" id="{14602530-4B1E-764A-986B-70FF68322F27}"/>
              </a:ext>
            </a:extLst>
          </p:cNvPr>
          <p:cNvSpPr>
            <a:spLocks noGrp="1"/>
          </p:cNvSpPr>
          <p:nvPr>
            <p:ph type="body" idx="1"/>
          </p:nvPr>
        </p:nvSpPr>
        <p:spPr>
          <a:xfrm>
            <a:off x="3021496" y="2649358"/>
            <a:ext cx="5613123" cy="3982176"/>
          </a:xfrm>
          <a:solidFill>
            <a:srgbClr val="FFFFC9"/>
          </a:solidFill>
          <a:ln>
            <a:solidFill>
              <a:srgbClr val="7030A0"/>
            </a:solidFill>
          </a:ln>
        </p:spPr>
        <p:txBody>
          <a:bodyPr>
            <a:normAutofit/>
          </a:bodyPr>
          <a:lstStyle/>
          <a:p>
            <a:pPr marL="114300" indent="0">
              <a:buNone/>
            </a:pPr>
            <a:r>
              <a:rPr lang="en-US" sz="2400" dirty="0">
                <a:solidFill>
                  <a:schemeClr val="tx1"/>
                </a:solidFill>
              </a:rPr>
              <a:t>Curriculum and assessment often promote very narrow views of “what counts” as desired ways of speaking, knowing, acting, and valuing. </a:t>
            </a:r>
          </a:p>
          <a:p>
            <a:pPr marL="114300" indent="0">
              <a:buNone/>
            </a:pPr>
            <a:endParaRPr lang="en-US" sz="2400" dirty="0">
              <a:solidFill>
                <a:schemeClr val="tx1"/>
              </a:solidFill>
            </a:endParaRPr>
          </a:p>
          <a:p>
            <a:pPr marL="114300" indent="0">
              <a:buNone/>
            </a:pPr>
            <a:r>
              <a:rPr lang="en-US" sz="2400" dirty="0">
                <a:solidFill>
                  <a:schemeClr val="tx1"/>
                </a:solidFill>
              </a:rPr>
              <a:t>We need to broaden what counts as learners make sense of phenomena—especially for multilingual students, students of color, and students from low-income communities. </a:t>
            </a:r>
          </a:p>
        </p:txBody>
      </p:sp>
    </p:spTree>
    <p:extLst>
      <p:ext uri="{BB962C8B-B14F-4D97-AF65-F5344CB8AC3E}">
        <p14:creationId xmlns:p14="http://schemas.microsoft.com/office/powerpoint/2010/main" val="97163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6466"/>
            <a:ext cx="7886700" cy="856652"/>
          </a:xfrm>
          <a:solidFill>
            <a:schemeClr val="accent1"/>
          </a:solidFill>
        </p:spPr>
        <p:txBody>
          <a:bodyPr>
            <a:noAutofit/>
          </a:bodyPr>
          <a:lstStyle/>
          <a:p>
            <a:r>
              <a:rPr lang="en-US" sz="2800" dirty="0">
                <a:solidFill>
                  <a:srgbClr val="FFFFFF"/>
                </a:solidFill>
              </a:rPr>
              <a:t>Three principles towards more </a:t>
            </a:r>
            <a:br>
              <a:rPr lang="en-US" sz="2800" dirty="0">
                <a:solidFill>
                  <a:srgbClr val="FFFFFF"/>
                </a:solidFill>
              </a:rPr>
            </a:br>
            <a:r>
              <a:rPr lang="en-US" sz="2800" dirty="0">
                <a:solidFill>
                  <a:srgbClr val="FFFFFF"/>
                </a:solidFill>
              </a:rPr>
              <a:t>equitable science education</a:t>
            </a:r>
          </a:p>
        </p:txBody>
      </p:sp>
      <p:sp>
        <p:nvSpPr>
          <p:cNvPr id="4" name="Text Placeholder 3">
            <a:extLst>
              <a:ext uri="{FF2B5EF4-FFF2-40B4-BE49-F238E27FC236}">
                <a16:creationId xmlns:a16="http://schemas.microsoft.com/office/drawing/2014/main" id="{32C6CA6B-A5F1-FB4A-8BE4-7F989D5A95B9}"/>
              </a:ext>
            </a:extLst>
          </p:cNvPr>
          <p:cNvSpPr>
            <a:spLocks noGrp="1"/>
          </p:cNvSpPr>
          <p:nvPr>
            <p:ph type="body" idx="1"/>
          </p:nvPr>
        </p:nvSpPr>
        <p:spPr>
          <a:xfrm>
            <a:off x="1667676" y="6056974"/>
            <a:ext cx="5808647" cy="605083"/>
          </a:xfrm>
        </p:spPr>
        <p:txBody>
          <a:bodyPr>
            <a:normAutofit fontScale="40000" lnSpcReduction="20000"/>
          </a:bodyPr>
          <a:lstStyle/>
          <a:p>
            <a:pPr marL="114300" indent="0">
              <a:buNone/>
            </a:pPr>
            <a:r>
              <a:rPr lang="en-US" dirty="0">
                <a:solidFill>
                  <a:sysClr val="windowText" lastClr="000000"/>
                </a:solidFill>
              </a:rPr>
              <a:t>From: Bang, Brown, Calabrese Barton, Rosebery &amp; Warren, Toward more equitable learning in science, In Helping students make sense of the world using next generation science and engineering practices, NSTA. </a:t>
            </a:r>
          </a:p>
          <a:p>
            <a:pPr marL="114300" indent="0">
              <a:buNone/>
            </a:pPr>
            <a:endParaRPr lang="en-US" dirty="0"/>
          </a:p>
        </p:txBody>
      </p:sp>
      <p:graphicFrame>
        <p:nvGraphicFramePr>
          <p:cNvPr id="5" name="Content Placeholder 4" descr="Smart Art with three boxes: Principle 1: Notice sense-making repertoires. Consider students’ diverse sense-making as connecting to science practices. &#10;Principle 2: Support sense-making. Support students to use their sense-making repertoires and experiences as critical tools in engaging with science practices.&#10;•Principle 3: Engage diverse sense-making. Students’ scientific practices and knowledge are always developing and their community histories, values, and practices contribute to scientific understanding and problem solving.&#10;&#10;"/>
          <p:cNvGraphicFramePr>
            <a:graphicFrameLocks noGrp="1"/>
          </p:cNvGraphicFramePr>
          <p:nvPr>
            <p:ph idx="4294967295"/>
            <p:extLst>
              <p:ext uri="{D42A27DB-BD31-4B8C-83A1-F6EECF244321}">
                <p14:modId xmlns:p14="http://schemas.microsoft.com/office/powerpoint/2010/main" val="3082244872"/>
              </p:ext>
            </p:extLst>
          </p:nvPr>
        </p:nvGraphicFramePr>
        <p:xfrm>
          <a:off x="250603" y="1154506"/>
          <a:ext cx="8820150" cy="494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descr="One dark skinned person with dark hair in a ponytail and one light skinned person in a hat wading in a body of water with nets"/>
          <p:cNvSpPr>
            <a:spLocks/>
          </p:cNvSpPr>
          <p:nvPr/>
        </p:nvSpPr>
        <p:spPr>
          <a:xfrm>
            <a:off x="170521" y="2689540"/>
            <a:ext cx="1828800" cy="1828800"/>
          </a:xfrm>
          <a:prstGeom prst="ellipse">
            <a:avLst/>
          </a:prstGeom>
          <a:blipFill>
            <a:blip r:embed="rId8" cstate="print">
              <a:extLst>
                <a:ext uri="{28A0092B-C50C-407E-A947-70E740481C1C}">
                  <a14:useLocalDpi xmlns:a14="http://schemas.microsoft.com/office/drawing/2010/main"/>
                </a:ext>
              </a:extLst>
            </a:blip>
            <a:srcRect/>
            <a:stretch>
              <a:fillRect l="-21000" r="-21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8" name="Oval 7" descr="Medium skinned adult with dark hair and glasses and medium skinned child  with  dark  hair in a bun talking. They are holding something made with fibers&#10;"/>
          <p:cNvSpPr>
            <a:spLocks/>
          </p:cNvSpPr>
          <p:nvPr/>
        </p:nvSpPr>
        <p:spPr>
          <a:xfrm>
            <a:off x="125565" y="921083"/>
            <a:ext cx="1828800" cy="1828800"/>
          </a:xfrm>
          <a:prstGeom prst="ellipse">
            <a:avLst/>
          </a:prstGeom>
          <a:blipFill>
            <a:blip r:embed="rId9" cstate="hqprint">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3" name="Rectangle 2" descr="Red box around &quot;Principle 1: Notice sense-making repertoires. Consider students’ diverse sense-making as connecting to science practices.&quot;&#10;">
            <a:extLst>
              <a:ext uri="{C183D7F6-B498-43B3-948B-1728B52AA6E4}">
                <adec:decorative xmlns:adec="http://schemas.microsoft.com/office/drawing/2017/decorative" val="0"/>
              </a:ext>
            </a:extLst>
          </p:cNvPr>
          <p:cNvSpPr/>
          <p:nvPr/>
        </p:nvSpPr>
        <p:spPr>
          <a:xfrm>
            <a:off x="1952923" y="1330036"/>
            <a:ext cx="7024831" cy="926169"/>
          </a:xfrm>
          <a:prstGeom prst="rect">
            <a:avLst/>
          </a:prstGeom>
          <a:noFill/>
          <a:ln w="57150" cmpd="sng">
            <a:solidFill>
              <a:srgbClr val="FF949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38100" cmpd="sng">
                <a:noFill/>
              </a:ln>
              <a:solidFill>
                <a:srgbClr val="FF0000"/>
              </a:solidFill>
              <a:latin typeface="Lato" panose="020F0502020204030203" pitchFamily="34" charset="0"/>
            </a:endParaRPr>
          </a:p>
        </p:txBody>
      </p:sp>
      <p:sp>
        <p:nvSpPr>
          <p:cNvPr id="6" name="Oval 5" descr="Medium skinned child with light brown hair sitting and holding something on a shore"/>
          <p:cNvSpPr>
            <a:spLocks/>
          </p:cNvSpPr>
          <p:nvPr/>
        </p:nvSpPr>
        <p:spPr>
          <a:xfrm flipH="1">
            <a:off x="170521" y="4457997"/>
            <a:ext cx="1828800" cy="1828800"/>
          </a:xfrm>
          <a:prstGeom prst="ellipse">
            <a:avLst/>
          </a:prstGeom>
          <a:blipFill>
            <a:blip r:embed="rId10" cstate="hqprint">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9722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eader image for STEM Teaching Tool 11, &quot;Implementing meaningful STEM education with Indigenous sttudents and families&quot; with a picture of an intergenerational group of people with varying skin tones. "/>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817" y="426169"/>
            <a:ext cx="7636933" cy="5368135"/>
          </a:xfrm>
          <a:prstGeom prst="rect">
            <a:avLst/>
          </a:prstGeom>
        </p:spPr>
      </p:pic>
      <p:sp>
        <p:nvSpPr>
          <p:cNvPr id="2" name="Title 1">
            <a:extLst>
              <a:ext uri="{FF2B5EF4-FFF2-40B4-BE49-F238E27FC236}">
                <a16:creationId xmlns:a16="http://schemas.microsoft.com/office/drawing/2014/main" id="{E181C158-B44F-D949-80A7-C4B4B3A1450F}"/>
              </a:ext>
            </a:extLst>
          </p:cNvPr>
          <p:cNvSpPr>
            <a:spLocks noGrp="1"/>
          </p:cNvSpPr>
          <p:nvPr>
            <p:ph type="title"/>
          </p:nvPr>
        </p:nvSpPr>
        <p:spPr>
          <a:xfrm>
            <a:off x="664633" y="5600249"/>
            <a:ext cx="7886700" cy="1325563"/>
          </a:xfrm>
        </p:spPr>
        <p:txBody>
          <a:bodyPr>
            <a:normAutofit/>
          </a:bodyPr>
          <a:lstStyle/>
          <a:p>
            <a:r>
              <a:rPr lang="en-US" sz="3200" b="1" dirty="0" err="1">
                <a:solidFill>
                  <a:srgbClr val="0020FF"/>
                </a:solidFill>
                <a:latin typeface="Lato Regular"/>
                <a:ea typeface="Avenir Next Medium"/>
                <a:cs typeface="Lato Regular"/>
                <a:sym typeface="Gill Sans" charset="0"/>
              </a:rPr>
              <a:t>STEMteachingtools.org</a:t>
            </a:r>
            <a:r>
              <a:rPr lang="en-US" sz="3200" b="1" dirty="0">
                <a:solidFill>
                  <a:srgbClr val="0020FF"/>
                </a:solidFill>
                <a:latin typeface="Lato Regular"/>
                <a:ea typeface="Avenir Next Medium"/>
                <a:cs typeface="Lato Regular"/>
                <a:sym typeface="Gill Sans" charset="0"/>
              </a:rPr>
              <a:t>/brief/11 </a:t>
            </a:r>
            <a:endParaRPr lang="en-US" sz="3200" dirty="0">
              <a:solidFill>
                <a:srgbClr val="0020FF"/>
              </a:solidFill>
            </a:endParaRPr>
          </a:p>
        </p:txBody>
      </p:sp>
    </p:spTree>
    <p:extLst>
      <p:ext uri="{BB962C8B-B14F-4D97-AF65-F5344CB8AC3E}">
        <p14:creationId xmlns:p14="http://schemas.microsoft.com/office/powerpoint/2010/main" val="2207669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Expanding Relationships Among Students, Teachers &amp; Science Practices</a:t>
            </a:r>
          </a:p>
        </p:txBody>
      </p:sp>
      <p:sp>
        <p:nvSpPr>
          <p:cNvPr id="3" name="Content Placeholder 2"/>
          <p:cNvSpPr>
            <a:spLocks noGrp="1"/>
          </p:cNvSpPr>
          <p:nvPr>
            <p:ph type="body" idx="1"/>
          </p:nvPr>
        </p:nvSpPr>
        <p:spPr/>
        <p:txBody>
          <a:bodyPr>
            <a:noAutofit/>
          </a:bodyPr>
          <a:lstStyle/>
          <a:p>
            <a:pPr marL="0" lvl="0" indent="0">
              <a:spcBef>
                <a:spcPts val="1152"/>
              </a:spcBef>
              <a:buNone/>
            </a:pPr>
            <a:r>
              <a:rPr lang="en-US" dirty="0">
                <a:latin typeface="Lato Regular"/>
                <a:cs typeface="Lato Regular"/>
              </a:rPr>
              <a:t>“The bottom line is, the more you show genuine intellectual and scientific interest in your students’ sense-making [of phenomena], the more you expand the space of possible relations among you, your students, and science.” </a:t>
            </a:r>
          </a:p>
          <a:p>
            <a:pPr marL="0" lvl="0" indent="0">
              <a:spcBef>
                <a:spcPts val="1152"/>
              </a:spcBef>
              <a:buNone/>
            </a:pPr>
            <a:r>
              <a:rPr lang="en-US" dirty="0">
                <a:latin typeface="Lato Regular"/>
                <a:cs typeface="Lato Regular"/>
              </a:rPr>
              <a:t>—Bang, Brown, Calabrese Barton, </a:t>
            </a:r>
            <a:br>
              <a:rPr lang="en-US" dirty="0">
                <a:latin typeface="Lato Regular"/>
                <a:cs typeface="Lato Regular"/>
              </a:rPr>
            </a:br>
            <a:r>
              <a:rPr lang="en-US" dirty="0">
                <a:latin typeface="Lato Regular"/>
                <a:cs typeface="Lato Regular"/>
              </a:rPr>
              <a:t>   Rosebery &amp; Warren (2017, p. 34)</a:t>
            </a:r>
          </a:p>
        </p:txBody>
      </p:sp>
      <p:pic>
        <p:nvPicPr>
          <p:cNvPr id="4" name="Picture 3" descr="Cover of Helping Students Make Sense of the World with Next Generation Science and Engineering Practic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64615" y="4068417"/>
            <a:ext cx="2060119" cy="2663211"/>
          </a:xfrm>
          <a:prstGeom prst="rect">
            <a:avLst/>
          </a:prstGeom>
        </p:spPr>
      </p:pic>
    </p:spTree>
    <p:extLst>
      <p:ext uri="{BB962C8B-B14F-4D97-AF65-F5344CB8AC3E}">
        <p14:creationId xmlns:p14="http://schemas.microsoft.com/office/powerpoint/2010/main" val="134544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03ADFD-15A4-9C4C-80A1-8B456FB90157}"/>
              </a:ext>
              <a:ext uri="{C183D7F6-B498-43B3-948B-1728B52AA6E4}">
                <adec:decorative xmlns:adec="http://schemas.microsoft.com/office/drawing/2017/decorative" val="1"/>
              </a:ext>
            </a:extLst>
          </p:cNvPr>
          <p:cNvSpPr/>
          <p:nvPr/>
        </p:nvSpPr>
        <p:spPr>
          <a:xfrm>
            <a:off x="914400" y="1191808"/>
            <a:ext cx="7315199" cy="54333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title="arrow">
            <a:extLst>
              <a:ext uri="{FF2B5EF4-FFF2-40B4-BE49-F238E27FC236}">
                <a16:creationId xmlns:a16="http://schemas.microsoft.com/office/drawing/2014/main" id="{784CD2BE-3C38-F749-BFCE-EAF52DF04E56}"/>
              </a:ext>
            </a:extLst>
          </p:cNvPr>
          <p:cNvCxnSpPr>
            <a:cxnSpLocks/>
          </p:cNvCxnSpPr>
          <p:nvPr/>
        </p:nvCxnSpPr>
        <p:spPr>
          <a:xfrm>
            <a:off x="2264727" y="2167300"/>
            <a:ext cx="0" cy="1640515"/>
          </a:xfrm>
          <a:prstGeom prst="straightConnector1">
            <a:avLst/>
          </a:prstGeom>
          <a:ln w="825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12" name="Text Placeholder 11">
            <a:extLst>
              <a:ext uri="{FF2B5EF4-FFF2-40B4-BE49-F238E27FC236}">
                <a16:creationId xmlns:a16="http://schemas.microsoft.com/office/drawing/2014/main" id="{06E927FE-2EF4-7647-8814-1A896927A620}"/>
              </a:ext>
            </a:extLst>
          </p:cNvPr>
          <p:cNvSpPr>
            <a:spLocks noGrp="1"/>
          </p:cNvSpPr>
          <p:nvPr>
            <p:ph type="body" idx="15"/>
          </p:nvPr>
        </p:nvSpPr>
        <p:spPr>
          <a:xfrm>
            <a:off x="1409993" y="3853458"/>
            <a:ext cx="1722844" cy="1106033"/>
          </a:xfrm>
        </p:spPr>
        <p:txBody>
          <a:bodyPr>
            <a:normAutofit/>
          </a:bodyPr>
          <a:lstStyle/>
          <a:p>
            <a:pPr algn="ctr">
              <a:lnSpc>
                <a:spcPct val="100000"/>
              </a:lnSpc>
              <a:spcBef>
                <a:spcPts val="400"/>
              </a:spcBef>
            </a:pPr>
            <a:r>
              <a:rPr lang="en-US" sz="1600" dirty="0"/>
              <a:t>Teacher </a:t>
            </a:r>
            <a:r>
              <a:rPr lang="en-US" sz="1600" u="sng" dirty="0"/>
              <a:t>U</a:t>
            </a:r>
            <a:r>
              <a:rPr lang="en-US" sz="1600" dirty="0"/>
              <a:t>ses</a:t>
            </a:r>
          </a:p>
          <a:p>
            <a:pPr algn="ctr">
              <a:lnSpc>
                <a:spcPct val="100000"/>
              </a:lnSpc>
              <a:spcBef>
                <a:spcPts val="400"/>
              </a:spcBef>
            </a:pPr>
            <a:r>
              <a:rPr lang="en-US" sz="1600" dirty="0"/>
              <a:t>Student Response</a:t>
            </a:r>
          </a:p>
        </p:txBody>
      </p:sp>
      <p:cxnSp>
        <p:nvCxnSpPr>
          <p:cNvPr id="13" name="Straight Arrow Connector 12" title="arrow">
            <a:extLst>
              <a:ext uri="{FF2B5EF4-FFF2-40B4-BE49-F238E27FC236}">
                <a16:creationId xmlns:a16="http://schemas.microsoft.com/office/drawing/2014/main" id="{B5CB56CB-56BE-6243-A8CA-C82A1FE179A9}"/>
              </a:ext>
            </a:extLst>
          </p:cNvPr>
          <p:cNvCxnSpPr>
            <a:cxnSpLocks/>
          </p:cNvCxnSpPr>
          <p:nvPr/>
        </p:nvCxnSpPr>
        <p:spPr>
          <a:xfrm flipH="1">
            <a:off x="2945876" y="4393028"/>
            <a:ext cx="3031594" cy="0"/>
          </a:xfrm>
          <a:prstGeom prst="straightConnector1">
            <a:avLst/>
          </a:prstGeom>
          <a:ln w="82550">
            <a:solidFill>
              <a:schemeClr val="accent4"/>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1" name="Text Placeholder 10">
            <a:extLst>
              <a:ext uri="{FF2B5EF4-FFF2-40B4-BE49-F238E27FC236}">
                <a16:creationId xmlns:a16="http://schemas.microsoft.com/office/drawing/2014/main" id="{DF86B15A-88C1-8D44-A83D-5C96C986F946}"/>
              </a:ext>
            </a:extLst>
          </p:cNvPr>
          <p:cNvSpPr>
            <a:spLocks noGrp="1"/>
          </p:cNvSpPr>
          <p:nvPr>
            <p:ph type="body" idx="14"/>
          </p:nvPr>
        </p:nvSpPr>
        <p:spPr>
          <a:xfrm>
            <a:off x="5943928" y="3860697"/>
            <a:ext cx="1789230" cy="1085341"/>
          </a:xfrm>
        </p:spPr>
        <p:txBody>
          <a:bodyPr>
            <a:noAutofit/>
          </a:bodyPr>
          <a:lstStyle/>
          <a:p>
            <a:pPr algn="ctr">
              <a:lnSpc>
                <a:spcPct val="100000"/>
              </a:lnSpc>
              <a:spcBef>
                <a:spcPts val="400"/>
              </a:spcBef>
            </a:pPr>
            <a:r>
              <a:rPr lang="en-US" sz="1600" dirty="0"/>
              <a:t>Teacher </a:t>
            </a:r>
            <a:r>
              <a:rPr lang="en-US" sz="1600" u="sng" dirty="0"/>
              <a:t>R</a:t>
            </a:r>
            <a:r>
              <a:rPr lang="en-US" sz="1600" dirty="0"/>
              <a:t>ecognizes Student Response</a:t>
            </a:r>
          </a:p>
        </p:txBody>
      </p:sp>
      <p:cxnSp>
        <p:nvCxnSpPr>
          <p:cNvPr id="4" name="Straight Arrow Connector 3" title="arrow">
            <a:extLst>
              <a:ext uri="{FF2B5EF4-FFF2-40B4-BE49-F238E27FC236}">
                <a16:creationId xmlns:a16="http://schemas.microsoft.com/office/drawing/2014/main" id="{7A83C50E-8371-034E-80B7-EF9F0B401EFB}"/>
              </a:ext>
            </a:extLst>
          </p:cNvPr>
          <p:cNvCxnSpPr>
            <a:cxnSpLocks/>
          </p:cNvCxnSpPr>
          <p:nvPr/>
        </p:nvCxnSpPr>
        <p:spPr>
          <a:xfrm>
            <a:off x="6840899" y="2272830"/>
            <a:ext cx="0" cy="1640515"/>
          </a:xfrm>
          <a:prstGeom prst="straightConnector1">
            <a:avLst/>
          </a:prstGeom>
          <a:ln w="8255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sp>
        <p:nvSpPr>
          <p:cNvPr id="8" name="Text Placeholder 7">
            <a:extLst>
              <a:ext uri="{FF2B5EF4-FFF2-40B4-BE49-F238E27FC236}">
                <a16:creationId xmlns:a16="http://schemas.microsoft.com/office/drawing/2014/main" id="{863B80E4-A9BE-C241-9032-20B29FA14B54}"/>
              </a:ext>
            </a:extLst>
          </p:cNvPr>
          <p:cNvSpPr>
            <a:spLocks noGrp="1"/>
          </p:cNvSpPr>
          <p:nvPr>
            <p:ph type="body" idx="13"/>
          </p:nvPr>
        </p:nvSpPr>
        <p:spPr>
          <a:xfrm>
            <a:off x="5997716" y="1548089"/>
            <a:ext cx="1483582" cy="811211"/>
          </a:xfrm>
        </p:spPr>
        <p:txBody>
          <a:bodyPr>
            <a:normAutofit/>
          </a:bodyPr>
          <a:lstStyle/>
          <a:p>
            <a:pPr algn="ctr">
              <a:lnSpc>
                <a:spcPct val="100000"/>
              </a:lnSpc>
              <a:spcBef>
                <a:spcPts val="400"/>
              </a:spcBef>
            </a:pPr>
            <a:r>
              <a:rPr lang="en-US" sz="1600" u="sng" dirty="0"/>
              <a:t>S</a:t>
            </a:r>
            <a:r>
              <a:rPr lang="en-US" sz="1600" dirty="0"/>
              <a:t>tudent</a:t>
            </a:r>
          </a:p>
          <a:p>
            <a:pPr algn="ctr">
              <a:lnSpc>
                <a:spcPct val="100000"/>
              </a:lnSpc>
              <a:spcBef>
                <a:spcPts val="400"/>
              </a:spcBef>
            </a:pPr>
            <a:r>
              <a:rPr lang="en-US" sz="1600" dirty="0"/>
              <a:t>Responds</a:t>
            </a:r>
          </a:p>
        </p:txBody>
      </p:sp>
      <p:cxnSp>
        <p:nvCxnSpPr>
          <p:cNvPr id="10" name="Straight Arrow Connector 9" title="arrow">
            <a:extLst>
              <a:ext uri="{FF2B5EF4-FFF2-40B4-BE49-F238E27FC236}">
                <a16:creationId xmlns:a16="http://schemas.microsoft.com/office/drawing/2014/main" id="{B66FA34B-F655-6445-A86B-F47F932E0020}"/>
              </a:ext>
            </a:extLst>
          </p:cNvPr>
          <p:cNvCxnSpPr>
            <a:cxnSpLocks/>
          </p:cNvCxnSpPr>
          <p:nvPr/>
        </p:nvCxnSpPr>
        <p:spPr>
          <a:xfrm flipH="1">
            <a:off x="3166530" y="1841116"/>
            <a:ext cx="2810940" cy="0"/>
          </a:xfrm>
          <a:prstGeom prst="straightConnector1">
            <a:avLst/>
          </a:prstGeom>
          <a:ln w="82550">
            <a:solidFill>
              <a:schemeClr val="accent4"/>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6" name="Text Placeholder 5">
            <a:extLst>
              <a:ext uri="{FF2B5EF4-FFF2-40B4-BE49-F238E27FC236}">
                <a16:creationId xmlns:a16="http://schemas.microsoft.com/office/drawing/2014/main" id="{4B32D3C6-30D8-9148-8E29-5CF1B3C37E7A}"/>
              </a:ext>
            </a:extLst>
          </p:cNvPr>
          <p:cNvSpPr>
            <a:spLocks noGrp="1"/>
          </p:cNvSpPr>
          <p:nvPr>
            <p:ph type="body" idx="1"/>
          </p:nvPr>
        </p:nvSpPr>
        <p:spPr>
          <a:xfrm>
            <a:off x="1300683" y="1541443"/>
            <a:ext cx="1926283" cy="611957"/>
          </a:xfrm>
        </p:spPr>
        <p:txBody>
          <a:bodyPr>
            <a:normAutofit fontScale="92500" lnSpcReduction="10000"/>
          </a:bodyPr>
          <a:lstStyle/>
          <a:p>
            <a:pPr marL="114300" indent="0" algn="ctr">
              <a:lnSpc>
                <a:spcPct val="110000"/>
              </a:lnSpc>
              <a:spcBef>
                <a:spcPts val="400"/>
              </a:spcBef>
              <a:buNone/>
            </a:pPr>
            <a:r>
              <a:rPr lang="en-US" sz="1600" dirty="0"/>
              <a:t>Teacher </a:t>
            </a:r>
            <a:r>
              <a:rPr lang="en-US" sz="1600" u="sng" dirty="0"/>
              <a:t>E</a:t>
            </a:r>
            <a:r>
              <a:rPr lang="en-US" sz="1600" dirty="0"/>
              <a:t>licits Response</a:t>
            </a:r>
          </a:p>
        </p:txBody>
      </p:sp>
      <p:sp>
        <p:nvSpPr>
          <p:cNvPr id="14" name="Text Placeholder 13">
            <a:extLst>
              <a:ext uri="{FF2B5EF4-FFF2-40B4-BE49-F238E27FC236}">
                <a16:creationId xmlns:a16="http://schemas.microsoft.com/office/drawing/2014/main" id="{1DCE23D7-DC21-914B-BCC8-0EAE50FDFC34}"/>
              </a:ext>
            </a:extLst>
          </p:cNvPr>
          <p:cNvSpPr>
            <a:spLocks noGrp="1"/>
          </p:cNvSpPr>
          <p:nvPr>
            <p:ph type="body" idx="16"/>
          </p:nvPr>
        </p:nvSpPr>
        <p:spPr>
          <a:xfrm>
            <a:off x="1236423" y="5196507"/>
            <a:ext cx="6713053" cy="1261776"/>
          </a:xfrm>
        </p:spPr>
        <p:txBody>
          <a:bodyPr/>
          <a:lstStyle/>
          <a:p>
            <a:r>
              <a:rPr lang="en-US" dirty="0"/>
              <a:t>Figure 1. The ESRU model of informal formative assessment.</a:t>
            </a:r>
          </a:p>
          <a:p>
            <a:r>
              <a:rPr lang="en-US" sz="1400" dirty="0"/>
              <a:t>From: Ruiz-Primo, M. A., &amp; </a:t>
            </a:r>
            <a:r>
              <a:rPr lang="en-US" sz="1400" dirty="0" err="1"/>
              <a:t>Furtak</a:t>
            </a:r>
            <a:r>
              <a:rPr lang="en-US" sz="1400" dirty="0"/>
              <a:t>, E. M. (2007). Exploring teachers’ informal formative assessment practices and students’ understanding in the context of scientific inquiry. Journal of Research in Science Teaching, 44(1), 57-84. </a:t>
            </a:r>
          </a:p>
        </p:txBody>
      </p:sp>
      <p:sp>
        <p:nvSpPr>
          <p:cNvPr id="2" name="Title 1"/>
          <p:cNvSpPr>
            <a:spLocks noGrp="1"/>
          </p:cNvSpPr>
          <p:nvPr>
            <p:ph type="title"/>
          </p:nvPr>
        </p:nvSpPr>
        <p:spPr>
          <a:xfrm>
            <a:off x="1215473" y="-13379"/>
            <a:ext cx="6713054" cy="1325563"/>
          </a:xfrm>
        </p:spPr>
        <p:txBody>
          <a:bodyPr>
            <a:noAutofit/>
          </a:bodyPr>
          <a:lstStyle/>
          <a:p>
            <a:r>
              <a:rPr lang="en-US" sz="2800" dirty="0"/>
              <a:t>A Model for Conversation-Based Formative Assessment</a:t>
            </a:r>
          </a:p>
        </p:txBody>
      </p:sp>
    </p:spTree>
    <p:extLst>
      <p:ext uri="{BB962C8B-B14F-4D97-AF65-F5344CB8AC3E}">
        <p14:creationId xmlns:p14="http://schemas.microsoft.com/office/powerpoint/2010/main" val="2136970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2" name="Title 1">
            <a:extLst>
              <a:ext uri="{FF2B5EF4-FFF2-40B4-BE49-F238E27FC236}">
                <a16:creationId xmlns:a16="http://schemas.microsoft.com/office/drawing/2014/main" id="{DC456AB3-25DF-C146-805C-CDD1942BABA3}"/>
              </a:ext>
            </a:extLst>
          </p:cNvPr>
          <p:cNvSpPr>
            <a:spLocks noGrp="1"/>
          </p:cNvSpPr>
          <p:nvPr>
            <p:ph type="title"/>
          </p:nvPr>
        </p:nvSpPr>
        <p:spPr>
          <a:xfrm>
            <a:off x="733217" y="6059785"/>
            <a:ext cx="7762315" cy="540044"/>
          </a:xfrm>
        </p:spPr>
        <p:txBody>
          <a:bodyPr>
            <a:noAutofit/>
          </a:bodyPr>
          <a:lstStyle/>
          <a:p>
            <a:r>
              <a:rPr lang="en-US" sz="3200" dirty="0" err="1">
                <a:solidFill>
                  <a:srgbClr val="FFFFFF"/>
                </a:solidFill>
                <a:sym typeface="Gill Sans"/>
              </a:rPr>
              <a:t>STEMteachingtools.org</a:t>
            </a:r>
            <a:r>
              <a:rPr lang="en-US" sz="3200" dirty="0">
                <a:solidFill>
                  <a:srgbClr val="FFFFFF"/>
                </a:solidFill>
                <a:sym typeface="Gill Sans"/>
              </a:rPr>
              <a:t>/brief/16</a:t>
            </a:r>
            <a:endParaRPr lang="en-US" sz="3200" dirty="0"/>
          </a:p>
        </p:txBody>
      </p:sp>
      <p:pic>
        <p:nvPicPr>
          <p:cNvPr id="6" name="Picture 5" descr="An image of a document, titled, &quot;Research and Practice Collaboratory Research Synthesis: What have we learned about improving assessment for learning?&quot; The document also includes an image of four approx. 8 year old students with varying skin tones and hair colors. One light skinned student with short light brown hair is writing on a whiteboard in a classroom while a light skinned adult teacher  with short light brown hair and glasses watches. "/>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5195" y="363388"/>
            <a:ext cx="7780337" cy="5481601"/>
          </a:xfrm>
          <a:prstGeom prst="rect">
            <a:avLst/>
          </a:prstGeom>
        </p:spPr>
      </p:pic>
    </p:spTree>
    <p:extLst>
      <p:ext uri="{BB962C8B-B14F-4D97-AF65-F5344CB8AC3E}">
        <p14:creationId xmlns:p14="http://schemas.microsoft.com/office/powerpoint/2010/main" val="1464222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3" name="Title 2">
            <a:extLst>
              <a:ext uri="{FF2B5EF4-FFF2-40B4-BE49-F238E27FC236}">
                <a16:creationId xmlns:a16="http://schemas.microsoft.com/office/drawing/2014/main" id="{4B21488D-6835-714B-84BF-13960B8CB8AF}"/>
              </a:ext>
            </a:extLst>
          </p:cNvPr>
          <p:cNvSpPr>
            <a:spLocks noGrp="1"/>
          </p:cNvSpPr>
          <p:nvPr>
            <p:ph type="title"/>
          </p:nvPr>
        </p:nvSpPr>
        <p:spPr>
          <a:xfrm>
            <a:off x="628650" y="3131978"/>
            <a:ext cx="7886700" cy="1325563"/>
          </a:xfrm>
        </p:spPr>
        <p:txBody>
          <a:bodyPr>
            <a:normAutofit fontScale="90000"/>
          </a:bodyPr>
          <a:lstStyle/>
          <a:p>
            <a:pPr rtl="0" eaLnBrk="1" hangingPunct="1">
              <a:lnSpc>
                <a:spcPct val="100000"/>
              </a:lnSpc>
            </a:pPr>
            <a:r>
              <a:rPr lang="en-US" sz="2800" b="0" i="0" dirty="0">
                <a:solidFill>
                  <a:srgbClr val="114523"/>
                </a:solidFill>
                <a:effectLst/>
                <a:latin typeface="Lato" panose="020F0502020204030203" pitchFamily="34" charset="0"/>
                <a:ea typeface="Lato" panose="020F0502020204030203" pitchFamily="34" charset="0"/>
                <a:cs typeface="Lato" panose="020F0502020204030203" pitchFamily="34" charset="0"/>
              </a:rPr>
              <a:t>Assessment is often talked about as an instrumental practice focused on monitoring learning or motivating educational achievement. </a:t>
            </a:r>
            <a:br>
              <a:rPr lang="en-US" sz="2800" b="0" i="0" dirty="0">
                <a:solidFill>
                  <a:srgbClr val="114523"/>
                </a:solidFill>
                <a:effectLst/>
                <a:latin typeface="Lato" panose="020F0502020204030203" pitchFamily="34" charset="0"/>
                <a:ea typeface="Lato" panose="020F0502020204030203" pitchFamily="34" charset="0"/>
                <a:cs typeface="Lato" panose="020F0502020204030203" pitchFamily="34" charset="0"/>
              </a:rPr>
            </a:br>
            <a:endParaRPr lang="en-US" dirty="0">
              <a:effectLst/>
            </a:endParaRPr>
          </a:p>
          <a:p>
            <a:pPr rtl="0" eaLnBrk="1" hangingPunct="1">
              <a:lnSpc>
                <a:spcPct val="100000"/>
              </a:lnSpc>
            </a:pPr>
            <a:r>
              <a:rPr lang="en-US" sz="2800" b="0" i="0" dirty="0">
                <a:solidFill>
                  <a:srgbClr val="114523"/>
                </a:solidFill>
                <a:effectLst/>
                <a:latin typeface="Lato" panose="020F0502020204030203" pitchFamily="34" charset="0"/>
                <a:ea typeface="Lato" panose="020F0502020204030203" pitchFamily="34" charset="0"/>
                <a:cs typeface="Lato" panose="020F0502020204030203" pitchFamily="34" charset="0"/>
              </a:rPr>
              <a:t>If caring is thought of as a way to make yourself more susceptible to some matters than others, assessment can be a caring practice (Bell, 2018). It is a way to focus instruction on learner voice, knowledge, perspective, and contribution. We can come to be more responsible to diverse learner contributions. In the process, this caring stance can support building crucial intellectual relationships with students. </a:t>
            </a:r>
            <a:endParaRPr lang="en-US" dirty="0">
              <a:effectLst/>
            </a:endParaRPr>
          </a:p>
          <a:p>
            <a:pPr>
              <a:lnSpc>
                <a:spcPct val="100000"/>
              </a:lnSpc>
            </a:pPr>
            <a:endParaRPr lang="en-US" dirty="0"/>
          </a:p>
        </p:txBody>
      </p:sp>
    </p:spTree>
    <p:extLst>
      <p:ext uri="{BB962C8B-B14F-4D97-AF65-F5344CB8AC3E}">
        <p14:creationId xmlns:p14="http://schemas.microsoft.com/office/powerpoint/2010/main" val="669543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955979" y="820603"/>
            <a:ext cx="7524633" cy="6037397"/>
          </a:xfrm>
        </p:spPr>
        <p:txBody>
          <a:bodyPr tIns="91440" bIns="91440" anchor="t">
            <a:noAutofit/>
          </a:bodyPr>
          <a:lstStyle/>
          <a:p>
            <a:r>
              <a:rPr lang="en-US" u="sng" dirty="0">
                <a:latin typeface="Lato Regular"/>
                <a:cs typeface="Minion Pro"/>
              </a:rPr>
              <a:t>Learning to See Cultural </a:t>
            </a:r>
            <a:br>
              <a:rPr lang="en-US" u="sng" dirty="0">
                <a:latin typeface="Lato Regular"/>
                <a:cs typeface="Minion Pro"/>
              </a:rPr>
            </a:br>
            <a:r>
              <a:rPr lang="en-US" u="sng" dirty="0">
                <a:latin typeface="Lato Regular"/>
                <a:cs typeface="Minion Pro"/>
              </a:rPr>
              <a:t>Sense-Making Repertoires</a:t>
            </a:r>
            <a:br>
              <a:rPr lang="en-US" dirty="0">
                <a:latin typeface="Lato Regular"/>
                <a:cs typeface="Minion Pro"/>
              </a:rPr>
            </a:br>
            <a:br>
              <a:rPr lang="en-US" dirty="0">
                <a:latin typeface="Lato Regular"/>
                <a:cs typeface="Minion Pro"/>
              </a:rPr>
            </a:br>
            <a:r>
              <a:rPr lang="en-US" dirty="0">
                <a:latin typeface="Lato Regular"/>
                <a:cs typeface="Minion Pro"/>
              </a:rPr>
              <a:t>What are the sense-making resources that learners are showing evidence of in each of the following learning scenarios? </a:t>
            </a:r>
            <a:endParaRPr lang="en-US" sz="4000" dirty="0">
              <a:latin typeface="Lato Regular"/>
            </a:endParaRPr>
          </a:p>
        </p:txBody>
      </p:sp>
    </p:spTree>
    <p:extLst>
      <p:ext uri="{BB962C8B-B14F-4D97-AF65-F5344CB8AC3E}">
        <p14:creationId xmlns:p14="http://schemas.microsoft.com/office/powerpoint/2010/main" val="3618534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1929"/>
        <p:cNvGrpSpPr/>
        <p:nvPr/>
      </p:nvGrpSpPr>
      <p:grpSpPr>
        <a:xfrm>
          <a:off x="0" y="0"/>
          <a:ext cx="0" cy="0"/>
          <a:chOff x="0" y="0"/>
          <a:chExt cx="0" cy="0"/>
        </a:xfrm>
      </p:grpSpPr>
      <p:sp>
        <p:nvSpPr>
          <p:cNvPr id="2" name="Title 1">
            <a:extLst>
              <a:ext uri="{FF2B5EF4-FFF2-40B4-BE49-F238E27FC236}">
                <a16:creationId xmlns:a16="http://schemas.microsoft.com/office/drawing/2014/main" id="{DA0A6271-2CF8-CE43-9C32-491F2468E3D1}"/>
              </a:ext>
            </a:extLst>
          </p:cNvPr>
          <p:cNvSpPr>
            <a:spLocks noGrp="1"/>
          </p:cNvSpPr>
          <p:nvPr>
            <p:ph type="title"/>
          </p:nvPr>
        </p:nvSpPr>
        <p:spPr>
          <a:xfrm>
            <a:off x="628650" y="413327"/>
            <a:ext cx="7886700" cy="1325563"/>
          </a:xfrm>
        </p:spPr>
        <p:txBody>
          <a:bodyPr/>
          <a:lstStyle/>
          <a:p>
            <a:r>
              <a:rPr lang="en-US" dirty="0">
                <a:solidFill>
                  <a:srgbClr val="FF0000"/>
                </a:solidFill>
                <a:sym typeface="Gill Sans"/>
              </a:rPr>
              <a:t>Facilitator Instruction Slide</a:t>
            </a:r>
            <a:endParaRPr lang="en-US" dirty="0"/>
          </a:p>
        </p:txBody>
      </p:sp>
      <p:sp>
        <p:nvSpPr>
          <p:cNvPr id="3" name="Text Placeholder 2">
            <a:extLst>
              <a:ext uri="{FF2B5EF4-FFF2-40B4-BE49-F238E27FC236}">
                <a16:creationId xmlns:a16="http://schemas.microsoft.com/office/drawing/2014/main" id="{08A812B2-304C-9548-BDE3-E8ED29493D55}"/>
              </a:ext>
            </a:extLst>
          </p:cNvPr>
          <p:cNvSpPr>
            <a:spLocks noGrp="1"/>
          </p:cNvSpPr>
          <p:nvPr>
            <p:ph type="body" idx="1"/>
          </p:nvPr>
        </p:nvSpPr>
        <p:spPr>
          <a:xfrm>
            <a:off x="628650" y="2093335"/>
            <a:ext cx="7886700" cy="4351338"/>
          </a:xfrm>
        </p:spPr>
        <p:txBody>
          <a:bodyPr/>
          <a:lstStyle/>
          <a:p>
            <a:pPr algn="ctr">
              <a:buClr>
                <a:srgbClr val="191919"/>
              </a:buClr>
              <a:buSzPts val="3700"/>
              <a:buFont typeface="Gill Sans"/>
              <a:buNone/>
            </a:pPr>
            <a:r>
              <a:rPr lang="en-US" dirty="0">
                <a:sym typeface="Gill Sans"/>
              </a:rPr>
              <a:t>You won’t likely have time to work through all of the scenarios included in this deck. You should review the pairs of slides for each scenario and prioritize the ones that fit your purposes by re-ordering them and hiding slides.</a:t>
            </a:r>
          </a:p>
        </p:txBody>
      </p:sp>
    </p:spTree>
    <p:extLst>
      <p:ext uri="{BB962C8B-B14F-4D97-AF65-F5344CB8AC3E}">
        <p14:creationId xmlns:p14="http://schemas.microsoft.com/office/powerpoint/2010/main" val="2930686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99"/>
          <p:cNvSpPr txBox="1">
            <a:spLocks noGrp="1"/>
          </p:cNvSpPr>
          <p:nvPr>
            <p:ph type="title" idx="4294967295"/>
          </p:nvPr>
        </p:nvSpPr>
        <p:spPr>
          <a:xfrm>
            <a:off x="246431" y="307785"/>
            <a:ext cx="8521800" cy="7635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E6240"/>
              </a:buClr>
              <a:buSzPts val="3959"/>
              <a:buFont typeface="Lato Black"/>
              <a:buNone/>
            </a:pPr>
            <a:r>
              <a:rPr lang="en-US" sz="3959" b="0" dirty="0">
                <a:latin typeface="Lato" panose="020F0502020204030203" pitchFamily="34" charset="0"/>
                <a:ea typeface="Lato" panose="020F0502020204030203" pitchFamily="34" charset="0"/>
                <a:cs typeface="Lato" panose="020F0502020204030203" pitchFamily="34" charset="0"/>
              </a:rPr>
              <a:t>A Few High-Level Reminders...</a:t>
            </a:r>
            <a:endParaRPr sz="3959" b="0" dirty="0">
              <a:latin typeface="Lato" panose="020F0502020204030203" pitchFamily="34" charset="0"/>
              <a:ea typeface="Lato" panose="020F0502020204030203" pitchFamily="34" charset="0"/>
              <a:cs typeface="Lato" panose="020F0502020204030203" pitchFamily="34" charset="0"/>
            </a:endParaRPr>
          </a:p>
        </p:txBody>
      </p:sp>
      <p:sp>
        <p:nvSpPr>
          <p:cNvPr id="607" name="Google Shape;607;p99"/>
          <p:cNvSpPr txBox="1">
            <a:spLocks noGrp="1"/>
          </p:cNvSpPr>
          <p:nvPr>
            <p:ph type="body" idx="4294967295"/>
          </p:nvPr>
        </p:nvSpPr>
        <p:spPr>
          <a:xfrm>
            <a:off x="246431" y="1082414"/>
            <a:ext cx="8370092" cy="5775586"/>
          </a:xfrm>
          <a:prstGeom prst="rect">
            <a:avLst/>
          </a:prstGeom>
          <a:noFill/>
          <a:ln>
            <a:noFill/>
          </a:ln>
        </p:spPr>
        <p:txBody>
          <a:bodyPr spcFirstLastPara="1" wrap="square" lIns="91425" tIns="45700" rIns="91425" bIns="45700" anchor="t" anchorCtr="0">
            <a:noAutofit/>
          </a:bodyPr>
          <a:lstStyle/>
          <a:p>
            <a:pPr marL="514350" marR="0" lvl="0" indent="-514350" algn="l" rtl="0">
              <a:lnSpc>
                <a:spcPct val="90000"/>
              </a:lnSpc>
              <a:spcBef>
                <a:spcPts val="0"/>
              </a:spcBef>
              <a:spcAft>
                <a:spcPts val="2400"/>
              </a:spcAft>
              <a:buClr>
                <a:srgbClr val="000000"/>
              </a:buClr>
              <a:buSzPts val="3200"/>
              <a:buFont typeface="Calibri"/>
              <a:buAutoNum type="arabicPeriod"/>
            </a:pPr>
            <a:r>
              <a:rPr lang="en-US" sz="3000" dirty="0">
                <a:solidFill>
                  <a:srgbClr val="000000"/>
                </a:solidFill>
                <a:latin typeface="Lato" panose="020F0502020204030203" pitchFamily="34" charset="0"/>
                <a:ea typeface="Lato" panose="020F0502020204030203" pitchFamily="34" charset="0"/>
                <a:cs typeface="Lato" panose="020F0502020204030203" pitchFamily="34" charset="0"/>
              </a:rPr>
              <a:t>Teaching is as complex as any other profession. Expertise in teaching continues to develop for decades. </a:t>
            </a:r>
            <a:endParaRPr sz="3000" dirty="0">
              <a:solidFill>
                <a:srgbClr val="000000"/>
              </a:solidFill>
              <a:latin typeface="Lato" panose="020F0502020204030203" pitchFamily="34" charset="0"/>
              <a:ea typeface="Lato" panose="020F0502020204030203" pitchFamily="34" charset="0"/>
              <a:cs typeface="Lato" panose="020F0502020204030203" pitchFamily="34" charset="0"/>
            </a:endParaRPr>
          </a:p>
          <a:p>
            <a:pPr marL="514350" marR="0" lvl="0" indent="-514350" algn="l" rtl="0">
              <a:lnSpc>
                <a:spcPct val="90000"/>
              </a:lnSpc>
              <a:spcBef>
                <a:spcPts val="0"/>
              </a:spcBef>
              <a:spcAft>
                <a:spcPts val="2400"/>
              </a:spcAft>
              <a:buClr>
                <a:srgbClr val="000000"/>
              </a:buClr>
              <a:buSzPts val="3200"/>
              <a:buFont typeface="Calibri"/>
              <a:buAutoNum type="arabicPeriod"/>
            </a:pPr>
            <a:r>
              <a:rPr lang="en-US" sz="3000" dirty="0">
                <a:solidFill>
                  <a:srgbClr val="000000"/>
                </a:solidFill>
                <a:latin typeface="Lato" panose="020F0502020204030203" pitchFamily="34" charset="0"/>
                <a:ea typeface="Lato" panose="020F0502020204030203" pitchFamily="34" charset="0"/>
                <a:cs typeface="Lato" panose="020F0502020204030203" pitchFamily="34" charset="0"/>
              </a:rPr>
              <a:t>Strategic, incremental shifts in practice—with support and feedback from others—is the best way to refine your teaching. Continue being experimental and collaborative. </a:t>
            </a:r>
          </a:p>
          <a:p>
            <a:pPr marL="514350" marR="0" lvl="0" indent="-514350" algn="l" rtl="0">
              <a:lnSpc>
                <a:spcPct val="90000"/>
              </a:lnSpc>
              <a:spcBef>
                <a:spcPts val="0"/>
              </a:spcBef>
              <a:spcAft>
                <a:spcPts val="2400"/>
              </a:spcAft>
              <a:buClr>
                <a:srgbClr val="000000"/>
              </a:buClr>
              <a:buSzPts val="3200"/>
              <a:buFont typeface="Calibri"/>
              <a:buAutoNum type="arabicPeriod"/>
            </a:pPr>
            <a:r>
              <a:rPr lang="en-US" sz="3000" dirty="0">
                <a:solidFill>
                  <a:srgbClr val="000000"/>
                </a:solidFill>
                <a:latin typeface="Lato" panose="020F0502020204030203" pitchFamily="34" charset="0"/>
                <a:ea typeface="Lato" panose="020F0502020204030203" pitchFamily="34" charset="0"/>
                <a:cs typeface="Lato" panose="020F0502020204030203" pitchFamily="34" charset="0"/>
              </a:rPr>
              <a:t>Promoting uniformity (e.g., in curriculum, assessment, instruction,</a:t>
            </a:r>
            <a:r>
              <a:rPr lang="mr-IN" sz="3000" dirty="0">
                <a:solidFill>
                  <a:srgbClr val="000000"/>
                </a:solidFill>
                <a:latin typeface="Lato" panose="020F0502020204030203" pitchFamily="34" charset="0"/>
                <a:ea typeface="Lato" panose="020F0502020204030203" pitchFamily="34" charset="0"/>
              </a:rPr>
              <a:t>…</a:t>
            </a:r>
            <a:r>
              <a:rPr lang="en-US" sz="3000" dirty="0">
                <a:solidFill>
                  <a:srgbClr val="000000"/>
                </a:solidFill>
                <a:latin typeface="Lato" panose="020F0502020204030203" pitchFamily="34" charset="0"/>
                <a:ea typeface="Lato" panose="020F0502020204030203" pitchFamily="34" charset="0"/>
                <a:cs typeface="Lato" panose="020F0502020204030203" pitchFamily="34" charset="0"/>
              </a:rPr>
              <a:t>) is in direct tension with fundamental human cultural diversity and geographic specificity. Build capacity </a:t>
            </a:r>
            <a:br>
              <a:rPr lang="en-US" sz="3000" dirty="0">
                <a:solidFill>
                  <a:srgbClr val="000000"/>
                </a:solidFill>
                <a:latin typeface="Lato" panose="020F0502020204030203" pitchFamily="34" charset="0"/>
                <a:ea typeface="Lato" panose="020F0502020204030203" pitchFamily="34" charset="0"/>
                <a:cs typeface="Lato" panose="020F0502020204030203" pitchFamily="34" charset="0"/>
              </a:rPr>
            </a:br>
            <a:r>
              <a:rPr lang="en-US" sz="3000" dirty="0">
                <a:solidFill>
                  <a:srgbClr val="000000"/>
                </a:solidFill>
                <a:latin typeface="Lato" panose="020F0502020204030203" pitchFamily="34" charset="0"/>
                <a:ea typeface="Lato" panose="020F0502020204030203" pitchFamily="34" charset="0"/>
                <a:cs typeface="Lato" panose="020F0502020204030203" pitchFamily="34" charset="0"/>
              </a:rPr>
              <a:t>to attend to differences! </a:t>
            </a:r>
            <a:endParaRPr sz="3000" dirty="0">
              <a:solidFill>
                <a:srgbClr val="000000"/>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53997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68B2C2B-9F9C-9245-A359-5097DFED631B}"/>
              </a:ext>
            </a:extLst>
          </p:cNvPr>
          <p:cNvSpPr>
            <a:spLocks noGrp="1"/>
          </p:cNvSpPr>
          <p:nvPr>
            <p:ph type="body" idx="14"/>
          </p:nvPr>
        </p:nvSpPr>
        <p:spPr>
          <a:xfrm>
            <a:off x="308414" y="6104520"/>
            <a:ext cx="5534821" cy="747689"/>
          </a:xfrm>
        </p:spPr>
        <p:txBody>
          <a:bodyPr>
            <a:normAutofit fontScale="85000" lnSpcReduction="20000"/>
          </a:bodyPr>
          <a:lstStyle/>
          <a:p>
            <a:r>
              <a:rPr lang="en-US" dirty="0">
                <a:solidFill>
                  <a:schemeClr val="tx2"/>
                </a:solidFill>
                <a:latin typeface="Lato Regular"/>
                <a:cs typeface="Lato Regular"/>
              </a:rPr>
              <a:t>Singer, M., Radinsky, J., &amp; Goldman, S. R. (2008). The Role of Gesture in Meaning Construction. Discourse Processes, 45(4-5), 365-386.</a:t>
            </a:r>
          </a:p>
        </p:txBody>
      </p:sp>
      <p:pic>
        <p:nvPicPr>
          <p:cNvPr id="4" name="Picture 3" descr="Cartoons of students learning this plate techntonics unit, with arrows highlighting their hands movements.&#10;Image of modeling by students from : Singer, M., Radinsky, J., &amp; Goldman, S. R. (2008). The Role of Gesture in Meaning Construction. Discourse Processes, 45(4-5), 365-386."/>
          <p:cNvPicPr>
            <a:picLocks noChangeAspect="1"/>
          </p:cNvPicPr>
          <p:nvPr/>
        </p:nvPicPr>
        <p:blipFill>
          <a:blip r:embed="rId3"/>
          <a:stretch>
            <a:fillRect/>
          </a:stretch>
        </p:blipFill>
        <p:spPr>
          <a:xfrm>
            <a:off x="2587435" y="4699633"/>
            <a:ext cx="3969129" cy="1386651"/>
          </a:xfrm>
          <a:prstGeom prst="rect">
            <a:avLst/>
          </a:prstGeom>
        </p:spPr>
      </p:pic>
      <p:pic>
        <p:nvPicPr>
          <p:cNvPr id="11" name="Picture 10" descr="Cartoons of students learning this plate techntonics unit, with arrows highlighting their hands movements.&#10;&#10;Image of modeling by students from : Singer, M., Radinsky, J., &amp; Goldman, S. R. (2008). The Role of Gesture in Meaning Construction. Discourse Processes, 45(4-5), 365-386.">
            <a:extLst>
              <a:ext uri="{FF2B5EF4-FFF2-40B4-BE49-F238E27FC236}">
                <a16:creationId xmlns:a16="http://schemas.microsoft.com/office/drawing/2014/main" id="{FC7A6848-154A-204E-830D-C014B801DFC9}"/>
              </a:ext>
            </a:extLst>
          </p:cNvPr>
          <p:cNvPicPr>
            <a:picLocks noChangeAspect="1"/>
          </p:cNvPicPr>
          <p:nvPr/>
        </p:nvPicPr>
        <p:blipFill>
          <a:blip r:embed="rId4"/>
          <a:stretch>
            <a:fillRect/>
          </a:stretch>
        </p:blipFill>
        <p:spPr>
          <a:xfrm>
            <a:off x="7353906" y="302645"/>
            <a:ext cx="1656047" cy="6433105"/>
          </a:xfrm>
          <a:prstGeom prst="rect">
            <a:avLst/>
          </a:prstGeom>
        </p:spPr>
      </p:pic>
      <p:sp>
        <p:nvSpPr>
          <p:cNvPr id="5" name="Text Placeholder 4">
            <a:extLst>
              <a:ext uri="{FF2B5EF4-FFF2-40B4-BE49-F238E27FC236}">
                <a16:creationId xmlns:a16="http://schemas.microsoft.com/office/drawing/2014/main" id="{14771CD5-AF9D-E549-A78E-87F01508922D}"/>
              </a:ext>
            </a:extLst>
          </p:cNvPr>
          <p:cNvSpPr>
            <a:spLocks noGrp="1"/>
          </p:cNvSpPr>
          <p:nvPr>
            <p:ph type="body" idx="13"/>
          </p:nvPr>
        </p:nvSpPr>
        <p:spPr>
          <a:xfrm>
            <a:off x="3474721" y="4828621"/>
            <a:ext cx="5040630" cy="1257664"/>
          </a:xfrm>
          <a:solidFill>
            <a:srgbClr val="FFFFC9"/>
          </a:solidFill>
          <a:ln>
            <a:solidFill>
              <a:schemeClr val="bg1"/>
            </a:solidFill>
          </a:ln>
        </p:spPr>
        <p:txBody>
          <a:bodyPr>
            <a:noAutofit/>
          </a:bodyPr>
          <a:lstStyle/>
          <a:p>
            <a:r>
              <a:rPr lang="en-US" sz="2400" dirty="0">
                <a:solidFill>
                  <a:schemeClr val="tx2"/>
                </a:solidFill>
                <a:latin typeface="Lato Regular"/>
                <a:cs typeface="Lato Regular"/>
              </a:rPr>
              <a:t>Hint: Do you always have to use words to represent and communicate a conceptual model?</a:t>
            </a:r>
          </a:p>
        </p:txBody>
      </p:sp>
      <p:sp>
        <p:nvSpPr>
          <p:cNvPr id="3" name="Content Placeholder 2"/>
          <p:cNvSpPr>
            <a:spLocks noGrp="1"/>
          </p:cNvSpPr>
          <p:nvPr>
            <p:ph type="body" idx="1"/>
          </p:nvPr>
        </p:nvSpPr>
        <p:spPr>
          <a:xfrm>
            <a:off x="628650" y="1445791"/>
            <a:ext cx="6543114" cy="2549151"/>
          </a:xfrm>
        </p:spPr>
        <p:txBody>
          <a:bodyPr>
            <a:noAutofit/>
          </a:bodyPr>
          <a:lstStyle/>
          <a:p>
            <a:pPr marL="0" indent="0">
              <a:spcBef>
                <a:spcPts val="1152"/>
              </a:spcBef>
              <a:buNone/>
            </a:pPr>
            <a:r>
              <a:rPr lang="en-US" sz="2000" dirty="0">
                <a:latin typeface="Lato Regular"/>
                <a:cs typeface="Lato Regular"/>
              </a:rPr>
              <a:t>Sixth grade students are studying plate tectonics using a data visualization tool. As students work to make sense of key concepts — </a:t>
            </a:r>
            <a:r>
              <a:rPr lang="en-US" sz="2000" dirty="0" err="1">
                <a:latin typeface="Lato Regular"/>
                <a:cs typeface="Lato Regular"/>
              </a:rPr>
              <a:t>subduction</a:t>
            </a:r>
            <a:r>
              <a:rPr lang="en-US" sz="2000" dirty="0">
                <a:latin typeface="Lato Regular"/>
                <a:cs typeface="Lato Regular"/>
              </a:rPr>
              <a:t>, rift, and buckling — they use their hands to express their developing conceptual models before they are able to describe them in speech. Once the models appear in speech, speech and gesture used together figured prominently in the further elaboration, modification, and refinement of the concepts. Students often compared and negotiated their understanding with their hands. </a:t>
            </a:r>
          </a:p>
        </p:txBody>
      </p:sp>
      <p:sp>
        <p:nvSpPr>
          <p:cNvPr id="2" name="Title 1"/>
          <p:cNvSpPr>
            <a:spLocks noGrp="1"/>
          </p:cNvSpPr>
          <p:nvPr>
            <p:ph type="title"/>
          </p:nvPr>
        </p:nvSpPr>
        <p:spPr/>
        <p:txBody>
          <a:bodyPr>
            <a:noAutofit/>
          </a:bodyPr>
          <a:lstStyle/>
          <a:p>
            <a:pPr algn="l"/>
            <a:r>
              <a:rPr lang="en-US" sz="4000" dirty="0"/>
              <a:t>The Plate Tectonics Scenario</a:t>
            </a:r>
          </a:p>
        </p:txBody>
      </p:sp>
    </p:spTree>
    <p:extLst>
      <p:ext uri="{BB962C8B-B14F-4D97-AF65-F5344CB8AC3E}">
        <p14:creationId xmlns:p14="http://schemas.microsoft.com/office/powerpoint/2010/main" val="37229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dissolve">
                                      <p:cBhvr>
                                        <p:cTn id="7" dur="500"/>
                                        <p:tgtEl>
                                          <p:spTgt spid="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dissolv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3226" y="6344704"/>
            <a:ext cx="6641243" cy="523220"/>
          </a:xfrm>
          <a:prstGeom prst="rect">
            <a:avLst/>
          </a:prstGeom>
        </p:spPr>
        <p:txBody>
          <a:bodyPr wrap="square">
            <a:spAutoFit/>
          </a:bodyPr>
          <a:lstStyle/>
          <a:p>
            <a:pPr>
              <a:spcBef>
                <a:spcPts val="1152"/>
              </a:spcBef>
            </a:pPr>
            <a:r>
              <a:rPr lang="en-US" dirty="0">
                <a:solidFill>
                  <a:srgbClr val="FFFFFF"/>
                </a:solidFill>
                <a:latin typeface="Lato Regular"/>
                <a:ea typeface="Lato" panose="020F0502020204030203" pitchFamily="34" charset="0"/>
                <a:cs typeface="Lato Regular"/>
              </a:rPr>
              <a:t>Singer, M., </a:t>
            </a:r>
            <a:r>
              <a:rPr lang="en-US" dirty="0" err="1">
                <a:solidFill>
                  <a:srgbClr val="FFFFFF"/>
                </a:solidFill>
                <a:latin typeface="Lato Regular"/>
                <a:ea typeface="Lato" panose="020F0502020204030203" pitchFamily="34" charset="0"/>
                <a:cs typeface="Lato Regular"/>
              </a:rPr>
              <a:t>Radinsky</a:t>
            </a:r>
            <a:r>
              <a:rPr lang="en-US" dirty="0">
                <a:solidFill>
                  <a:srgbClr val="FFFFFF"/>
                </a:solidFill>
                <a:latin typeface="Lato Regular"/>
                <a:ea typeface="Lato" panose="020F0502020204030203" pitchFamily="34" charset="0"/>
                <a:cs typeface="Lato Regular"/>
              </a:rPr>
              <a:t>, J., &amp; Goldman, S. R. (2008). The Role of Gesture in Meaning Construction. Discourse Processes, 45(4-5), 365-386.</a:t>
            </a:r>
          </a:p>
        </p:txBody>
      </p:sp>
      <p:pic>
        <p:nvPicPr>
          <p:cNvPr id="16" name="Picture 15" descr="Cartoons of students learning this plate techntonics unit, with arrows highlighting their hands movements.&#10;Image of modeling by students from : Singer, M., Radinsky, J., &amp; Goldman, S. R. (2008). The Role of Gesture in Meaning Construction. Discourse Processes, 45(4-5), 365-386.">
            <a:extLst>
              <a:ext uri="{FF2B5EF4-FFF2-40B4-BE49-F238E27FC236}">
                <a16:creationId xmlns:a16="http://schemas.microsoft.com/office/drawing/2014/main" id="{EECB220F-C94B-3744-9207-F9CA92E1C933}"/>
              </a:ext>
            </a:extLst>
          </p:cNvPr>
          <p:cNvPicPr>
            <a:picLocks noChangeAspect="1"/>
          </p:cNvPicPr>
          <p:nvPr/>
        </p:nvPicPr>
        <p:blipFill>
          <a:blip r:embed="rId3"/>
          <a:stretch>
            <a:fillRect/>
          </a:stretch>
        </p:blipFill>
        <p:spPr>
          <a:xfrm>
            <a:off x="7353906" y="302645"/>
            <a:ext cx="1656047" cy="6433105"/>
          </a:xfrm>
          <a:prstGeom prst="rect">
            <a:avLst/>
          </a:prstGeom>
        </p:spPr>
      </p:pic>
      <p:pic>
        <p:nvPicPr>
          <p:cNvPr id="17" name="Picture 16" descr="Cartoons of students learning this plate techntonics unit, with arrows highlighting their hands movements.&#10;Image of modeling by students from : Singer, M., Radinsky, J., &amp; Goldman, S. R. (2008). The Role of Gesture in Meaning Construction. Discourse Processes, 45(4-5), 365-386.">
            <a:extLst>
              <a:ext uri="{FF2B5EF4-FFF2-40B4-BE49-F238E27FC236}">
                <a16:creationId xmlns:a16="http://schemas.microsoft.com/office/drawing/2014/main" id="{8D9EE209-EC19-CF42-9C04-B961D3F543FF}"/>
              </a:ext>
            </a:extLst>
          </p:cNvPr>
          <p:cNvPicPr>
            <a:picLocks noChangeAspect="1"/>
          </p:cNvPicPr>
          <p:nvPr/>
        </p:nvPicPr>
        <p:blipFill>
          <a:blip r:embed="rId4"/>
          <a:stretch>
            <a:fillRect/>
          </a:stretch>
        </p:blipFill>
        <p:spPr>
          <a:xfrm>
            <a:off x="1874107" y="4664110"/>
            <a:ext cx="3969129" cy="1386651"/>
          </a:xfrm>
          <a:prstGeom prst="rect">
            <a:avLst/>
          </a:prstGeom>
        </p:spPr>
      </p:pic>
      <p:sp>
        <p:nvSpPr>
          <p:cNvPr id="6" name="Content Placeholder 2"/>
          <p:cNvSpPr>
            <a:spLocks noGrp="1"/>
          </p:cNvSpPr>
          <p:nvPr>
            <p:ph type="body" idx="1"/>
          </p:nvPr>
        </p:nvSpPr>
        <p:spPr>
          <a:xfrm>
            <a:off x="628650" y="1488819"/>
            <a:ext cx="6641243" cy="3574002"/>
          </a:xfrm>
        </p:spPr>
        <p:txBody>
          <a:bodyPr>
            <a:noAutofit/>
          </a:bodyPr>
          <a:lstStyle/>
          <a:p>
            <a:pPr marL="0" indent="0">
              <a:spcBef>
                <a:spcPts val="1752"/>
              </a:spcBef>
              <a:buClr>
                <a:schemeClr val="tx1"/>
              </a:buClr>
              <a:buNone/>
            </a:pPr>
            <a:r>
              <a:rPr lang="en-US" sz="2400" dirty="0">
                <a:solidFill>
                  <a:srgbClr val="FFFF00"/>
                </a:solidFill>
                <a:latin typeface="Lato Regular"/>
                <a:cs typeface="Lato Regular"/>
              </a:rPr>
              <a:t>Resources for Sensemaking: </a:t>
            </a:r>
          </a:p>
          <a:p>
            <a:pPr>
              <a:spcBef>
                <a:spcPts val="300"/>
              </a:spcBef>
              <a:buClr>
                <a:schemeClr val="tx1"/>
              </a:buClr>
            </a:pPr>
            <a:r>
              <a:rPr lang="en-US" sz="2400" dirty="0">
                <a:solidFill>
                  <a:srgbClr val="FFFFFF"/>
                </a:solidFill>
                <a:latin typeface="Lato Regular"/>
                <a:cs typeface="Lato Regular"/>
              </a:rPr>
              <a:t>gestural modeling &amp; revision</a:t>
            </a:r>
          </a:p>
          <a:p>
            <a:pPr>
              <a:spcBef>
                <a:spcPts val="300"/>
              </a:spcBef>
              <a:buClr>
                <a:schemeClr val="tx1"/>
              </a:buClr>
            </a:pPr>
            <a:r>
              <a:rPr lang="en-US" sz="2400" dirty="0">
                <a:solidFill>
                  <a:srgbClr val="FFFFFF"/>
                </a:solidFill>
                <a:latin typeface="Lato Regular"/>
                <a:cs typeface="Lato Regular"/>
              </a:rPr>
              <a:t>gestures used first and then with speech</a:t>
            </a:r>
          </a:p>
          <a:p>
            <a:pPr>
              <a:spcBef>
                <a:spcPts val="300"/>
              </a:spcBef>
              <a:buClr>
                <a:schemeClr val="tx1"/>
              </a:buClr>
            </a:pPr>
            <a:r>
              <a:rPr lang="en-US" sz="2400" dirty="0">
                <a:solidFill>
                  <a:srgbClr val="FFFFFF"/>
                </a:solidFill>
                <a:latin typeface="Lato Regular"/>
                <a:cs typeface="Lato Regular"/>
              </a:rPr>
              <a:t>modeling &amp; </a:t>
            </a:r>
            <a:r>
              <a:rPr lang="en-US" sz="2400" dirty="0" err="1">
                <a:solidFill>
                  <a:srgbClr val="FFFFFF"/>
                </a:solidFill>
                <a:latin typeface="Lato Regular"/>
                <a:cs typeface="Lato Regular"/>
              </a:rPr>
              <a:t>sensemaking</a:t>
            </a:r>
            <a:r>
              <a:rPr lang="en-US" sz="2400" dirty="0">
                <a:solidFill>
                  <a:srgbClr val="FFFFFF"/>
                </a:solidFill>
                <a:latin typeface="Lato Regular"/>
                <a:cs typeface="Lato Regular"/>
              </a:rPr>
              <a:t> through talk</a:t>
            </a:r>
          </a:p>
          <a:p>
            <a:pPr marL="0" indent="0">
              <a:spcBef>
                <a:spcPts val="1752"/>
              </a:spcBef>
              <a:buClr>
                <a:schemeClr val="tx1"/>
              </a:buClr>
              <a:buNone/>
            </a:pPr>
            <a:r>
              <a:rPr lang="en-US" sz="2400" dirty="0">
                <a:solidFill>
                  <a:srgbClr val="FFFF00"/>
                </a:solidFill>
                <a:latin typeface="Lato Regular"/>
                <a:cs typeface="Lato Regular"/>
              </a:rPr>
              <a:t>Pedagogical Implications: </a:t>
            </a:r>
          </a:p>
          <a:p>
            <a:pPr marL="0" indent="0">
              <a:spcBef>
                <a:spcPts val="600"/>
              </a:spcBef>
              <a:buClr>
                <a:schemeClr val="tx1"/>
              </a:buClr>
              <a:buNone/>
            </a:pPr>
            <a:r>
              <a:rPr lang="en-US" sz="2400" dirty="0">
                <a:solidFill>
                  <a:srgbClr val="FFFFFF"/>
                </a:solidFill>
                <a:latin typeface="Lato Regular"/>
                <a:cs typeface="Lato Regular"/>
              </a:rPr>
              <a:t>What phenomena / models lend themselves to gesture? Are some students more practiced? </a:t>
            </a:r>
          </a:p>
        </p:txBody>
      </p:sp>
      <p:sp>
        <p:nvSpPr>
          <p:cNvPr id="2" name="Title 1">
            <a:extLst>
              <a:ext uri="{FF2B5EF4-FFF2-40B4-BE49-F238E27FC236}">
                <a16:creationId xmlns:a16="http://schemas.microsoft.com/office/drawing/2014/main" id="{73F9C73E-9BAD-AA40-A6A0-8E13B25A80AD}"/>
              </a:ext>
            </a:extLst>
          </p:cNvPr>
          <p:cNvSpPr>
            <a:spLocks noGrp="1"/>
          </p:cNvSpPr>
          <p:nvPr>
            <p:ph type="title"/>
          </p:nvPr>
        </p:nvSpPr>
        <p:spPr>
          <a:xfrm>
            <a:off x="628650" y="206935"/>
            <a:ext cx="6725256" cy="1325563"/>
          </a:xfrm>
        </p:spPr>
        <p:txBody>
          <a:bodyPr>
            <a:normAutofit fontScale="90000"/>
          </a:bodyPr>
          <a:lstStyle/>
          <a:p>
            <a:r>
              <a:rPr lang="en-US" sz="3600" dirty="0"/>
              <a:t>The Plate Tectonics Scenario</a:t>
            </a:r>
            <a:br>
              <a:rPr lang="en-US" sz="3600" dirty="0"/>
            </a:br>
            <a:br>
              <a:rPr lang="en-US" sz="2900" dirty="0"/>
            </a:br>
            <a:r>
              <a:rPr lang="en-US" sz="2900" i="1" dirty="0">
                <a:solidFill>
                  <a:srgbClr val="FFFFFF"/>
                </a:solidFill>
                <a:latin typeface="Lato Regular"/>
                <a:cs typeface="Lato Regular"/>
              </a:rPr>
              <a:t>What resources do you see evidence of? </a:t>
            </a:r>
            <a:endParaRPr lang="en-US" sz="2900" i="1" dirty="0"/>
          </a:p>
        </p:txBody>
      </p:sp>
    </p:spTree>
    <p:extLst>
      <p:ext uri="{BB962C8B-B14F-4D97-AF65-F5344CB8AC3E}">
        <p14:creationId xmlns:p14="http://schemas.microsoft.com/office/powerpoint/2010/main" val="383775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dissolv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dissolve">
                                      <p:cBhvr>
                                        <p:cTn id="2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10"/>
          <p:cNvSpPr txBox="1">
            <a:spLocks noGrp="1"/>
          </p:cNvSpPr>
          <p:nvPr>
            <p:ph type="title"/>
          </p:nvPr>
        </p:nvSpPr>
        <p:spPr>
          <a:xfrm>
            <a:off x="628650" y="-133667"/>
            <a:ext cx="7886700" cy="132556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E6240"/>
              </a:buClr>
              <a:buSzPts val="4000"/>
              <a:buFont typeface="Lato Black"/>
              <a:buNone/>
            </a:pPr>
            <a:r>
              <a:rPr lang="en" sz="4000" dirty="0"/>
              <a:t>Observing</a:t>
            </a:r>
            <a:r>
              <a:rPr lang="en-US" sz="4000" dirty="0"/>
              <a:t> With Fingers Scenario</a:t>
            </a:r>
            <a:endParaRPr sz="4000" b="0" i="0" u="none" strike="noStrike" cap="none" dirty="0">
              <a:solidFill>
                <a:srgbClr val="2E6240"/>
              </a:solidFill>
              <a:latin typeface="Lato Black"/>
              <a:ea typeface="Lato Black"/>
              <a:cs typeface="Lato Black"/>
              <a:sym typeface="Lato Black"/>
            </a:endParaRPr>
          </a:p>
        </p:txBody>
      </p:sp>
      <p:sp>
        <p:nvSpPr>
          <p:cNvPr id="701" name="Google Shape;701;p110"/>
          <p:cNvSpPr txBox="1">
            <a:spLocks noGrp="1"/>
          </p:cNvSpPr>
          <p:nvPr>
            <p:ph type="body" idx="1"/>
          </p:nvPr>
        </p:nvSpPr>
        <p:spPr>
          <a:xfrm>
            <a:off x="486189" y="986680"/>
            <a:ext cx="7886700" cy="3965575"/>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dirty="0">
                <a:solidFill>
                  <a:srgbClr val="333333"/>
                </a:solidFill>
              </a:rPr>
              <a:t>Teachers asked t</a:t>
            </a:r>
            <a:r>
              <a:rPr lang="en" sz="2400" dirty="0">
                <a:solidFill>
                  <a:srgbClr val="333333"/>
                </a:solidFill>
              </a:rPr>
              <a:t>he parents of a student</a:t>
            </a:r>
            <a:r>
              <a:rPr lang="en-US" sz="2400" dirty="0">
                <a:solidFill>
                  <a:srgbClr val="333333"/>
                </a:solidFill>
              </a:rPr>
              <a:t> who was blind</a:t>
            </a:r>
            <a:r>
              <a:rPr lang="en" sz="2400" dirty="0">
                <a:solidFill>
                  <a:srgbClr val="333333"/>
                </a:solidFill>
              </a:rPr>
              <a:t> if their child could be excused from the microscope unit. The parents responded that they wanted their daughter included and the teachers should determine how to best include their daughter in the activities. Working together, the teachers came up with appropriate adaptations. Teachers used special paper and markers that produced a raised line to create a drawing for the student to touch. Peers then described the lines as the student experienced them tactually. </a:t>
            </a:r>
            <a:endParaRPr sz="2400" dirty="0">
              <a:solidFill>
                <a:srgbClr val="333333"/>
              </a:solidFill>
            </a:endParaRPr>
          </a:p>
        </p:txBody>
      </p:sp>
      <p:sp>
        <p:nvSpPr>
          <p:cNvPr id="702" name="Google Shape;702;p110"/>
          <p:cNvSpPr/>
          <p:nvPr/>
        </p:nvSpPr>
        <p:spPr>
          <a:xfrm>
            <a:off x="172278" y="5318695"/>
            <a:ext cx="7886700" cy="845893"/>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rgbClr val="333333"/>
                </a:solidFill>
                <a:latin typeface="Lato" panose="020F0502020204030203" pitchFamily="34" charset="0"/>
                <a:ea typeface="Lato" panose="020F0502020204030203" pitchFamily="34" charset="0"/>
                <a:cs typeface="Lato" panose="020F0502020204030203" pitchFamily="34" charset="0"/>
                <a:sym typeface="Lato"/>
              </a:rPr>
              <a:t>Scruggs, T., Mastropieri, M. (1994). Refocusing Microscope Activities for Special Students. Science Scope, 17(6), 74-78.</a:t>
            </a:r>
            <a:r>
              <a:rPr lang="en-US" dirty="0">
                <a:solidFill>
                  <a:srgbClr val="333333"/>
                </a:solidFill>
                <a:latin typeface="Lato" panose="020F0502020204030203" pitchFamily="34" charset="0"/>
                <a:ea typeface="Lato" panose="020F0502020204030203" pitchFamily="34" charset="0"/>
                <a:cs typeface="Lato" panose="020F0502020204030203" pitchFamily="34" charset="0"/>
                <a:sym typeface="Lato"/>
              </a:rPr>
              <a:t> AND</a:t>
            </a:r>
            <a:r>
              <a:rPr lang="en" dirty="0">
                <a:solidFill>
                  <a:srgbClr val="333333"/>
                </a:solidFill>
                <a:latin typeface="Lato" panose="020F0502020204030203" pitchFamily="34" charset="0"/>
                <a:ea typeface="Lato" panose="020F0502020204030203" pitchFamily="34" charset="0"/>
                <a:cs typeface="Lato" panose="020F0502020204030203" pitchFamily="34" charset="0"/>
                <a:sym typeface="Lato"/>
              </a:rPr>
              <a:t> Scruggs, T., Mastropieri, M., &amp; Boon, R. (1998). Science Education for Students with Disabilities: A Review of Recent Research. Studies in Science Education, 32(1), 21-44.</a:t>
            </a:r>
            <a:endParaRPr dirty="0">
              <a:solidFill>
                <a:srgbClr val="333333"/>
              </a:solidFill>
              <a:latin typeface="Lato" panose="020F0502020204030203" pitchFamily="34" charset="0"/>
              <a:ea typeface="Lato" panose="020F0502020204030203" pitchFamily="34" charset="0"/>
              <a:cs typeface="Lato" panose="020F0502020204030203" pitchFamily="34" charset="0"/>
              <a:sym typeface="Lato"/>
            </a:endParaRPr>
          </a:p>
          <a:p>
            <a:pPr marL="0" lvl="0" indent="0" algn="l" rtl="0">
              <a:lnSpc>
                <a:spcPct val="115000"/>
              </a:lnSpc>
              <a:spcBef>
                <a:spcPts val="0"/>
              </a:spcBef>
              <a:spcAft>
                <a:spcPts val="0"/>
              </a:spcAft>
              <a:buClr>
                <a:schemeClr val="dk1"/>
              </a:buClr>
              <a:buSzPts val="1100"/>
              <a:buFont typeface="Arial"/>
              <a:buNone/>
            </a:pPr>
            <a:endParaRPr dirty="0">
              <a:solidFill>
                <a:srgbClr val="333333"/>
              </a:solidFill>
              <a:latin typeface="Lato" panose="020F0502020204030203" pitchFamily="34" charset="0"/>
              <a:ea typeface="Lato" panose="020F0502020204030203" pitchFamily="34" charset="0"/>
              <a:cs typeface="Lato" panose="020F0502020204030203" pitchFamily="34" charset="0"/>
              <a:sym typeface="Lato"/>
            </a:endParaRPr>
          </a:p>
          <a:p>
            <a:pPr marL="0" lvl="0" indent="0" algn="l" rtl="0">
              <a:lnSpc>
                <a:spcPct val="115000"/>
              </a:lnSpc>
              <a:spcBef>
                <a:spcPts val="0"/>
              </a:spcBef>
              <a:spcAft>
                <a:spcPts val="0"/>
              </a:spcAft>
              <a:buClr>
                <a:schemeClr val="dk1"/>
              </a:buClr>
              <a:buSzPts val="1100"/>
              <a:buFont typeface="Arial"/>
              <a:buNone/>
            </a:pPr>
            <a:r>
              <a:rPr lang="en" dirty="0">
                <a:solidFill>
                  <a:srgbClr val="333333"/>
                </a:solidFill>
                <a:latin typeface="Lato" panose="020F0502020204030203" pitchFamily="34" charset="0"/>
                <a:ea typeface="Lato" panose="020F0502020204030203" pitchFamily="34" charset="0"/>
                <a:cs typeface="Lato" panose="020F0502020204030203" pitchFamily="34" charset="0"/>
                <a:sym typeface="Lato"/>
              </a:rPr>
              <a:t>*</a:t>
            </a:r>
            <a:r>
              <a:rPr lang="en-US" dirty="0">
                <a:solidFill>
                  <a:srgbClr val="333333"/>
                </a:solidFill>
                <a:latin typeface="Lato" panose="020F0502020204030203" pitchFamily="34" charset="0"/>
                <a:ea typeface="Lato" panose="020F0502020204030203" pitchFamily="34" charset="0"/>
                <a:cs typeface="Lato" panose="020F0502020204030203" pitchFamily="34" charset="0"/>
                <a:sym typeface="Lato"/>
              </a:rPr>
              <a:t>Resources and guidance are </a:t>
            </a:r>
            <a:r>
              <a:rPr lang="en" dirty="0">
                <a:solidFill>
                  <a:srgbClr val="333333"/>
                </a:solidFill>
                <a:latin typeface="Lato" panose="020F0502020204030203" pitchFamily="34" charset="0"/>
                <a:ea typeface="Lato" panose="020F0502020204030203" pitchFamily="34" charset="0"/>
                <a:cs typeface="Lato" panose="020F0502020204030203" pitchFamily="34" charset="0"/>
                <a:sym typeface="Lato"/>
              </a:rPr>
              <a:t>available from </a:t>
            </a:r>
            <a:r>
              <a:rPr lang="en-US" dirty="0">
                <a:solidFill>
                  <a:srgbClr val="333333"/>
                </a:solidFill>
                <a:latin typeface="Lato" panose="020F0502020204030203" pitchFamily="34" charset="0"/>
                <a:ea typeface="Lato" panose="020F0502020204030203" pitchFamily="34" charset="0"/>
                <a:cs typeface="Lato" panose="020F0502020204030203" pitchFamily="34" charset="0"/>
                <a:sym typeface="Lato"/>
              </a:rPr>
              <a:t>the </a:t>
            </a:r>
            <a:r>
              <a:rPr lang="en" dirty="0">
                <a:solidFill>
                  <a:srgbClr val="0020FF"/>
                </a:solidFill>
                <a:latin typeface="Lato" panose="020F0502020204030203" pitchFamily="34" charset="0"/>
                <a:ea typeface="Lato" panose="020F0502020204030203" pitchFamily="34" charset="0"/>
                <a:cs typeface="Lato" panose="020F0502020204030203" pitchFamily="34" charset="0"/>
                <a:sym typeface="Lato"/>
                <a:hlinkClick r:id="rId3">
                  <a:extLst>
                    <a:ext uri="{A12FA001-AC4F-418D-AE19-62706E023703}">
                      <ahyp:hlinkClr xmlns:ahyp="http://schemas.microsoft.com/office/drawing/2018/hyperlinkcolor" val="tx"/>
                    </a:ext>
                  </a:extLst>
                </a:hlinkClick>
              </a:rPr>
              <a:t>American Foundation for the Blind</a:t>
            </a:r>
            <a:endParaRPr dirty="0">
              <a:solidFill>
                <a:srgbClr val="0020FF"/>
              </a:solidFill>
              <a:latin typeface="Lato" panose="020F0502020204030203" pitchFamily="34" charset="0"/>
              <a:ea typeface="Lato" panose="020F0502020204030203" pitchFamily="34" charset="0"/>
              <a:cs typeface="Lato" panose="020F0502020204030203" pitchFamily="34" charset="0"/>
              <a:sym typeface="Lato"/>
            </a:endParaRPr>
          </a:p>
        </p:txBody>
      </p:sp>
      <p:sp>
        <p:nvSpPr>
          <p:cNvPr id="5" name="Rectangle 1029">
            <a:extLst>
              <a:ext uri="{FF2B5EF4-FFF2-40B4-BE49-F238E27FC236}">
                <a16:creationId xmlns:a16="http://schemas.microsoft.com/office/drawing/2014/main" id="{E6EC32B6-988F-5546-BC43-AA5DC9752D61}"/>
              </a:ext>
            </a:extLst>
          </p:cNvPr>
          <p:cNvSpPr>
            <a:spLocks noChangeArrowheads="1"/>
          </p:cNvSpPr>
          <p:nvPr/>
        </p:nvSpPr>
        <p:spPr bwMode="auto">
          <a:xfrm>
            <a:off x="2279374" y="5515150"/>
            <a:ext cx="6580376" cy="845893"/>
          </a:xfrm>
          <a:prstGeom prst="rect">
            <a:avLst/>
          </a:prstGeom>
          <a:solidFill>
            <a:srgbClr val="FFFFC9"/>
          </a:solidFill>
          <a:ln w="9525">
            <a:solidFill>
              <a:srgbClr val="000000"/>
            </a:solidFill>
            <a:miter lim="800000"/>
            <a:headEnd/>
            <a:tailEnd/>
          </a:ln>
        </p:spPr>
        <p:txBody>
          <a:bodyPr wrap="square">
            <a:spAutoFit/>
          </a:bodyPr>
          <a:lstStyle/>
          <a:p>
            <a:pPr>
              <a:spcBef>
                <a:spcPts val="1152"/>
              </a:spcBef>
            </a:pPr>
            <a:r>
              <a:rPr lang="en-US" sz="2400" dirty="0">
                <a:solidFill>
                  <a:schemeClr val="tx2"/>
                </a:solidFill>
                <a:latin typeface="Lato Regular"/>
                <a:ea typeface="Lato" panose="020F0502020204030203" pitchFamily="34" charset="0"/>
                <a:cs typeface="Lato Regular"/>
              </a:rPr>
              <a:t>Hint: Do you have to see something in order to observe it? How can others help you observe? </a:t>
            </a:r>
          </a:p>
        </p:txBody>
      </p:sp>
    </p:spTree>
    <p:extLst>
      <p:ext uri="{BB962C8B-B14F-4D97-AF65-F5344CB8AC3E}">
        <p14:creationId xmlns:p14="http://schemas.microsoft.com/office/powerpoint/2010/main" val="189835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19C75-3405-744B-A213-98C9DDDE6940}"/>
              </a:ext>
            </a:extLst>
          </p:cNvPr>
          <p:cNvSpPr>
            <a:spLocks noGrp="1"/>
          </p:cNvSpPr>
          <p:nvPr>
            <p:ph type="title"/>
          </p:nvPr>
        </p:nvSpPr>
        <p:spPr>
          <a:xfrm>
            <a:off x="628650" y="426087"/>
            <a:ext cx="7886700" cy="975164"/>
          </a:xfrm>
        </p:spPr>
        <p:txBody>
          <a:bodyPr>
            <a:normAutofit fontScale="90000"/>
          </a:bodyPr>
          <a:lstStyle/>
          <a:p>
            <a:r>
              <a:rPr lang="en" dirty="0">
                <a:solidFill>
                  <a:srgbClr val="FFFFFF"/>
                </a:solidFill>
              </a:rPr>
              <a:t>Observing</a:t>
            </a:r>
            <a:r>
              <a:rPr lang="en-US" dirty="0">
                <a:solidFill>
                  <a:srgbClr val="FFFFFF"/>
                </a:solidFill>
              </a:rPr>
              <a:t> With Fingers Scenario</a:t>
            </a:r>
            <a:br>
              <a:rPr lang="en-US" dirty="0">
                <a:solidFill>
                  <a:srgbClr val="FFFFFF"/>
                </a:solidFill>
              </a:rPr>
            </a:br>
            <a:br>
              <a:rPr lang="en-US" sz="2900" dirty="0">
                <a:solidFill>
                  <a:srgbClr val="FFFFFF"/>
                </a:solidFill>
              </a:rPr>
            </a:br>
            <a:r>
              <a:rPr lang="en-US" sz="2900" i="1" dirty="0">
                <a:solidFill>
                  <a:srgbClr val="FFFFFF"/>
                </a:solidFill>
                <a:latin typeface="Lato Regular"/>
                <a:cs typeface="Lato Regular"/>
              </a:rPr>
              <a:t>What resources do you see evidence of?</a:t>
            </a:r>
            <a:endParaRPr lang="en-US" sz="2900" i="1" dirty="0"/>
          </a:p>
        </p:txBody>
      </p:sp>
      <p:sp>
        <p:nvSpPr>
          <p:cNvPr id="6" name="Content Placeholder 2"/>
          <p:cNvSpPr>
            <a:spLocks noGrp="1"/>
          </p:cNvSpPr>
          <p:nvPr>
            <p:ph type="body" idx="1"/>
          </p:nvPr>
        </p:nvSpPr>
        <p:spPr>
          <a:xfrm>
            <a:off x="628650" y="1595241"/>
            <a:ext cx="7886700" cy="4836672"/>
          </a:xfrm>
        </p:spPr>
        <p:txBody>
          <a:bodyPr>
            <a:noAutofit/>
          </a:bodyPr>
          <a:lstStyle/>
          <a:p>
            <a:pPr marL="0" indent="0">
              <a:spcBef>
                <a:spcPts val="1752"/>
              </a:spcBef>
              <a:buClr>
                <a:schemeClr val="tx1"/>
              </a:buClr>
              <a:buNone/>
            </a:pPr>
            <a:r>
              <a:rPr lang="en-US" sz="2400" dirty="0">
                <a:solidFill>
                  <a:srgbClr val="FFFF00"/>
                </a:solidFill>
                <a:latin typeface="Lato Regular"/>
                <a:cs typeface="Lato Regular"/>
              </a:rPr>
              <a:t>Resources for Sensemaking: </a:t>
            </a:r>
          </a:p>
          <a:p>
            <a:pPr>
              <a:spcBef>
                <a:spcPts val="300"/>
              </a:spcBef>
              <a:buClr>
                <a:schemeClr val="tx1"/>
              </a:buClr>
            </a:pPr>
            <a:r>
              <a:rPr lang="en-US" sz="2400" dirty="0">
                <a:solidFill>
                  <a:srgbClr val="FFFFFF"/>
                </a:solidFill>
                <a:latin typeface="Lato Regular"/>
                <a:cs typeface="Lato Regular"/>
              </a:rPr>
              <a:t>touching (a traced image) to observe a pattern</a:t>
            </a:r>
          </a:p>
          <a:p>
            <a:pPr>
              <a:spcBef>
                <a:spcPts val="300"/>
              </a:spcBef>
              <a:buClr>
                <a:schemeClr val="tx1"/>
              </a:buClr>
            </a:pPr>
            <a:r>
              <a:rPr lang="en-US" sz="2400" dirty="0">
                <a:solidFill>
                  <a:srgbClr val="FFFFFF"/>
                </a:solidFill>
                <a:latin typeface="Lato Regular"/>
                <a:cs typeface="Lato Regular"/>
              </a:rPr>
              <a:t>peer verbal descriptions &amp; interactions</a:t>
            </a:r>
          </a:p>
          <a:p>
            <a:pPr marL="0" indent="0">
              <a:spcBef>
                <a:spcPts val="1752"/>
              </a:spcBef>
              <a:buClr>
                <a:schemeClr val="tx1"/>
              </a:buClr>
              <a:buNone/>
            </a:pPr>
            <a:r>
              <a:rPr lang="en-US" sz="2400" dirty="0">
                <a:solidFill>
                  <a:srgbClr val="FFFF00"/>
                </a:solidFill>
                <a:latin typeface="Lato Regular"/>
                <a:cs typeface="Lato Regular"/>
              </a:rPr>
              <a:t>Pedagogical Implications: </a:t>
            </a:r>
          </a:p>
          <a:p>
            <a:pPr>
              <a:spcBef>
                <a:spcPts val="600"/>
              </a:spcBef>
              <a:buClr>
                <a:schemeClr val="tx1"/>
              </a:buClr>
            </a:pPr>
            <a:r>
              <a:rPr lang="en-US" sz="2400" dirty="0">
                <a:solidFill>
                  <a:srgbClr val="FFFFFF"/>
                </a:solidFill>
                <a:latin typeface="Lato Regular"/>
                <a:cs typeface="Lato Regular"/>
              </a:rPr>
              <a:t>How might you have to adapt experiences with phenomena to all students with disabilities to meaningfully participate? </a:t>
            </a:r>
          </a:p>
        </p:txBody>
      </p:sp>
      <p:sp>
        <p:nvSpPr>
          <p:cNvPr id="13" name="Google Shape;702;p110"/>
          <p:cNvSpPr/>
          <p:nvPr/>
        </p:nvSpPr>
        <p:spPr>
          <a:xfrm>
            <a:off x="628650" y="5108239"/>
            <a:ext cx="7467600" cy="1113155"/>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rgbClr val="FFFFFF"/>
                </a:solidFill>
                <a:latin typeface="Lato" panose="020F0502020204030203" pitchFamily="34" charset="0"/>
                <a:ea typeface="Lato" panose="020F0502020204030203" pitchFamily="34" charset="0"/>
                <a:cs typeface="Lato" panose="020F0502020204030203" pitchFamily="34" charset="0"/>
                <a:sym typeface="Lato"/>
              </a:rPr>
              <a:t>Scruggs, T., Mastropieri, M. (1994). Refocusing Microscope Activities for Special Students. Science Scope, 17(6), 74-78.</a:t>
            </a:r>
            <a:r>
              <a:rPr lang="en-US" dirty="0">
                <a:solidFill>
                  <a:srgbClr val="FFFFFF"/>
                </a:solidFill>
                <a:latin typeface="Lato" panose="020F0502020204030203" pitchFamily="34" charset="0"/>
                <a:ea typeface="Lato" panose="020F0502020204030203" pitchFamily="34" charset="0"/>
                <a:cs typeface="Lato" panose="020F0502020204030203" pitchFamily="34" charset="0"/>
                <a:sym typeface="Lato"/>
              </a:rPr>
              <a:t> AND</a:t>
            </a:r>
            <a:r>
              <a:rPr lang="en" dirty="0">
                <a:solidFill>
                  <a:srgbClr val="FFFFFF"/>
                </a:solidFill>
                <a:latin typeface="Lato" panose="020F0502020204030203" pitchFamily="34" charset="0"/>
                <a:ea typeface="Lato" panose="020F0502020204030203" pitchFamily="34" charset="0"/>
                <a:cs typeface="Lato" panose="020F0502020204030203" pitchFamily="34" charset="0"/>
                <a:sym typeface="Lato"/>
              </a:rPr>
              <a:t> Scruggs, T., Mastropieri, M., &amp; Boon, R. (1998). Science Education for Students with Disabilities: A Review of Recent Research. Studies in Science Education, 32(1), 21-44.</a:t>
            </a:r>
            <a:endParaRPr dirty="0">
              <a:solidFill>
                <a:srgbClr val="FFFFFF"/>
              </a:solidFill>
              <a:latin typeface="Lato" panose="020F0502020204030203" pitchFamily="34" charset="0"/>
              <a:ea typeface="Lato" panose="020F0502020204030203" pitchFamily="34" charset="0"/>
              <a:cs typeface="Lato" panose="020F0502020204030203" pitchFamily="34" charset="0"/>
              <a:sym typeface="Lato"/>
            </a:endParaRPr>
          </a:p>
          <a:p>
            <a:pPr marL="0" lvl="0" indent="0" algn="l" rtl="0">
              <a:lnSpc>
                <a:spcPct val="115000"/>
              </a:lnSpc>
              <a:spcBef>
                <a:spcPts val="0"/>
              </a:spcBef>
              <a:spcAft>
                <a:spcPts val="0"/>
              </a:spcAft>
              <a:buClr>
                <a:schemeClr val="dk1"/>
              </a:buClr>
              <a:buSzPts val="1100"/>
              <a:buFont typeface="Arial"/>
              <a:buNone/>
            </a:pPr>
            <a:endParaRPr dirty="0">
              <a:solidFill>
                <a:srgbClr val="FFFFFF"/>
              </a:solidFill>
              <a:latin typeface="Lato" panose="020F0502020204030203" pitchFamily="34" charset="0"/>
              <a:ea typeface="Lato" panose="020F0502020204030203" pitchFamily="34" charset="0"/>
              <a:cs typeface="Lato" panose="020F0502020204030203" pitchFamily="34" charset="0"/>
              <a:sym typeface="Lato"/>
            </a:endParaRPr>
          </a:p>
          <a:p>
            <a:pPr marL="0" lvl="0" indent="0" algn="l" rtl="0">
              <a:lnSpc>
                <a:spcPct val="115000"/>
              </a:lnSpc>
              <a:spcBef>
                <a:spcPts val="0"/>
              </a:spcBef>
              <a:spcAft>
                <a:spcPts val="0"/>
              </a:spcAft>
              <a:buClr>
                <a:schemeClr val="dk1"/>
              </a:buClr>
              <a:buSzPts val="1100"/>
              <a:buFont typeface="Arial"/>
              <a:buNone/>
            </a:pPr>
            <a:r>
              <a:rPr lang="en" dirty="0">
                <a:solidFill>
                  <a:srgbClr val="FFFFFF"/>
                </a:solidFill>
                <a:latin typeface="Lato" panose="020F0502020204030203" pitchFamily="34" charset="0"/>
                <a:ea typeface="Lato" panose="020F0502020204030203" pitchFamily="34" charset="0"/>
                <a:cs typeface="Lato" panose="020F0502020204030203" pitchFamily="34" charset="0"/>
                <a:sym typeface="Lato"/>
              </a:rPr>
              <a:t>*</a:t>
            </a:r>
            <a:r>
              <a:rPr lang="en-US" dirty="0">
                <a:solidFill>
                  <a:srgbClr val="FFFFFF"/>
                </a:solidFill>
                <a:latin typeface="Lato" panose="020F0502020204030203" pitchFamily="34" charset="0"/>
                <a:ea typeface="Lato" panose="020F0502020204030203" pitchFamily="34" charset="0"/>
                <a:cs typeface="Lato" panose="020F0502020204030203" pitchFamily="34" charset="0"/>
                <a:sym typeface="Lato"/>
              </a:rPr>
              <a:t>Resources and guidance are </a:t>
            </a:r>
            <a:r>
              <a:rPr lang="en" dirty="0">
                <a:solidFill>
                  <a:srgbClr val="FFFFFF"/>
                </a:solidFill>
                <a:latin typeface="Lato" panose="020F0502020204030203" pitchFamily="34" charset="0"/>
                <a:ea typeface="Lato" panose="020F0502020204030203" pitchFamily="34" charset="0"/>
                <a:cs typeface="Lato" panose="020F0502020204030203" pitchFamily="34" charset="0"/>
                <a:sym typeface="Lato"/>
              </a:rPr>
              <a:t>available from </a:t>
            </a:r>
            <a:r>
              <a:rPr lang="en-US" dirty="0">
                <a:solidFill>
                  <a:srgbClr val="FFFFFF"/>
                </a:solidFill>
                <a:latin typeface="Lato" panose="020F0502020204030203" pitchFamily="34" charset="0"/>
                <a:ea typeface="Lato" panose="020F0502020204030203" pitchFamily="34" charset="0"/>
                <a:cs typeface="Lato" panose="020F0502020204030203" pitchFamily="34" charset="0"/>
                <a:sym typeface="Lato"/>
              </a:rPr>
              <a:t>the </a:t>
            </a:r>
            <a:r>
              <a:rPr lang="en" dirty="0">
                <a:solidFill>
                  <a:srgbClr val="ABFFFE"/>
                </a:solidFill>
                <a:latin typeface="Lato" panose="020F0502020204030203" pitchFamily="34" charset="0"/>
                <a:ea typeface="Lato" panose="020F0502020204030203" pitchFamily="34" charset="0"/>
                <a:cs typeface="Lato" panose="020F0502020204030203" pitchFamily="34" charset="0"/>
                <a:sym typeface="Lato"/>
                <a:hlinkClick r:id="rId3">
                  <a:extLst>
                    <a:ext uri="{A12FA001-AC4F-418D-AE19-62706E023703}">
                      <ahyp:hlinkClr xmlns:ahyp="http://schemas.microsoft.com/office/drawing/2018/hyperlinkcolor" val="tx"/>
                    </a:ext>
                  </a:extLst>
                </a:hlinkClick>
              </a:rPr>
              <a:t>American Foundation for the Blind</a:t>
            </a:r>
            <a:endParaRPr dirty="0">
              <a:solidFill>
                <a:srgbClr val="ABFFFE"/>
              </a:solidFill>
              <a:latin typeface="Lato" panose="020F0502020204030203" pitchFamily="34" charset="0"/>
              <a:ea typeface="Lato" panose="020F0502020204030203" pitchFamily="34" charset="0"/>
              <a:cs typeface="Lato" panose="020F0502020204030203" pitchFamily="34" charset="0"/>
              <a:sym typeface="Lato"/>
            </a:endParaRPr>
          </a:p>
        </p:txBody>
      </p:sp>
    </p:spTree>
    <p:extLst>
      <p:ext uri="{BB962C8B-B14F-4D97-AF65-F5344CB8AC3E}">
        <p14:creationId xmlns:p14="http://schemas.microsoft.com/office/powerpoint/2010/main" val="16950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Autofit/>
          </a:bodyPr>
          <a:lstStyle/>
          <a:p>
            <a:r>
              <a:rPr lang="en-US" sz="4000" dirty="0"/>
              <a:t>The Walking-at-Recess Scenario</a:t>
            </a:r>
          </a:p>
        </p:txBody>
      </p:sp>
      <p:sp>
        <p:nvSpPr>
          <p:cNvPr id="3" name="Content Placeholder 2"/>
          <p:cNvSpPr>
            <a:spLocks noGrp="1"/>
          </p:cNvSpPr>
          <p:nvPr>
            <p:ph type="body" idx="1"/>
          </p:nvPr>
        </p:nvSpPr>
        <p:spPr>
          <a:xfrm>
            <a:off x="284250" y="910766"/>
            <a:ext cx="8575500" cy="5324976"/>
          </a:xfrm>
        </p:spPr>
        <p:txBody>
          <a:bodyPr>
            <a:noAutofit/>
          </a:bodyPr>
          <a:lstStyle/>
          <a:p>
            <a:pPr marL="0" indent="0">
              <a:lnSpc>
                <a:spcPct val="120000"/>
              </a:lnSpc>
              <a:spcBef>
                <a:spcPts val="1152"/>
              </a:spcBef>
              <a:buNone/>
            </a:pPr>
            <a:r>
              <a:rPr lang="en-US" sz="2200" dirty="0">
                <a:latin typeface="Lato Regular"/>
                <a:cs typeface="Lato Regular"/>
              </a:rPr>
              <a:t>A young Native American boy, second grade, starts at a new school. The teacher calls the parents a few weeks later. She is concerned that the boy isn’t socializing with the other children during recess. </a:t>
            </a:r>
          </a:p>
          <a:p>
            <a:pPr marL="0" indent="0">
              <a:lnSpc>
                <a:spcPct val="120000"/>
              </a:lnSpc>
              <a:spcBef>
                <a:spcPts val="1152"/>
              </a:spcBef>
              <a:buNone/>
            </a:pPr>
            <a:r>
              <a:rPr lang="en-US" sz="2200" dirty="0">
                <a:latin typeface="Lato Regular"/>
                <a:cs typeface="Lato Regular"/>
              </a:rPr>
              <a:t>The parent asks the teacher what he is doing—and the teacher says he spends recess slowly walking the perimeter of the school grounds looking at different plants. The parent pauses for a second and then responds: “Oh, I’m not sure you should be worried. He’s probably just meeting his plant and animal relations there in that setting. He’s getting to know his relations. And he likely knows some of them there already, so he may be feeling most comfortable there. Let’s make sure he does eventually develop relationships with kids, but I think it will be fine.”</a:t>
            </a:r>
          </a:p>
        </p:txBody>
      </p:sp>
      <p:sp>
        <p:nvSpPr>
          <p:cNvPr id="6" name="Rectangle 5"/>
          <p:cNvSpPr/>
          <p:nvPr/>
        </p:nvSpPr>
        <p:spPr>
          <a:xfrm>
            <a:off x="284250" y="6358152"/>
            <a:ext cx="7711518" cy="307777"/>
          </a:xfrm>
          <a:prstGeom prst="rect">
            <a:avLst/>
          </a:prstGeom>
        </p:spPr>
        <p:txBody>
          <a:bodyPr wrap="square">
            <a:spAutoFit/>
          </a:bodyPr>
          <a:lstStyle/>
          <a:p>
            <a:pPr>
              <a:spcBef>
                <a:spcPts val="1152"/>
              </a:spcBef>
            </a:pPr>
            <a:r>
              <a:rPr lang="en-US" dirty="0">
                <a:latin typeface="Lato Regular"/>
                <a:ea typeface="Lato" panose="020F0502020204030203" pitchFamily="34" charset="0"/>
                <a:cs typeface="Lato Regular"/>
              </a:rPr>
              <a:t>Megan Bang, personal communication, 2018. </a:t>
            </a:r>
          </a:p>
        </p:txBody>
      </p:sp>
      <p:sp>
        <p:nvSpPr>
          <p:cNvPr id="5" name="Rectangle 1029">
            <a:extLst>
              <a:ext uri="{FF2B5EF4-FFF2-40B4-BE49-F238E27FC236}">
                <a16:creationId xmlns:a16="http://schemas.microsoft.com/office/drawing/2014/main" id="{E6EC32B6-988F-5546-BC43-AA5DC9752D61}"/>
              </a:ext>
            </a:extLst>
          </p:cNvPr>
          <p:cNvSpPr>
            <a:spLocks noChangeArrowheads="1"/>
          </p:cNvSpPr>
          <p:nvPr/>
        </p:nvSpPr>
        <p:spPr bwMode="auto">
          <a:xfrm>
            <a:off x="2200171" y="5045775"/>
            <a:ext cx="6659579" cy="1200328"/>
          </a:xfrm>
          <a:prstGeom prst="rect">
            <a:avLst/>
          </a:prstGeom>
          <a:solidFill>
            <a:srgbClr val="FFFFC9"/>
          </a:solidFill>
          <a:ln w="9525">
            <a:solidFill>
              <a:srgbClr val="000000"/>
            </a:solidFill>
            <a:miter lim="800000"/>
            <a:headEnd/>
            <a:tailEnd/>
          </a:ln>
        </p:spPr>
        <p:txBody>
          <a:bodyPr wrap="square">
            <a:spAutoFit/>
          </a:bodyPr>
          <a:lstStyle/>
          <a:p>
            <a:pPr>
              <a:spcBef>
                <a:spcPts val="1152"/>
              </a:spcBef>
            </a:pPr>
            <a:r>
              <a:rPr lang="en-US" sz="2400" dirty="0">
                <a:solidFill>
                  <a:schemeClr val="tx2"/>
                </a:solidFill>
                <a:latin typeface="Lato Regular"/>
                <a:ea typeface="Lato" panose="020F0502020204030203" pitchFamily="34" charset="0"/>
                <a:cs typeface="Lato Regular"/>
              </a:rPr>
              <a:t>Hint: What kind of relationship does this young person have with plants? How does “looking slowly” relate to science investigations?</a:t>
            </a:r>
          </a:p>
        </p:txBody>
      </p:sp>
    </p:spTree>
    <p:extLst>
      <p:ext uri="{BB962C8B-B14F-4D97-AF65-F5344CB8AC3E}">
        <p14:creationId xmlns:p14="http://schemas.microsoft.com/office/powerpoint/2010/main" val="349135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415240"/>
            <a:ext cx="8229600" cy="5442760"/>
          </a:xfrm>
        </p:spPr>
        <p:txBody>
          <a:bodyPr>
            <a:noAutofit/>
          </a:bodyPr>
          <a:lstStyle/>
          <a:p>
            <a:pPr marL="0" indent="0">
              <a:spcBef>
                <a:spcPts val="1752"/>
              </a:spcBef>
              <a:buClr>
                <a:schemeClr val="tx1"/>
              </a:buClr>
              <a:buNone/>
            </a:pPr>
            <a:r>
              <a:rPr lang="en-US" sz="2400" dirty="0">
                <a:solidFill>
                  <a:srgbClr val="FFFF00"/>
                </a:solidFill>
                <a:latin typeface="Lato Regular"/>
                <a:cs typeface="Lato Regular"/>
              </a:rPr>
              <a:t>Resources for Sensemaking: </a:t>
            </a:r>
          </a:p>
          <a:p>
            <a:pPr>
              <a:spcBef>
                <a:spcPts val="300"/>
              </a:spcBef>
              <a:buClr>
                <a:schemeClr val="tx1"/>
              </a:buClr>
              <a:buFont typeface="Arial" panose="020B0604020202020204" pitchFamily="34" charset="0"/>
              <a:buChar char="•"/>
            </a:pPr>
            <a:r>
              <a:rPr lang="en-US" sz="2400" dirty="0">
                <a:solidFill>
                  <a:srgbClr val="FFFFFF"/>
                </a:solidFill>
                <a:latin typeface="Lato Regular"/>
                <a:cs typeface="Lato Regular"/>
              </a:rPr>
              <a:t>use of close observational practice</a:t>
            </a:r>
          </a:p>
          <a:p>
            <a:pPr>
              <a:spcBef>
                <a:spcPts val="300"/>
              </a:spcBef>
              <a:buClr>
                <a:schemeClr val="tx1"/>
              </a:buClr>
              <a:buFont typeface="Arial" panose="020B0604020202020204" pitchFamily="34" charset="0"/>
              <a:buChar char="•"/>
            </a:pPr>
            <a:r>
              <a:rPr lang="en-US" sz="2400" dirty="0">
                <a:solidFill>
                  <a:srgbClr val="FFFFFF"/>
                </a:solidFill>
                <a:latin typeface="Lato Regular"/>
                <a:cs typeface="Lato Regular"/>
              </a:rPr>
              <a:t>ecological reasoning / systems thinking</a:t>
            </a:r>
          </a:p>
          <a:p>
            <a:pPr>
              <a:spcBef>
                <a:spcPts val="300"/>
              </a:spcBef>
              <a:buClr>
                <a:schemeClr val="tx1"/>
              </a:buClr>
              <a:buFont typeface="Arial" panose="020B0604020202020204" pitchFamily="34" charset="0"/>
              <a:buChar char="•"/>
            </a:pPr>
            <a:r>
              <a:rPr lang="en-US" sz="2400" dirty="0">
                <a:solidFill>
                  <a:srgbClr val="FFFFFF"/>
                </a:solidFill>
                <a:latin typeface="Lato Regular"/>
                <a:cs typeface="Lato Regular"/>
              </a:rPr>
              <a:t>human-nature relations include plant &amp; animal kinships (Indigenous ontology)</a:t>
            </a:r>
          </a:p>
          <a:p>
            <a:pPr marL="0" indent="0">
              <a:spcBef>
                <a:spcPts val="1752"/>
              </a:spcBef>
              <a:buClr>
                <a:schemeClr val="tx1"/>
              </a:buClr>
              <a:buNone/>
            </a:pPr>
            <a:r>
              <a:rPr lang="en-US" sz="2400" dirty="0">
                <a:solidFill>
                  <a:srgbClr val="FFFF00"/>
                </a:solidFill>
                <a:latin typeface="Lato Regular"/>
                <a:cs typeface="Lato Regular"/>
              </a:rPr>
              <a:t>Pedagogical Implications: </a:t>
            </a:r>
          </a:p>
          <a:p>
            <a:pPr>
              <a:spcBef>
                <a:spcPts val="600"/>
              </a:spcBef>
              <a:buClr>
                <a:schemeClr val="tx1"/>
              </a:buClr>
              <a:buFont typeface="Arial" panose="020B0604020202020204" pitchFamily="34" charset="0"/>
              <a:buChar char="•"/>
            </a:pPr>
            <a:r>
              <a:rPr lang="en-US" sz="2400" dirty="0">
                <a:solidFill>
                  <a:srgbClr val="FFFFFF"/>
                </a:solidFill>
                <a:latin typeface="Lato Regular"/>
                <a:cs typeface="Lato Regular"/>
              </a:rPr>
              <a:t>His knowledge and practices can be deeply leveraged in science investigations. </a:t>
            </a:r>
          </a:p>
          <a:p>
            <a:pPr>
              <a:spcBef>
                <a:spcPts val="600"/>
              </a:spcBef>
              <a:buClr>
                <a:schemeClr val="tx1"/>
              </a:buClr>
              <a:buFont typeface="Arial" panose="020B0604020202020204" pitchFamily="34" charset="0"/>
              <a:buChar char="•"/>
            </a:pPr>
            <a:r>
              <a:rPr lang="en-US" sz="2400" dirty="0">
                <a:solidFill>
                  <a:srgbClr val="FFFFFF"/>
                </a:solidFill>
                <a:latin typeface="Lato Regular"/>
                <a:cs typeface="Lato Regular"/>
              </a:rPr>
              <a:t>But note the incorrect, dominant cultural frame used to interpret social behavior.  </a:t>
            </a:r>
          </a:p>
          <a:p>
            <a:pPr>
              <a:spcBef>
                <a:spcPts val="600"/>
              </a:spcBef>
              <a:buClr>
                <a:schemeClr val="tx1"/>
              </a:buClr>
              <a:buFont typeface="Arial" panose="020B0604020202020204" pitchFamily="34" charset="0"/>
              <a:buChar char="•"/>
            </a:pPr>
            <a:r>
              <a:rPr lang="en-US" sz="2400" dirty="0">
                <a:solidFill>
                  <a:srgbClr val="FFFFFF"/>
                </a:solidFill>
                <a:latin typeface="Lato Regular"/>
                <a:cs typeface="Lato Regular"/>
              </a:rPr>
              <a:t>Reflection: Should the teacher have approached the student to learn about his actions? </a:t>
            </a:r>
          </a:p>
        </p:txBody>
      </p:sp>
      <p:sp>
        <p:nvSpPr>
          <p:cNvPr id="13" name="Title 1"/>
          <p:cNvSpPr>
            <a:spLocks noGrp="1"/>
          </p:cNvSpPr>
          <p:nvPr>
            <p:ph type="title"/>
          </p:nvPr>
        </p:nvSpPr>
        <p:spPr>
          <a:xfrm>
            <a:off x="457200" y="513032"/>
            <a:ext cx="8229600" cy="665609"/>
          </a:xfrm>
        </p:spPr>
        <p:txBody>
          <a:bodyPr>
            <a:noAutofit/>
          </a:bodyPr>
          <a:lstStyle/>
          <a:p>
            <a:r>
              <a:rPr lang="en-US" dirty="0"/>
              <a:t>The Walking-at-Recess Scenario</a:t>
            </a:r>
            <a:br>
              <a:rPr lang="en-US" dirty="0"/>
            </a:br>
            <a:br>
              <a:rPr lang="en-US" sz="2600" dirty="0"/>
            </a:br>
            <a:r>
              <a:rPr lang="en-US" sz="2600" i="1" dirty="0">
                <a:solidFill>
                  <a:srgbClr val="FFFFFF"/>
                </a:solidFill>
                <a:latin typeface="Lato Regular"/>
                <a:cs typeface="Lato Regular"/>
              </a:rPr>
              <a:t>What resources do you see evidence of? </a:t>
            </a:r>
            <a:endParaRPr lang="en-US" dirty="0"/>
          </a:p>
        </p:txBody>
      </p:sp>
    </p:spTree>
    <p:extLst>
      <p:ext uri="{BB962C8B-B14F-4D97-AF65-F5344CB8AC3E}">
        <p14:creationId xmlns:p14="http://schemas.microsoft.com/office/powerpoint/2010/main" val="370608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dissolv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dissolve">
                                      <p:cBhvr>
                                        <p:cTn id="24" dur="500"/>
                                        <p:tgtEl>
                                          <p:spTgt spid="6">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dissolve">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dissolve">
                                      <p:cBhvr>
                                        <p:cTn id="3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3" name="Text Placeholder 2">
            <a:extLst>
              <a:ext uri="{FF2B5EF4-FFF2-40B4-BE49-F238E27FC236}">
                <a16:creationId xmlns:a16="http://schemas.microsoft.com/office/drawing/2014/main" id="{875AD96B-B19B-5048-80E7-CDC7A1995669}"/>
              </a:ext>
            </a:extLst>
          </p:cNvPr>
          <p:cNvSpPr>
            <a:spLocks noGrp="1"/>
          </p:cNvSpPr>
          <p:nvPr>
            <p:ph type="body" idx="14"/>
          </p:nvPr>
        </p:nvSpPr>
        <p:spPr>
          <a:xfrm>
            <a:off x="432783" y="5801190"/>
            <a:ext cx="6199511" cy="1696384"/>
          </a:xfrm>
        </p:spPr>
        <p:txBody>
          <a:bodyPr>
            <a:normAutofit/>
          </a:bodyPr>
          <a:lstStyle/>
          <a:p>
            <a:r>
              <a:rPr lang="en-US" sz="1400" dirty="0"/>
              <a:t>Ochs, E., Gonzales, P., &amp; Jacoby, S. (1996). "When I come down I'm in the domain state...": Grammar and Graphic Representation in the Interpretive Activity of Physicists. In E. Ochs, E. </a:t>
            </a:r>
            <a:r>
              <a:rPr lang="en-US" sz="1400" dirty="0" err="1"/>
              <a:t>Schegloff</a:t>
            </a:r>
            <a:r>
              <a:rPr lang="en-US" sz="1400" dirty="0"/>
              <a:t>, &amp; S. Thompson (Eds.), Interaction and Grammar (pp. 328-369). New York: Cambridge.</a:t>
            </a:r>
          </a:p>
        </p:txBody>
      </p:sp>
      <p:pic>
        <p:nvPicPr>
          <p:cNvPr id="1184" name="Google Shape;1184;p195" descr="A graph, with temperature on the X axis and magnetic field on the Y axis. The graph shows arcs outlining three states, with &quot;long range ordered state&quot; closest to the nexus, followed by &quot;domain state,&quot; and finally &quot;paramagnetic state.&quot;"/>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690458" y="3340733"/>
            <a:ext cx="3326025" cy="2362478"/>
          </a:xfrm>
          <a:prstGeom prst="rect">
            <a:avLst/>
          </a:prstGeom>
          <a:noFill/>
          <a:ln>
            <a:noFill/>
          </a:ln>
        </p:spPr>
      </p:pic>
      <p:pic>
        <p:nvPicPr>
          <p:cNvPr id="1183" name="Google Shape;1183;p195" descr="Photo of particle physicists theorizing about their phenomena in the lab. Image is blurry but they are looking at a chalkboard together&#10;"/>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113590" y="3340733"/>
            <a:ext cx="3160454" cy="2362478"/>
          </a:xfrm>
          <a:prstGeom prst="rect">
            <a:avLst/>
          </a:prstGeom>
          <a:noFill/>
          <a:ln>
            <a:noFill/>
          </a:ln>
        </p:spPr>
      </p:pic>
      <p:sp>
        <p:nvSpPr>
          <p:cNvPr id="2" name="Text Placeholder 1">
            <a:extLst>
              <a:ext uri="{FF2B5EF4-FFF2-40B4-BE49-F238E27FC236}">
                <a16:creationId xmlns:a16="http://schemas.microsoft.com/office/drawing/2014/main" id="{2923E1C3-A4CE-2C49-AEA8-FD226B42C993}"/>
              </a:ext>
            </a:extLst>
          </p:cNvPr>
          <p:cNvSpPr>
            <a:spLocks noGrp="1"/>
          </p:cNvSpPr>
          <p:nvPr>
            <p:ph type="body" idx="13"/>
          </p:nvPr>
        </p:nvSpPr>
        <p:spPr>
          <a:xfrm>
            <a:off x="2740629" y="5068178"/>
            <a:ext cx="5970588" cy="1207585"/>
          </a:xfrm>
          <a:solidFill>
            <a:srgbClr val="FFFFC9"/>
          </a:solidFill>
          <a:ln w="12700">
            <a:solidFill>
              <a:srgbClr val="000000"/>
            </a:solidFill>
          </a:ln>
        </p:spPr>
        <p:txBody>
          <a:bodyPr>
            <a:noAutofit/>
          </a:bodyPr>
          <a:lstStyle/>
          <a:p>
            <a:r>
              <a:rPr lang="en-US" sz="2400" dirty="0">
                <a:solidFill>
                  <a:schemeClr val="tx2"/>
                </a:solidFill>
                <a:latin typeface="Lato Regular"/>
                <a:cs typeface="Lato Regular"/>
              </a:rPr>
              <a:t>Hint: What intellectual work is being done by the scientist when he “projects” himself into the theory space?</a:t>
            </a:r>
          </a:p>
        </p:txBody>
      </p:sp>
      <p:sp>
        <p:nvSpPr>
          <p:cNvPr id="1181" name="Google Shape;1181;p195"/>
          <p:cNvSpPr txBox="1">
            <a:spLocks noGrp="1"/>
          </p:cNvSpPr>
          <p:nvPr>
            <p:ph type="body" idx="1"/>
          </p:nvPr>
        </p:nvSpPr>
        <p:spPr>
          <a:xfrm>
            <a:off x="432783" y="1186029"/>
            <a:ext cx="8515350" cy="2154704"/>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dk1"/>
              </a:buClr>
              <a:buSzPts val="2400"/>
              <a:buFont typeface="Arial"/>
              <a:buNone/>
            </a:pPr>
            <a:r>
              <a:rPr lang="en" sz="2200" dirty="0"/>
              <a:t>Particle physicists in the lab are theorizing about their phenomena </a:t>
            </a:r>
            <a:r>
              <a:rPr lang="en-US" sz="2200" dirty="0"/>
              <a:t>at the board</a:t>
            </a:r>
            <a:r>
              <a:rPr lang="en" sz="2200" dirty="0"/>
              <a:t>. One of the physicists </a:t>
            </a:r>
            <a:r>
              <a:rPr lang="en-US" sz="2200" dirty="0"/>
              <a:t>metaphorically </a:t>
            </a:r>
            <a:r>
              <a:rPr lang="en" sz="2200" dirty="0"/>
              <a:t>projects himself into the </a:t>
            </a:r>
            <a:r>
              <a:rPr lang="en-US" sz="2200" dirty="0"/>
              <a:t>sketched theoretical </a:t>
            </a:r>
            <a:r>
              <a:rPr lang="en" sz="2200" dirty="0"/>
              <a:t>model of the phenomena—imagining himself to be a particle—as a way to clarify his thinking to others in the research group. </a:t>
            </a:r>
          </a:p>
        </p:txBody>
      </p:sp>
      <p:sp>
        <p:nvSpPr>
          <p:cNvPr id="1180" name="Google Shape;1180;p195"/>
          <p:cNvSpPr txBox="1">
            <a:spLocks noGrp="1"/>
          </p:cNvSpPr>
          <p:nvPr>
            <p:ph type="title"/>
          </p:nvPr>
        </p:nvSpPr>
        <p:spPr>
          <a:xfrm>
            <a:off x="628650" y="3662"/>
            <a:ext cx="7886700" cy="13255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E6240"/>
              </a:buClr>
              <a:buSzPts val="4000"/>
              <a:buFont typeface="Lato Black"/>
              <a:buNone/>
            </a:pPr>
            <a:r>
              <a:rPr lang="en-US" sz="3200" dirty="0"/>
              <a:t>Physics Research Group Scenario: </a:t>
            </a:r>
            <a:r>
              <a:rPr lang="en" sz="3200" dirty="0"/>
              <a:t>"When I come down I'm in the domain state"</a:t>
            </a:r>
            <a:endParaRPr sz="3200" dirty="0"/>
          </a:p>
        </p:txBody>
      </p:sp>
    </p:spTree>
    <p:extLst>
      <p:ext uri="{BB962C8B-B14F-4D97-AF65-F5344CB8AC3E}">
        <p14:creationId xmlns:p14="http://schemas.microsoft.com/office/powerpoint/2010/main" val="292160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dissolve">
                                      <p:cBhvr>
                                        <p:cTn id="7" dur="500"/>
                                        <p:tgtEl>
                                          <p:spTgt spid="2">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198" y="1958971"/>
            <a:ext cx="8229600" cy="5297967"/>
          </a:xfrm>
        </p:spPr>
        <p:txBody>
          <a:bodyPr>
            <a:noAutofit/>
          </a:bodyPr>
          <a:lstStyle/>
          <a:p>
            <a:pPr marL="0" indent="0">
              <a:spcBef>
                <a:spcPts val="1752"/>
              </a:spcBef>
              <a:buClr>
                <a:schemeClr val="tx1"/>
              </a:buClr>
              <a:buNone/>
            </a:pPr>
            <a:r>
              <a:rPr lang="en-US" sz="2400" dirty="0">
                <a:solidFill>
                  <a:srgbClr val="FFFF00"/>
                </a:solidFill>
                <a:latin typeface="Lato Regular"/>
                <a:cs typeface="Lato Regular"/>
              </a:rPr>
              <a:t>Resources for Sensemaking: </a:t>
            </a:r>
          </a:p>
          <a:p>
            <a:pPr>
              <a:spcBef>
                <a:spcPts val="300"/>
              </a:spcBef>
              <a:buClr>
                <a:schemeClr val="tx1"/>
              </a:buClr>
            </a:pPr>
            <a:r>
              <a:rPr lang="en-US" sz="2400" dirty="0">
                <a:solidFill>
                  <a:srgbClr val="FFFFFF"/>
                </a:solidFill>
                <a:latin typeface="Lato Regular"/>
                <a:cs typeface="Lato Regular"/>
              </a:rPr>
              <a:t>imaginative perspective-taking (“becoming the particle”)</a:t>
            </a:r>
          </a:p>
          <a:p>
            <a:pPr>
              <a:spcBef>
                <a:spcPts val="300"/>
              </a:spcBef>
              <a:buClr>
                <a:schemeClr val="tx1"/>
              </a:buClr>
            </a:pPr>
            <a:r>
              <a:rPr lang="en-US" sz="2400" dirty="0">
                <a:solidFill>
                  <a:srgbClr val="FFFFFF"/>
                </a:solidFill>
                <a:latin typeface="Lato Regular"/>
                <a:cs typeface="Lato Regular"/>
              </a:rPr>
              <a:t>creative, collaborative theorizing around a diagram</a:t>
            </a:r>
          </a:p>
          <a:p>
            <a:pPr>
              <a:spcBef>
                <a:spcPts val="300"/>
              </a:spcBef>
              <a:buClr>
                <a:schemeClr val="tx1"/>
              </a:buClr>
            </a:pPr>
            <a:r>
              <a:rPr lang="en-US" sz="2400" dirty="0">
                <a:solidFill>
                  <a:srgbClr val="FFFFFF"/>
                </a:solidFill>
                <a:latin typeface="Lato Regular"/>
                <a:cs typeface="Lato Regular"/>
              </a:rPr>
              <a:t>gestures + talk used for communication</a:t>
            </a:r>
          </a:p>
          <a:p>
            <a:pPr marL="0" indent="0">
              <a:spcBef>
                <a:spcPts val="1752"/>
              </a:spcBef>
              <a:buClr>
                <a:schemeClr val="tx1"/>
              </a:buClr>
              <a:buNone/>
            </a:pPr>
            <a:r>
              <a:rPr lang="en-US" sz="2400" dirty="0">
                <a:solidFill>
                  <a:srgbClr val="FFFF00"/>
                </a:solidFill>
                <a:latin typeface="Lato Regular"/>
                <a:cs typeface="Lato Regular"/>
              </a:rPr>
              <a:t>Pedagogical Implications: </a:t>
            </a:r>
          </a:p>
          <a:p>
            <a:pPr>
              <a:spcBef>
                <a:spcPts val="600"/>
              </a:spcBef>
              <a:buClr>
                <a:schemeClr val="tx1"/>
              </a:buClr>
            </a:pPr>
            <a:r>
              <a:rPr lang="en-US" sz="2400" dirty="0">
                <a:solidFill>
                  <a:srgbClr val="FFFFFF"/>
                </a:solidFill>
                <a:latin typeface="Lato Regular"/>
                <a:cs typeface="Lato Regular"/>
              </a:rPr>
              <a:t>In school, we often focus on “cleaned up” accounts of science investigations—and not on the creative, messy, and ambiguous process used to get there as theoretical ideas and processes get worked out. </a:t>
            </a:r>
          </a:p>
          <a:p>
            <a:pPr>
              <a:spcBef>
                <a:spcPts val="600"/>
              </a:spcBef>
              <a:buClr>
                <a:schemeClr val="tx1"/>
              </a:buClr>
            </a:pPr>
            <a:endParaRPr lang="en-US" sz="2400" dirty="0">
              <a:solidFill>
                <a:srgbClr val="FFFFFF"/>
              </a:solidFill>
              <a:latin typeface="Lato Regular"/>
              <a:cs typeface="Lato Regular"/>
            </a:endParaRPr>
          </a:p>
          <a:p>
            <a:pPr marL="114300" indent="0">
              <a:lnSpc>
                <a:spcPct val="100000"/>
              </a:lnSpc>
              <a:spcBef>
                <a:spcPts val="600"/>
              </a:spcBef>
              <a:buClr>
                <a:schemeClr val="tx1"/>
              </a:buClr>
              <a:buNone/>
            </a:pPr>
            <a:r>
              <a:rPr lang="en-US" sz="1400" dirty="0">
                <a:solidFill>
                  <a:srgbClr val="FFFFFF"/>
                </a:solidFill>
              </a:rPr>
              <a:t>Ochs, E., Gonzales, P., &amp; Jacoby, S. (1996). "When I come down I'm in the domain state...": Grammar and Graphic Representation in the Interpretive Activity of Physicists. In E. Ochs, E. </a:t>
            </a:r>
            <a:r>
              <a:rPr lang="en-US" sz="1400" dirty="0" err="1">
                <a:solidFill>
                  <a:srgbClr val="FFFFFF"/>
                </a:solidFill>
              </a:rPr>
              <a:t>Schegloff</a:t>
            </a:r>
            <a:r>
              <a:rPr lang="en-US" sz="1400" dirty="0">
                <a:solidFill>
                  <a:srgbClr val="FFFFFF"/>
                </a:solidFill>
              </a:rPr>
              <a:t>, &amp; S. Thompson (Eds.), Interaction and Grammar (pp. 328-369). New York: Cambridge.</a:t>
            </a:r>
          </a:p>
        </p:txBody>
      </p:sp>
      <p:sp>
        <p:nvSpPr>
          <p:cNvPr id="7" name="Google Shape;1180;p195"/>
          <p:cNvSpPr txBox="1">
            <a:spLocks noGrp="1"/>
          </p:cNvSpPr>
          <p:nvPr>
            <p:ph type="title"/>
          </p:nvPr>
        </p:nvSpPr>
        <p:spPr>
          <a:xfrm>
            <a:off x="227261" y="836071"/>
            <a:ext cx="8689473" cy="665700"/>
          </a:xfrm>
          <a:prstGeom prst="rect">
            <a:avLst/>
          </a:prstGeom>
          <a:noFill/>
          <a:ln>
            <a:noFill/>
          </a:ln>
        </p:spPr>
        <p:txBody>
          <a:bodyPr spcFirstLastPara="1" wrap="square" lIns="91425" tIns="45700" rIns="91425" bIns="45700" anchor="ctr" anchorCtr="0">
            <a:noAutofit/>
          </a:bodyPr>
          <a:lstStyle/>
          <a:p>
            <a:pPr>
              <a:buClr>
                <a:srgbClr val="2E6240"/>
              </a:buClr>
              <a:buSzPts val="4000"/>
            </a:pPr>
            <a:r>
              <a:rPr lang="en-US" sz="2800" dirty="0">
                <a:solidFill>
                  <a:srgbClr val="FFFFFF"/>
                </a:solidFill>
              </a:rPr>
              <a:t>Physics Research Group Scenario: </a:t>
            </a:r>
            <a:r>
              <a:rPr lang="en" sz="2800" dirty="0">
                <a:solidFill>
                  <a:srgbClr val="FFFFFF"/>
                </a:solidFill>
              </a:rPr>
              <a:t>"When I come down I'm in the domain state”</a:t>
            </a:r>
            <a:br>
              <a:rPr lang="en" sz="2800" dirty="0">
                <a:solidFill>
                  <a:srgbClr val="FFFFFF"/>
                </a:solidFill>
              </a:rPr>
            </a:br>
            <a:br>
              <a:rPr lang="en" sz="2600" dirty="0">
                <a:solidFill>
                  <a:srgbClr val="FFFFFF"/>
                </a:solidFill>
              </a:rPr>
            </a:br>
            <a:r>
              <a:rPr lang="en-US" sz="2600" i="1" dirty="0">
                <a:solidFill>
                  <a:srgbClr val="FFFFFF"/>
                </a:solidFill>
                <a:latin typeface="Lato Regular"/>
                <a:cs typeface="Lato Regular"/>
              </a:rPr>
              <a:t>What resources do you see evidence of? </a:t>
            </a:r>
            <a:endParaRPr sz="4000" dirty="0">
              <a:solidFill>
                <a:srgbClr val="FFFFFF"/>
              </a:solidFill>
            </a:endParaRPr>
          </a:p>
        </p:txBody>
      </p:sp>
    </p:spTree>
    <p:extLst>
      <p:ext uri="{BB962C8B-B14F-4D97-AF65-F5344CB8AC3E}">
        <p14:creationId xmlns:p14="http://schemas.microsoft.com/office/powerpoint/2010/main" val="429068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dissolv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dissolve">
                                      <p:cBhvr>
                                        <p:cTn id="2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Autofit/>
          </a:bodyPr>
          <a:lstStyle/>
          <a:p>
            <a:r>
              <a:rPr lang="en-US" sz="4000" dirty="0"/>
              <a:t>The Salt Water Plant Experiment</a:t>
            </a:r>
          </a:p>
        </p:txBody>
      </p:sp>
      <p:sp>
        <p:nvSpPr>
          <p:cNvPr id="3" name="Content Placeholder 2"/>
          <p:cNvSpPr>
            <a:spLocks noGrp="1"/>
          </p:cNvSpPr>
          <p:nvPr>
            <p:ph type="body" idx="1"/>
          </p:nvPr>
        </p:nvSpPr>
        <p:spPr>
          <a:xfrm>
            <a:off x="628650" y="940904"/>
            <a:ext cx="8186165" cy="2673665"/>
          </a:xfrm>
        </p:spPr>
        <p:txBody>
          <a:bodyPr>
            <a:noAutofit/>
          </a:bodyPr>
          <a:lstStyle/>
          <a:p>
            <a:pPr marL="0" indent="0">
              <a:lnSpc>
                <a:spcPct val="120000"/>
              </a:lnSpc>
              <a:spcBef>
                <a:spcPts val="1152"/>
              </a:spcBef>
              <a:buNone/>
            </a:pPr>
            <a:r>
              <a:rPr lang="en-US" sz="2200" dirty="0">
                <a:latin typeface="Lato Regular"/>
                <a:cs typeface="Lato Regular"/>
              </a:rPr>
              <a:t>An elementary school girl in Hawai‘i participated in a science fair and entered her science experiment on the conditions needed to support plant growth. As the result of climate change, ocean salt water is intruding into areas where native crops are grown in her community. She did a controlled comparison showing how taro plants respond to different concentrations of salt water. She received a low score from judges because she used a small number of taro plant samples. However, taro plants are sacred to her as ancestors and living relations of her Native Hawaiian cultural community, so she tried to minimize the number of taro plants that would be injured in her science experiment. She thought the sample size was adequate. </a:t>
            </a:r>
          </a:p>
        </p:txBody>
      </p:sp>
      <p:sp>
        <p:nvSpPr>
          <p:cNvPr id="7" name="Text Placeholder 6">
            <a:extLst>
              <a:ext uri="{FF2B5EF4-FFF2-40B4-BE49-F238E27FC236}">
                <a16:creationId xmlns:a16="http://schemas.microsoft.com/office/drawing/2014/main" id="{8CC28FE2-7007-644E-A088-10F717029EE5}"/>
              </a:ext>
            </a:extLst>
          </p:cNvPr>
          <p:cNvSpPr>
            <a:spLocks noGrp="1"/>
          </p:cNvSpPr>
          <p:nvPr>
            <p:ph type="body" idx="14"/>
          </p:nvPr>
        </p:nvSpPr>
        <p:spPr>
          <a:xfrm>
            <a:off x="522633" y="6123311"/>
            <a:ext cx="5440691" cy="1696384"/>
          </a:xfrm>
        </p:spPr>
        <p:txBody>
          <a:bodyPr/>
          <a:lstStyle/>
          <a:p>
            <a:r>
              <a:rPr lang="en-US" sz="1400" dirty="0">
                <a:latin typeface="Lato Regular"/>
                <a:cs typeface="Lato Regular"/>
              </a:rPr>
              <a:t>Lauren </a:t>
            </a:r>
            <a:r>
              <a:rPr lang="en-US" sz="1400" dirty="0" err="1">
                <a:latin typeface="Lato Regular"/>
                <a:cs typeface="Lato Regular"/>
              </a:rPr>
              <a:t>Kaupp</a:t>
            </a:r>
            <a:r>
              <a:rPr lang="en-US" sz="1400" dirty="0">
                <a:latin typeface="Lato Regular"/>
                <a:cs typeface="Lato Regular"/>
              </a:rPr>
              <a:t>, personal communication, 2018. </a:t>
            </a:r>
          </a:p>
          <a:p>
            <a:endParaRPr lang="en-US" dirty="0"/>
          </a:p>
        </p:txBody>
      </p:sp>
      <p:sp>
        <p:nvSpPr>
          <p:cNvPr id="4" name="Text Placeholder 3">
            <a:extLst>
              <a:ext uri="{FF2B5EF4-FFF2-40B4-BE49-F238E27FC236}">
                <a16:creationId xmlns:a16="http://schemas.microsoft.com/office/drawing/2014/main" id="{927953BE-077C-8343-9C0A-906E587093D3}"/>
              </a:ext>
            </a:extLst>
          </p:cNvPr>
          <p:cNvSpPr>
            <a:spLocks noGrp="1"/>
          </p:cNvSpPr>
          <p:nvPr>
            <p:ph type="body" idx="13"/>
          </p:nvPr>
        </p:nvSpPr>
        <p:spPr>
          <a:xfrm>
            <a:off x="2659023" y="4843281"/>
            <a:ext cx="5440691" cy="1696384"/>
          </a:xfrm>
          <a:solidFill>
            <a:srgbClr val="FFFFC9"/>
          </a:solidFill>
          <a:ln w="12700">
            <a:solidFill>
              <a:srgbClr val="000000"/>
            </a:solidFill>
          </a:ln>
        </p:spPr>
        <p:txBody>
          <a:bodyPr>
            <a:normAutofit/>
          </a:bodyPr>
          <a:lstStyle/>
          <a:p>
            <a:r>
              <a:rPr lang="en-US" sz="2400" dirty="0">
                <a:solidFill>
                  <a:schemeClr val="tx2"/>
                </a:solidFill>
                <a:latin typeface="Lato Regular"/>
                <a:cs typeface="Lato Regular"/>
              </a:rPr>
              <a:t>Hint: What can you say about the meaningful purpose she is bringing to her investigation? What plant knowledge does she have access to?</a:t>
            </a:r>
          </a:p>
          <a:p>
            <a:endParaRPr lang="en-US" dirty="0"/>
          </a:p>
        </p:txBody>
      </p:sp>
    </p:spTree>
    <p:extLst>
      <p:ext uri="{BB962C8B-B14F-4D97-AF65-F5344CB8AC3E}">
        <p14:creationId xmlns:p14="http://schemas.microsoft.com/office/powerpoint/2010/main" val="289058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dissolve">
                                      <p:cBhvr>
                                        <p:cTn id="7" dur="500"/>
                                        <p:tgtEl>
                                          <p:spTgt spid="4">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707848"/>
            <a:ext cx="8229600" cy="5150152"/>
          </a:xfrm>
        </p:spPr>
        <p:txBody>
          <a:bodyPr>
            <a:noAutofit/>
          </a:bodyPr>
          <a:lstStyle/>
          <a:p>
            <a:pPr marL="0" indent="0">
              <a:spcBef>
                <a:spcPts val="1752"/>
              </a:spcBef>
              <a:buClr>
                <a:schemeClr val="tx1"/>
              </a:buClr>
              <a:buNone/>
            </a:pPr>
            <a:r>
              <a:rPr lang="en-US" sz="2400" dirty="0">
                <a:solidFill>
                  <a:srgbClr val="FFFF00"/>
                </a:solidFill>
                <a:latin typeface="Lato Regular"/>
                <a:cs typeface="Lato Regular"/>
              </a:rPr>
              <a:t>Resources for Sensemaking: </a:t>
            </a:r>
          </a:p>
          <a:p>
            <a:pPr>
              <a:spcBef>
                <a:spcPts val="300"/>
              </a:spcBef>
              <a:buClr>
                <a:schemeClr val="tx1"/>
              </a:buClr>
            </a:pPr>
            <a:r>
              <a:rPr lang="en-US" sz="2400" dirty="0">
                <a:solidFill>
                  <a:srgbClr val="FFFFFF"/>
                </a:solidFill>
                <a:latin typeface="Lato Regular"/>
                <a:cs typeface="Lato Regular"/>
              </a:rPr>
              <a:t>knowledge of local impacts of climate change / ecological reasoning</a:t>
            </a:r>
          </a:p>
          <a:p>
            <a:pPr>
              <a:spcBef>
                <a:spcPts val="300"/>
              </a:spcBef>
              <a:buClr>
                <a:schemeClr val="tx1"/>
              </a:buClr>
            </a:pPr>
            <a:r>
              <a:rPr lang="en-US" sz="2400" dirty="0">
                <a:solidFill>
                  <a:srgbClr val="FFFFFF"/>
                </a:solidFill>
                <a:latin typeface="Lato Regular"/>
                <a:cs typeface="Lato Regular"/>
              </a:rPr>
              <a:t>planning and conducting an ethical investigation</a:t>
            </a:r>
          </a:p>
          <a:p>
            <a:pPr>
              <a:spcBef>
                <a:spcPts val="300"/>
              </a:spcBef>
              <a:buClr>
                <a:schemeClr val="tx1"/>
              </a:buClr>
            </a:pPr>
            <a:r>
              <a:rPr lang="en-US" sz="2400" dirty="0">
                <a:solidFill>
                  <a:srgbClr val="FFFFFF"/>
                </a:solidFill>
                <a:latin typeface="Lato Regular"/>
                <a:cs typeface="Lato Regular"/>
              </a:rPr>
              <a:t>human-nature relations involving plant &amp; animal kinships (Indigenous ontology)</a:t>
            </a:r>
          </a:p>
          <a:p>
            <a:pPr marL="0" indent="0">
              <a:spcBef>
                <a:spcPts val="1752"/>
              </a:spcBef>
              <a:buClr>
                <a:schemeClr val="tx1"/>
              </a:buClr>
              <a:buNone/>
            </a:pPr>
            <a:r>
              <a:rPr lang="en-US" sz="2400" dirty="0">
                <a:solidFill>
                  <a:srgbClr val="FFFF00"/>
                </a:solidFill>
                <a:latin typeface="Lato Regular"/>
                <a:cs typeface="Lato Regular"/>
              </a:rPr>
              <a:t>Pedagogical Implications: </a:t>
            </a:r>
          </a:p>
          <a:p>
            <a:pPr>
              <a:spcBef>
                <a:spcPts val="600"/>
              </a:spcBef>
              <a:buClr>
                <a:schemeClr val="tx1"/>
              </a:buClr>
            </a:pPr>
            <a:r>
              <a:rPr lang="en-US" sz="2400" dirty="0">
                <a:solidFill>
                  <a:srgbClr val="FFFFFF"/>
                </a:solidFill>
                <a:latin typeface="Lato Regular"/>
                <a:cs typeface="Lato Regular"/>
              </a:rPr>
              <a:t>Her concerns for the ethical treatment of plants relate to a cultural value system that should be respected. </a:t>
            </a:r>
          </a:p>
          <a:p>
            <a:pPr>
              <a:spcBef>
                <a:spcPts val="600"/>
              </a:spcBef>
              <a:buClr>
                <a:schemeClr val="tx1"/>
              </a:buClr>
            </a:pPr>
            <a:r>
              <a:rPr lang="en-US" sz="2400" dirty="0">
                <a:solidFill>
                  <a:srgbClr val="FFFFFF"/>
                </a:solidFill>
                <a:latin typeface="Lato Regular"/>
                <a:cs typeface="Lato Regular"/>
              </a:rPr>
              <a:t>Instruction should be open to multiple scientific ways of knowing. </a:t>
            </a:r>
          </a:p>
        </p:txBody>
      </p:sp>
      <p:sp>
        <p:nvSpPr>
          <p:cNvPr id="13" name="Title 1"/>
          <p:cNvSpPr>
            <a:spLocks noGrp="1"/>
          </p:cNvSpPr>
          <p:nvPr>
            <p:ph type="title"/>
          </p:nvPr>
        </p:nvSpPr>
        <p:spPr>
          <a:xfrm>
            <a:off x="457200" y="737615"/>
            <a:ext cx="8229600" cy="665609"/>
          </a:xfrm>
        </p:spPr>
        <p:txBody>
          <a:bodyPr>
            <a:noAutofit/>
          </a:bodyPr>
          <a:lstStyle/>
          <a:p>
            <a:r>
              <a:rPr lang="en-US" dirty="0"/>
              <a:t>The Salt Water Plant Experiment</a:t>
            </a:r>
            <a:br>
              <a:rPr lang="en-US" dirty="0"/>
            </a:br>
            <a:br>
              <a:rPr lang="en-US" sz="2600" i="1" dirty="0"/>
            </a:br>
            <a:r>
              <a:rPr lang="en-US" sz="2600" i="1" dirty="0">
                <a:solidFill>
                  <a:srgbClr val="FFFFFF"/>
                </a:solidFill>
                <a:latin typeface="Lato Regular"/>
                <a:cs typeface="Lato Regular"/>
              </a:rPr>
              <a:t>What resources do you see evidence of? </a:t>
            </a:r>
            <a:endParaRPr lang="en-US" sz="2600" i="1" dirty="0"/>
          </a:p>
        </p:txBody>
      </p:sp>
    </p:spTree>
    <p:extLst>
      <p:ext uri="{BB962C8B-B14F-4D97-AF65-F5344CB8AC3E}">
        <p14:creationId xmlns:p14="http://schemas.microsoft.com/office/powerpoint/2010/main" val="128630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dissolve">
                                      <p:cBhvr>
                                        <p:cTn id="23" dur="500"/>
                                        <p:tgtEl>
                                          <p:spTgt spid="6">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dissolve">
                                      <p:cBhvr>
                                        <p:cTn id="26" dur="500"/>
                                        <p:tgtEl>
                                          <p:spTgt spid="6">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dissolve">
                                      <p:cBhvr>
                                        <p:cTn id="29"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 from page 14 of Schwarz, C. V., Passmore, C. M., &amp; Reiser, B. J. (2017). Moving beyond “knowing” science to making sense of the world. Helping students make sense of the world using next generation science and engineering practices, 3-2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6176963"/>
            <a:ext cx="6172163" cy="696751"/>
          </a:xfrm>
          <a:prstGeom prst="rect">
            <a:avLst/>
          </a:prstGeom>
        </p:spPr>
      </p:pic>
      <p:pic>
        <p:nvPicPr>
          <p:cNvPr id="10" name="Picture 1" descr="framework for k-12 science ed book cove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40422" y="4595040"/>
            <a:ext cx="1709342" cy="2070471"/>
          </a:xfrm>
          <a:prstGeom prst="rect">
            <a:avLst/>
          </a:prstGeom>
          <a:noFill/>
          <a:ln w="9525">
            <a:noFill/>
            <a:miter lim="800000"/>
            <a:headEnd/>
            <a:tailEnd/>
          </a:ln>
        </p:spPr>
      </p:pic>
      <p:pic>
        <p:nvPicPr>
          <p:cNvPr id="7" name="Picture 6" descr="Diagram with the eight science and engineering practices around the outside of an octogon, and in the center the text, &quot;What are we trying to figure out? HOw will we figure this out? How can we keep track of ideas? How does it all fit together?&quot;"/>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22188" y="1147438"/>
            <a:ext cx="5091195" cy="5029525"/>
          </a:xfrm>
          <a:prstGeom prst="rect">
            <a:avLst/>
          </a:prstGeom>
        </p:spPr>
      </p:pic>
      <p:sp>
        <p:nvSpPr>
          <p:cNvPr id="2" name="Title 1">
            <a:extLst>
              <a:ext uri="{FF2B5EF4-FFF2-40B4-BE49-F238E27FC236}">
                <a16:creationId xmlns:a16="http://schemas.microsoft.com/office/drawing/2014/main" id="{EED98BF6-4E5E-0C42-9D27-B01A1890D756}"/>
              </a:ext>
            </a:extLst>
          </p:cNvPr>
          <p:cNvSpPr>
            <a:spLocks noGrp="1"/>
          </p:cNvSpPr>
          <p:nvPr>
            <p:ph type="title"/>
          </p:nvPr>
        </p:nvSpPr>
        <p:spPr>
          <a:xfrm>
            <a:off x="628650" y="0"/>
            <a:ext cx="7886700" cy="1325563"/>
          </a:xfrm>
        </p:spPr>
        <p:txBody>
          <a:bodyPr>
            <a:noAutofit/>
          </a:bodyPr>
          <a:lstStyle/>
          <a:p>
            <a:r>
              <a:rPr lang="en-US" sz="2800" dirty="0">
                <a:solidFill>
                  <a:srgbClr val="191919"/>
                </a:solidFill>
                <a:sym typeface="Gill Sans"/>
              </a:rPr>
              <a:t>Learners Make Sense of Phenomena Through Science &amp; Engineering Practices</a:t>
            </a:r>
            <a:endParaRPr lang="en-US" sz="2800" dirty="0"/>
          </a:p>
        </p:txBody>
      </p:sp>
    </p:spTree>
    <p:extLst>
      <p:ext uri="{BB962C8B-B14F-4D97-AF65-F5344CB8AC3E}">
        <p14:creationId xmlns:p14="http://schemas.microsoft.com/office/powerpoint/2010/main" val="514791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3686"/>
            <a:ext cx="7886700" cy="1325563"/>
          </a:xfrm>
        </p:spPr>
        <p:txBody>
          <a:bodyPr>
            <a:noAutofit/>
          </a:bodyPr>
          <a:lstStyle/>
          <a:p>
            <a:r>
              <a:rPr lang="en-US" dirty="0"/>
              <a:t>Hip Hop Science Explanations</a:t>
            </a:r>
          </a:p>
        </p:txBody>
      </p:sp>
      <p:sp>
        <p:nvSpPr>
          <p:cNvPr id="8" name="Content Placeholder 2"/>
          <p:cNvSpPr>
            <a:spLocks noGrp="1"/>
          </p:cNvSpPr>
          <p:nvPr>
            <p:ph type="body" idx="1"/>
          </p:nvPr>
        </p:nvSpPr>
        <p:spPr>
          <a:xfrm>
            <a:off x="0" y="6147447"/>
            <a:ext cx="7498080" cy="933311"/>
          </a:xfrm>
        </p:spPr>
        <p:txBody>
          <a:bodyPr>
            <a:noAutofit/>
          </a:bodyPr>
          <a:lstStyle/>
          <a:p>
            <a:pPr marL="0" indent="0">
              <a:spcBef>
                <a:spcPts val="1152"/>
              </a:spcBef>
              <a:buNone/>
            </a:pPr>
            <a:r>
              <a:rPr lang="en-US" sz="2400" dirty="0">
                <a:latin typeface="Lato Regular"/>
                <a:cs typeface="Lato Regular"/>
              </a:rPr>
              <a:t>See </a:t>
            </a:r>
            <a:r>
              <a:rPr lang="en-US" sz="2400" dirty="0">
                <a:solidFill>
                  <a:srgbClr val="0020FF"/>
                </a:solidFill>
                <a:latin typeface="Lato Regular"/>
                <a:cs typeface="Lato Regular"/>
                <a:hlinkClick r:id="rId3">
                  <a:extLst>
                    <a:ext uri="{A12FA001-AC4F-418D-AE19-62706E023703}">
                      <ahyp:hlinkClr xmlns:ahyp="http://schemas.microsoft.com/office/drawing/2018/hyperlinkcolor" val="tx"/>
                    </a:ext>
                  </a:extLst>
                </a:hlinkClick>
              </a:rPr>
              <a:t>#HipHopEd on Twitter</a:t>
            </a:r>
            <a:r>
              <a:rPr lang="en-US" sz="2400" dirty="0">
                <a:solidFill>
                  <a:srgbClr val="0020FF"/>
                </a:solidFill>
                <a:latin typeface="Lato Regular"/>
                <a:cs typeface="Lato Regular"/>
              </a:rPr>
              <a:t> </a:t>
            </a:r>
            <a:r>
              <a:rPr lang="en-US" sz="2400" dirty="0">
                <a:latin typeface="Lato Regular"/>
                <a:cs typeface="Lato Regular"/>
              </a:rPr>
              <a:t>&amp; </a:t>
            </a:r>
            <a:r>
              <a:rPr lang="en-US" sz="2400" dirty="0">
                <a:solidFill>
                  <a:srgbClr val="0020FF"/>
                </a:solidFill>
                <a:latin typeface="Lato Regular"/>
                <a:cs typeface="Lato Regular"/>
                <a:hlinkClick r:id="rId4">
                  <a:extLst>
                    <a:ext uri="{A12FA001-AC4F-418D-AE19-62706E023703}">
                      <ahyp:hlinkClr xmlns:ahyp="http://schemas.microsoft.com/office/drawing/2018/hyperlinkcolor" val="tx"/>
                    </a:ext>
                  </a:extLst>
                </a:hlinkClick>
              </a:rPr>
              <a:t>NPR Story</a:t>
            </a:r>
            <a:r>
              <a:rPr lang="en-US" sz="2400" dirty="0">
                <a:solidFill>
                  <a:srgbClr val="0020FF"/>
                </a:solidFill>
                <a:latin typeface="Lato Regular"/>
                <a:cs typeface="Lato Regular"/>
              </a:rPr>
              <a:t> </a:t>
            </a:r>
            <a:r>
              <a:rPr lang="en-US" sz="2400" dirty="0">
                <a:latin typeface="Lato Regular"/>
                <a:cs typeface="Lato Regular"/>
              </a:rPr>
              <a:t>for more</a:t>
            </a:r>
          </a:p>
          <a:p>
            <a:pPr marL="0" indent="0">
              <a:spcBef>
                <a:spcPts val="1152"/>
              </a:spcBef>
              <a:buNone/>
            </a:pPr>
            <a:endParaRPr lang="en-US" sz="2400" dirty="0">
              <a:latin typeface="Lato Regular"/>
              <a:cs typeface="Lato Regular"/>
            </a:endParaRPr>
          </a:p>
        </p:txBody>
      </p:sp>
      <p:pic>
        <p:nvPicPr>
          <p:cNvPr id="4" name="Picture 3" descr="A screenshot from a video, showing a dark skinned person with dark hair in a button-up shirt, hat, and gold and metal accessory a shape a bit like a bow tie. The caption on the video says &quot;Jabari Johnson, Student, Urban Assembly for the Performing Arts High School.&quot;">
            <a:hlinkClick r:id="rId5"/>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856315"/>
            <a:ext cx="9144000" cy="5145370"/>
          </a:xfrm>
          <a:prstGeom prst="rect">
            <a:avLst/>
          </a:prstGeom>
        </p:spPr>
      </p:pic>
      <p:sp>
        <p:nvSpPr>
          <p:cNvPr id="3" name="Text Placeholder 2">
            <a:extLst>
              <a:ext uri="{FF2B5EF4-FFF2-40B4-BE49-F238E27FC236}">
                <a16:creationId xmlns:a16="http://schemas.microsoft.com/office/drawing/2014/main" id="{EF21C4F8-A31A-534E-B13E-DA9415241BB8}"/>
              </a:ext>
            </a:extLst>
          </p:cNvPr>
          <p:cNvSpPr>
            <a:spLocks noGrp="1"/>
          </p:cNvSpPr>
          <p:nvPr>
            <p:ph type="body" idx="13"/>
          </p:nvPr>
        </p:nvSpPr>
        <p:spPr>
          <a:xfrm>
            <a:off x="3108960" y="4876801"/>
            <a:ext cx="5406390" cy="1591540"/>
          </a:xfrm>
          <a:solidFill>
            <a:srgbClr val="FFFFC9"/>
          </a:solidFill>
          <a:ln w="12700">
            <a:solidFill>
              <a:srgbClr val="000000"/>
            </a:solidFill>
          </a:ln>
        </p:spPr>
        <p:txBody>
          <a:bodyPr>
            <a:noAutofit/>
          </a:bodyPr>
          <a:lstStyle/>
          <a:p>
            <a:r>
              <a:rPr lang="en-US" sz="2400" dirty="0">
                <a:solidFill>
                  <a:schemeClr val="tx2"/>
                </a:solidFill>
                <a:latin typeface="Lato Regular"/>
                <a:cs typeface="Lato Regular"/>
              </a:rPr>
              <a:t>Hint: What kinds of knowledge and expertise are involved with creating a rap that relates the physics principles of kinematics to everyday life?</a:t>
            </a:r>
          </a:p>
        </p:txBody>
      </p:sp>
    </p:spTree>
    <p:extLst>
      <p:ext uri="{BB962C8B-B14F-4D97-AF65-F5344CB8AC3E}">
        <p14:creationId xmlns:p14="http://schemas.microsoft.com/office/powerpoint/2010/main" val="415705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dissolve">
                                      <p:cBhvr>
                                        <p:cTn id="7" dur="500"/>
                                        <p:tgtEl>
                                          <p:spTgt spid="3">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637595" y="1810124"/>
            <a:ext cx="5876033" cy="5775877"/>
          </a:xfrm>
        </p:spPr>
        <p:txBody>
          <a:bodyPr>
            <a:noAutofit/>
          </a:bodyPr>
          <a:lstStyle/>
          <a:p>
            <a:pPr marL="0" indent="0">
              <a:spcBef>
                <a:spcPts val="1752"/>
              </a:spcBef>
              <a:buClr>
                <a:schemeClr val="tx1"/>
              </a:buClr>
              <a:buNone/>
            </a:pPr>
            <a:r>
              <a:rPr lang="en-US" sz="2400" dirty="0">
                <a:solidFill>
                  <a:srgbClr val="FFFF00"/>
                </a:solidFill>
                <a:latin typeface="Lato Regular"/>
                <a:cs typeface="Lato Regular"/>
              </a:rPr>
              <a:t>Resources for Sensemaking: </a:t>
            </a:r>
          </a:p>
          <a:p>
            <a:pPr>
              <a:spcBef>
                <a:spcPts val="600"/>
              </a:spcBef>
              <a:buClr>
                <a:schemeClr val="tx1"/>
              </a:buClr>
            </a:pPr>
            <a:r>
              <a:rPr lang="en-US" sz="2400" dirty="0">
                <a:solidFill>
                  <a:srgbClr val="FFFFFF"/>
                </a:solidFill>
                <a:latin typeface="Lato Regular"/>
                <a:cs typeface="Lato Regular"/>
              </a:rPr>
              <a:t>musical literacy for communication</a:t>
            </a:r>
          </a:p>
          <a:p>
            <a:pPr>
              <a:spcBef>
                <a:spcPts val="600"/>
              </a:spcBef>
              <a:buClr>
                <a:schemeClr val="tx1"/>
              </a:buClr>
            </a:pPr>
            <a:r>
              <a:rPr lang="en-US" sz="2400" dirty="0">
                <a:solidFill>
                  <a:srgbClr val="FFFFFF"/>
                </a:solidFill>
                <a:latin typeface="Lato Regular"/>
                <a:cs typeface="Lato Regular"/>
              </a:rPr>
              <a:t>conceptual science ideas</a:t>
            </a:r>
          </a:p>
          <a:p>
            <a:pPr>
              <a:spcBef>
                <a:spcPts val="600"/>
              </a:spcBef>
              <a:buClr>
                <a:schemeClr val="tx1"/>
              </a:buClr>
            </a:pPr>
            <a:r>
              <a:rPr lang="en-US" sz="2400" dirty="0">
                <a:solidFill>
                  <a:srgbClr val="FFFFFF"/>
                </a:solidFill>
                <a:latin typeface="Lato Regular"/>
                <a:cs typeface="Lato Regular"/>
              </a:rPr>
              <a:t>everyday reasoning about personal life</a:t>
            </a:r>
          </a:p>
          <a:p>
            <a:pPr marL="0" indent="0">
              <a:spcBef>
                <a:spcPts val="1752"/>
              </a:spcBef>
              <a:buClr>
                <a:schemeClr val="tx1"/>
              </a:buClr>
              <a:buNone/>
            </a:pPr>
            <a:r>
              <a:rPr lang="en-US" sz="2400" dirty="0">
                <a:solidFill>
                  <a:srgbClr val="FFFF00"/>
                </a:solidFill>
                <a:latin typeface="Lato Regular"/>
                <a:cs typeface="Lato Regular"/>
              </a:rPr>
              <a:t>Pedagogical Implications: </a:t>
            </a:r>
          </a:p>
          <a:p>
            <a:pPr>
              <a:spcBef>
                <a:spcPts val="600"/>
              </a:spcBef>
              <a:buClr>
                <a:schemeClr val="tx1"/>
              </a:buClr>
            </a:pPr>
            <a:r>
              <a:rPr lang="en-US" sz="2400" dirty="0">
                <a:solidFill>
                  <a:srgbClr val="FFFFFF"/>
                </a:solidFill>
                <a:latin typeface="Lato Regular"/>
                <a:cs typeface="Lato Regular"/>
              </a:rPr>
              <a:t>What science learning might be involved </a:t>
            </a:r>
            <a:br>
              <a:rPr lang="en-US" sz="2400" dirty="0">
                <a:solidFill>
                  <a:srgbClr val="FFFFFF"/>
                </a:solidFill>
                <a:latin typeface="Lato Regular"/>
                <a:cs typeface="Lato Regular"/>
              </a:rPr>
            </a:br>
            <a:r>
              <a:rPr lang="en-US" sz="2400" dirty="0">
                <a:solidFill>
                  <a:srgbClr val="FFFFFF"/>
                </a:solidFill>
                <a:latin typeface="Lato Regular"/>
                <a:cs typeface="Lato Regular"/>
              </a:rPr>
              <a:t>with communication performances? </a:t>
            </a:r>
          </a:p>
          <a:p>
            <a:pPr>
              <a:spcBef>
                <a:spcPts val="600"/>
              </a:spcBef>
              <a:buClr>
                <a:schemeClr val="tx1"/>
              </a:buClr>
            </a:pPr>
            <a:r>
              <a:rPr lang="en-US" sz="2400" dirty="0">
                <a:solidFill>
                  <a:srgbClr val="FFFFFF"/>
                </a:solidFill>
                <a:latin typeface="Lato Regular"/>
                <a:cs typeface="Lato Regular"/>
              </a:rPr>
              <a:t>How might this support science identity </a:t>
            </a:r>
            <a:br>
              <a:rPr lang="en-US" sz="2400" dirty="0">
                <a:solidFill>
                  <a:srgbClr val="FFFFFF"/>
                </a:solidFill>
                <a:latin typeface="Lato Regular"/>
                <a:cs typeface="Lato Regular"/>
              </a:rPr>
            </a:br>
            <a:r>
              <a:rPr lang="en-US" sz="2400" dirty="0">
                <a:solidFill>
                  <a:srgbClr val="FFFFFF"/>
                </a:solidFill>
                <a:latin typeface="Lato Regular"/>
                <a:cs typeface="Lato Regular"/>
              </a:rPr>
              <a:t>development? </a:t>
            </a:r>
          </a:p>
        </p:txBody>
      </p:sp>
      <p:sp>
        <p:nvSpPr>
          <p:cNvPr id="7" name="Title 1"/>
          <p:cNvSpPr>
            <a:spLocks noGrp="1"/>
          </p:cNvSpPr>
          <p:nvPr>
            <p:ph type="title"/>
          </p:nvPr>
        </p:nvSpPr>
        <p:spPr>
          <a:xfrm>
            <a:off x="0" y="937333"/>
            <a:ext cx="9144000" cy="665609"/>
          </a:xfrm>
        </p:spPr>
        <p:txBody>
          <a:bodyPr>
            <a:noAutofit/>
          </a:bodyPr>
          <a:lstStyle/>
          <a:p>
            <a:r>
              <a:rPr lang="en-US" sz="4000" dirty="0">
                <a:solidFill>
                  <a:srgbClr val="FFFFFF"/>
                </a:solidFill>
              </a:rPr>
              <a:t>Hip Hop Science Explanations</a:t>
            </a:r>
            <a:br>
              <a:rPr lang="en-US" sz="4000" dirty="0">
                <a:solidFill>
                  <a:srgbClr val="FFFFFF"/>
                </a:solidFill>
              </a:rPr>
            </a:br>
            <a:br>
              <a:rPr lang="en-US" sz="2600" i="1" dirty="0">
                <a:solidFill>
                  <a:srgbClr val="FFFFFF"/>
                </a:solidFill>
              </a:rPr>
            </a:br>
            <a:r>
              <a:rPr lang="en-US" sz="2600" i="1" dirty="0">
                <a:solidFill>
                  <a:srgbClr val="FFFFFF"/>
                </a:solidFill>
                <a:latin typeface="Lato Regular"/>
                <a:cs typeface="Lato Regular"/>
              </a:rPr>
              <a:t>What resources do you see evidence of? </a:t>
            </a:r>
            <a:br>
              <a:rPr lang="en-US" sz="2600" i="1" dirty="0">
                <a:solidFill>
                  <a:srgbClr val="FFFFFF"/>
                </a:solidFill>
                <a:latin typeface="Lato Regular"/>
                <a:cs typeface="Lato Regular"/>
              </a:rPr>
            </a:br>
            <a:endParaRPr lang="en-US" sz="2600" i="1" dirty="0">
              <a:solidFill>
                <a:srgbClr val="FFFFFF"/>
              </a:solidFill>
            </a:endParaRPr>
          </a:p>
        </p:txBody>
      </p:sp>
      <p:pic>
        <p:nvPicPr>
          <p:cNvPr id="10" name="Picture 9" descr="Book Cover, For white folks who teach in the hood, by Christopher Emdin."/>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13628" y="2134340"/>
            <a:ext cx="2449977" cy="3786327"/>
          </a:xfrm>
          <a:prstGeom prst="rect">
            <a:avLst/>
          </a:prstGeom>
        </p:spPr>
      </p:pic>
    </p:spTree>
    <p:extLst>
      <p:ext uri="{BB962C8B-B14F-4D97-AF65-F5344CB8AC3E}">
        <p14:creationId xmlns:p14="http://schemas.microsoft.com/office/powerpoint/2010/main" val="162093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dissolv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dissolve">
                                      <p:cBhvr>
                                        <p:cTn id="24" dur="500"/>
                                        <p:tgtEl>
                                          <p:spTgt spid="6">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dissolve">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97D5961-3414-0742-9672-2F542A8A39C2}"/>
              </a:ext>
            </a:extLst>
          </p:cNvPr>
          <p:cNvSpPr>
            <a:spLocks noGrp="1"/>
          </p:cNvSpPr>
          <p:nvPr>
            <p:ph type="body" idx="14"/>
          </p:nvPr>
        </p:nvSpPr>
        <p:spPr>
          <a:xfrm>
            <a:off x="509790" y="6196570"/>
            <a:ext cx="7354049" cy="594927"/>
          </a:xfrm>
        </p:spPr>
        <p:txBody>
          <a:bodyPr>
            <a:noAutofit/>
          </a:bodyPr>
          <a:lstStyle/>
          <a:p>
            <a:pPr>
              <a:lnSpc>
                <a:spcPct val="100000"/>
              </a:lnSpc>
            </a:pPr>
            <a:r>
              <a:rPr lang="en-US" sz="1400" dirty="0">
                <a:latin typeface="Lato Regular"/>
                <a:cs typeface="Lato Regular"/>
              </a:rPr>
              <a:t>Bricker, L. A., &amp; Bell, P. (2012). “</a:t>
            </a:r>
            <a:r>
              <a:rPr lang="en-US" sz="1400" dirty="0" err="1">
                <a:latin typeface="Lato Regular"/>
                <a:cs typeface="Lato Regular"/>
              </a:rPr>
              <a:t>GodMode</a:t>
            </a:r>
            <a:r>
              <a:rPr lang="en-US" sz="1400" dirty="0">
                <a:latin typeface="Lato Regular"/>
                <a:cs typeface="Lato Regular"/>
              </a:rPr>
              <a:t> is his video game name”: Situating learning and identity in structures of social practice. Cultural Studies of Science Education, 7(4), 883-902. </a:t>
            </a:r>
          </a:p>
          <a:p>
            <a:pPr>
              <a:lnSpc>
                <a:spcPct val="100000"/>
              </a:lnSpc>
            </a:pPr>
            <a:endParaRPr lang="en-US" sz="1000" dirty="0"/>
          </a:p>
        </p:txBody>
      </p:sp>
      <p:pic>
        <p:nvPicPr>
          <p:cNvPr id="5" name="Picture 4" descr="A screenshot of video game stats, which are not legibl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9653" y="4364068"/>
            <a:ext cx="4300711" cy="1911681"/>
          </a:xfrm>
          <a:prstGeom prst="rect">
            <a:avLst/>
          </a:prstGeom>
        </p:spPr>
      </p:pic>
      <p:pic>
        <p:nvPicPr>
          <p:cNvPr id="7" name="Picture 1026" descr="A screenshot from the video game series Halo."/>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78777" y="4376328"/>
            <a:ext cx="2551814" cy="1913861"/>
          </a:xfrm>
          <a:prstGeom prst="rect">
            <a:avLst/>
          </a:prstGeom>
          <a:noFill/>
          <a:ln w="9525">
            <a:noFill/>
            <a:miter lim="800000"/>
            <a:headEnd/>
            <a:tailEnd/>
          </a:ln>
          <a:effectLst/>
        </p:spPr>
      </p:pic>
      <p:sp>
        <p:nvSpPr>
          <p:cNvPr id="4" name="Text Placeholder 3">
            <a:extLst>
              <a:ext uri="{FF2B5EF4-FFF2-40B4-BE49-F238E27FC236}">
                <a16:creationId xmlns:a16="http://schemas.microsoft.com/office/drawing/2014/main" id="{88422EF7-1DBA-E949-92A3-6A92E82E9F7B}"/>
              </a:ext>
            </a:extLst>
          </p:cNvPr>
          <p:cNvSpPr>
            <a:spLocks noGrp="1"/>
          </p:cNvSpPr>
          <p:nvPr>
            <p:ph type="body" idx="13"/>
          </p:nvPr>
        </p:nvSpPr>
        <p:spPr>
          <a:xfrm>
            <a:off x="2844301" y="4550088"/>
            <a:ext cx="5538219" cy="1725661"/>
          </a:xfrm>
          <a:solidFill>
            <a:srgbClr val="FFFFC9"/>
          </a:solidFill>
          <a:ln w="12700">
            <a:solidFill>
              <a:srgbClr val="000000"/>
            </a:solidFill>
          </a:ln>
        </p:spPr>
        <p:txBody>
          <a:bodyPr>
            <a:normAutofit/>
          </a:bodyPr>
          <a:lstStyle/>
          <a:p>
            <a:r>
              <a:rPr lang="en-US" sz="2400" dirty="0">
                <a:solidFill>
                  <a:schemeClr val="tx2"/>
                </a:solidFill>
                <a:latin typeface="Lato Regular"/>
                <a:cs typeface="Lato Regular"/>
              </a:rPr>
              <a:t>Hint: How does fluency with data analysis relate to science investigations? Is he constructing predictive models of human behavior?</a:t>
            </a:r>
          </a:p>
          <a:p>
            <a:endParaRPr lang="en-US" dirty="0"/>
          </a:p>
        </p:txBody>
      </p:sp>
      <p:sp>
        <p:nvSpPr>
          <p:cNvPr id="3" name="Content Placeholder 2"/>
          <p:cNvSpPr>
            <a:spLocks noGrp="1"/>
          </p:cNvSpPr>
          <p:nvPr>
            <p:ph type="body" idx="1"/>
          </p:nvPr>
        </p:nvSpPr>
        <p:spPr>
          <a:xfrm>
            <a:off x="628651" y="827976"/>
            <a:ext cx="8515349" cy="2154704"/>
          </a:xfrm>
        </p:spPr>
        <p:txBody>
          <a:bodyPr>
            <a:noAutofit/>
          </a:bodyPr>
          <a:lstStyle/>
          <a:p>
            <a:pPr marL="0" indent="0">
              <a:lnSpc>
                <a:spcPct val="120000"/>
              </a:lnSpc>
              <a:spcBef>
                <a:spcPts val="1152"/>
              </a:spcBef>
              <a:buNone/>
            </a:pPr>
            <a:r>
              <a:rPr lang="en-US" sz="2200" dirty="0">
                <a:latin typeface="Lato Regular"/>
                <a:cs typeface="Lato Regular"/>
              </a:rPr>
              <a:t>It is several days before Steve’s 10</a:t>
            </a:r>
            <a:r>
              <a:rPr lang="en-US" sz="2200" baseline="30000" dirty="0">
                <a:latin typeface="Lato Regular"/>
                <a:cs typeface="Lato Regular"/>
              </a:rPr>
              <a:t>th</a:t>
            </a:r>
            <a:r>
              <a:rPr lang="en-US" sz="2200" dirty="0">
                <a:latin typeface="Lato Regular"/>
                <a:cs typeface="Lato Regular"/>
              </a:rPr>
              <a:t> birthday, and his family will be throwing a “LAN party” for him, his friends, and other family friends where they will play his favorite multiplayer videogame (Halo) against each other. Steve is pouring over the player profiles and analytics of the people coming to the party which are represented through various graphs and statistics. He spends hours analyzing their game-time preferences and stats while developing strategies for how he can beat them during the party. </a:t>
            </a:r>
          </a:p>
        </p:txBody>
      </p:sp>
      <p:sp>
        <p:nvSpPr>
          <p:cNvPr id="2" name="Title 1"/>
          <p:cNvSpPr>
            <a:spLocks noGrp="1"/>
          </p:cNvSpPr>
          <p:nvPr>
            <p:ph type="title"/>
          </p:nvPr>
        </p:nvSpPr>
        <p:spPr>
          <a:xfrm>
            <a:off x="628650" y="39871"/>
            <a:ext cx="7886700" cy="1325563"/>
          </a:xfrm>
        </p:spPr>
        <p:txBody>
          <a:bodyPr>
            <a:noAutofit/>
          </a:bodyPr>
          <a:lstStyle/>
          <a:p>
            <a:r>
              <a:rPr lang="en-US" sz="3600" dirty="0"/>
              <a:t>The LAN Videogame Party Scenario</a:t>
            </a:r>
          </a:p>
        </p:txBody>
      </p:sp>
    </p:spTree>
    <p:extLst>
      <p:ext uri="{BB962C8B-B14F-4D97-AF65-F5344CB8AC3E}">
        <p14:creationId xmlns:p14="http://schemas.microsoft.com/office/powerpoint/2010/main" val="424420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dissolve">
                                      <p:cBhvr>
                                        <p:cTn id="7" dur="500"/>
                                        <p:tgtEl>
                                          <p:spTgt spid="4">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243584"/>
            <a:ext cx="8229600" cy="5406184"/>
          </a:xfrm>
        </p:spPr>
        <p:txBody>
          <a:bodyPr>
            <a:noAutofit/>
          </a:bodyPr>
          <a:lstStyle/>
          <a:p>
            <a:pPr marL="0" indent="0">
              <a:spcBef>
                <a:spcPts val="1752"/>
              </a:spcBef>
              <a:buClr>
                <a:schemeClr val="tx1"/>
              </a:buClr>
              <a:buNone/>
            </a:pPr>
            <a:r>
              <a:rPr lang="en-US" sz="2400" dirty="0">
                <a:solidFill>
                  <a:srgbClr val="FFFF00"/>
                </a:solidFill>
                <a:latin typeface="Lato Regular"/>
                <a:cs typeface="Lato Regular"/>
              </a:rPr>
              <a:t>Resources for Sensemaking: </a:t>
            </a:r>
          </a:p>
          <a:p>
            <a:pPr>
              <a:spcBef>
                <a:spcPts val="300"/>
              </a:spcBef>
              <a:buClr>
                <a:schemeClr val="tx1"/>
              </a:buClr>
            </a:pPr>
            <a:r>
              <a:rPr lang="en-US" sz="2400" dirty="0">
                <a:solidFill>
                  <a:srgbClr val="FFFFFF"/>
                </a:solidFill>
                <a:latin typeface="Lato Regular"/>
                <a:cs typeface="Lato Regular"/>
              </a:rPr>
              <a:t>time-series data analysis</a:t>
            </a:r>
          </a:p>
          <a:p>
            <a:pPr>
              <a:spcBef>
                <a:spcPts val="300"/>
              </a:spcBef>
              <a:buClr>
                <a:schemeClr val="tx1"/>
              </a:buClr>
            </a:pPr>
            <a:r>
              <a:rPr lang="en-US" sz="2400" dirty="0">
                <a:solidFill>
                  <a:srgbClr val="FFFFFF"/>
                </a:solidFill>
                <a:latin typeface="Lato Regular"/>
                <a:cs typeface="Lato Regular"/>
              </a:rPr>
              <a:t>probabilistic reasoning about data trends</a:t>
            </a:r>
          </a:p>
          <a:p>
            <a:pPr>
              <a:spcBef>
                <a:spcPts val="300"/>
              </a:spcBef>
              <a:buClr>
                <a:schemeClr val="tx1"/>
              </a:buClr>
            </a:pPr>
            <a:r>
              <a:rPr lang="en-US" sz="2400" dirty="0">
                <a:solidFill>
                  <a:srgbClr val="FFFFFF"/>
                </a:solidFill>
                <a:latin typeface="Lato Regular"/>
                <a:cs typeface="Lato Regular"/>
              </a:rPr>
              <a:t>predictive modeling with strategic planning</a:t>
            </a:r>
          </a:p>
          <a:p>
            <a:pPr marL="0" indent="0">
              <a:spcBef>
                <a:spcPts val="1752"/>
              </a:spcBef>
              <a:buClr>
                <a:schemeClr val="tx1"/>
              </a:buClr>
              <a:buNone/>
            </a:pPr>
            <a:r>
              <a:rPr lang="en-US" sz="2400" dirty="0">
                <a:solidFill>
                  <a:srgbClr val="FFFF00"/>
                </a:solidFill>
                <a:latin typeface="Lato Regular"/>
                <a:cs typeface="Lato Regular"/>
              </a:rPr>
              <a:t>Pedagogical Implications: </a:t>
            </a:r>
          </a:p>
          <a:p>
            <a:pPr>
              <a:spcBef>
                <a:spcPts val="600"/>
              </a:spcBef>
              <a:buClr>
                <a:schemeClr val="tx1"/>
              </a:buClr>
            </a:pPr>
            <a:r>
              <a:rPr lang="en-US" sz="2400" dirty="0">
                <a:solidFill>
                  <a:srgbClr val="FFFFFF"/>
                </a:solidFill>
                <a:latin typeface="Lato Regular"/>
                <a:cs typeface="Lato Regular"/>
              </a:rPr>
              <a:t>Many youth deeply engage in </a:t>
            </a:r>
            <a:r>
              <a:rPr lang="en-US" sz="2400" dirty="0" err="1">
                <a:solidFill>
                  <a:srgbClr val="FFFFFF"/>
                </a:solidFill>
                <a:latin typeface="Lato Regular"/>
                <a:cs typeface="Lato Regular"/>
              </a:rPr>
              <a:t>videogaming</a:t>
            </a:r>
            <a:r>
              <a:rPr lang="en-US" sz="2400" dirty="0">
                <a:solidFill>
                  <a:srgbClr val="FFFFFF"/>
                </a:solidFill>
                <a:latin typeface="Lato Regular"/>
                <a:cs typeface="Lato Regular"/>
              </a:rPr>
              <a:t> with sustained design, analysis, sustained problem solving, and sometimes programming. </a:t>
            </a:r>
          </a:p>
          <a:p>
            <a:pPr>
              <a:spcBef>
                <a:spcPts val="600"/>
              </a:spcBef>
              <a:buClr>
                <a:schemeClr val="tx1"/>
              </a:buClr>
            </a:pPr>
            <a:r>
              <a:rPr lang="en-US" sz="2400" dirty="0">
                <a:solidFill>
                  <a:srgbClr val="FFFFFF"/>
                </a:solidFill>
                <a:latin typeface="Lato Regular"/>
                <a:cs typeface="Lato Regular"/>
              </a:rPr>
              <a:t>How can this expertise be leveraged? </a:t>
            </a:r>
          </a:p>
          <a:p>
            <a:pPr>
              <a:spcBef>
                <a:spcPts val="600"/>
              </a:spcBef>
            </a:pPr>
            <a:endParaRPr lang="en-US" sz="2400" dirty="0">
              <a:solidFill>
                <a:srgbClr val="FFFFFF"/>
              </a:solidFill>
              <a:latin typeface="Lato Regular"/>
              <a:cs typeface="Lato Regular"/>
            </a:endParaRPr>
          </a:p>
          <a:p>
            <a:pPr>
              <a:spcBef>
                <a:spcPts val="600"/>
              </a:spcBef>
            </a:pPr>
            <a:endParaRPr lang="en-US" sz="2400" dirty="0">
              <a:solidFill>
                <a:srgbClr val="FFFFFF"/>
              </a:solidFill>
              <a:latin typeface="Lato Regular"/>
              <a:cs typeface="Lato Regular"/>
            </a:endParaRPr>
          </a:p>
          <a:p>
            <a:pPr>
              <a:spcBef>
                <a:spcPts val="600"/>
              </a:spcBef>
            </a:pPr>
            <a:endParaRPr lang="en-US" sz="2400" dirty="0">
              <a:solidFill>
                <a:srgbClr val="FFFFFF"/>
              </a:solidFill>
              <a:latin typeface="Lato Regular"/>
              <a:cs typeface="Lato Regular"/>
            </a:endParaRPr>
          </a:p>
          <a:p>
            <a:pPr marL="114300" indent="0">
              <a:spcBef>
                <a:spcPts val="600"/>
              </a:spcBef>
              <a:buNone/>
            </a:pPr>
            <a:r>
              <a:rPr lang="en-US" sz="1400" dirty="0">
                <a:solidFill>
                  <a:srgbClr val="FFFFFF"/>
                </a:solidFill>
                <a:latin typeface="Lato Regular"/>
                <a:cs typeface="Lato Regular"/>
              </a:rPr>
              <a:t>Bricker, L. A., &amp; Bell, P. (2012). “</a:t>
            </a:r>
            <a:r>
              <a:rPr lang="en-US" sz="1400" dirty="0" err="1">
                <a:solidFill>
                  <a:srgbClr val="FFFFFF"/>
                </a:solidFill>
                <a:latin typeface="Lato Regular"/>
                <a:cs typeface="Lato Regular"/>
              </a:rPr>
              <a:t>GodMode</a:t>
            </a:r>
            <a:r>
              <a:rPr lang="en-US" sz="1400" dirty="0">
                <a:solidFill>
                  <a:srgbClr val="FFFFFF"/>
                </a:solidFill>
                <a:latin typeface="Lato Regular"/>
                <a:cs typeface="Lato Regular"/>
              </a:rPr>
              <a:t> is his video game name”: Situating learning and identity in </a:t>
            </a:r>
            <a:br>
              <a:rPr lang="en-US" sz="1400" dirty="0">
                <a:solidFill>
                  <a:srgbClr val="FFFFFF"/>
                </a:solidFill>
                <a:latin typeface="Lato Regular"/>
                <a:cs typeface="Lato Regular"/>
              </a:rPr>
            </a:br>
            <a:r>
              <a:rPr lang="en-US" sz="1400" dirty="0">
                <a:solidFill>
                  <a:srgbClr val="FFFFFF"/>
                </a:solidFill>
                <a:latin typeface="Lato Regular"/>
                <a:cs typeface="Lato Regular"/>
              </a:rPr>
              <a:t>structures of social practice. Cultural Studies of Science Education, 7(4), 883-902. </a:t>
            </a:r>
          </a:p>
          <a:p>
            <a:pPr marL="114300" indent="0">
              <a:spcBef>
                <a:spcPts val="600"/>
              </a:spcBef>
              <a:buNone/>
            </a:pPr>
            <a:endParaRPr lang="en-US" sz="2400" dirty="0">
              <a:solidFill>
                <a:srgbClr val="FFFFFF"/>
              </a:solidFill>
              <a:latin typeface="Lato Regular"/>
              <a:cs typeface="Lato Regular"/>
            </a:endParaRPr>
          </a:p>
        </p:txBody>
      </p:sp>
      <p:sp>
        <p:nvSpPr>
          <p:cNvPr id="8" name="Title 1"/>
          <p:cNvSpPr>
            <a:spLocks noGrp="1"/>
          </p:cNvSpPr>
          <p:nvPr>
            <p:ph type="title"/>
          </p:nvPr>
        </p:nvSpPr>
        <p:spPr>
          <a:xfrm>
            <a:off x="230187" y="577975"/>
            <a:ext cx="8683625" cy="665609"/>
          </a:xfrm>
        </p:spPr>
        <p:txBody>
          <a:bodyPr>
            <a:noAutofit/>
          </a:bodyPr>
          <a:lstStyle/>
          <a:p>
            <a:r>
              <a:rPr lang="en-US" sz="4000" dirty="0">
                <a:solidFill>
                  <a:srgbClr val="FFFFFF"/>
                </a:solidFill>
              </a:rPr>
              <a:t>The LAN Videogame Party Scenario</a:t>
            </a:r>
            <a:br>
              <a:rPr lang="en-US" sz="4000" dirty="0">
                <a:solidFill>
                  <a:srgbClr val="FFFFFF"/>
                </a:solidFill>
              </a:rPr>
            </a:br>
            <a:br>
              <a:rPr lang="en-US" sz="2600" i="1" dirty="0">
                <a:solidFill>
                  <a:srgbClr val="FFFFFF"/>
                </a:solidFill>
              </a:rPr>
            </a:br>
            <a:r>
              <a:rPr lang="en-US" sz="2600" i="1" dirty="0">
                <a:solidFill>
                  <a:srgbClr val="FFFFFF"/>
                </a:solidFill>
                <a:latin typeface="Lato Regular"/>
                <a:cs typeface="Lato Regular"/>
              </a:rPr>
              <a:t>What resources do you see evidence of? </a:t>
            </a:r>
            <a:br>
              <a:rPr lang="en-US" sz="2600" i="1" dirty="0">
                <a:solidFill>
                  <a:srgbClr val="FFFFFF"/>
                </a:solidFill>
                <a:latin typeface="Lato Regular"/>
                <a:cs typeface="Lato Regular"/>
              </a:rPr>
            </a:br>
            <a:endParaRPr lang="en-US" sz="2600" i="1" dirty="0">
              <a:solidFill>
                <a:srgbClr val="FFFFFF"/>
              </a:solidFill>
            </a:endParaRPr>
          </a:p>
        </p:txBody>
      </p:sp>
    </p:spTree>
    <p:extLst>
      <p:ext uri="{BB962C8B-B14F-4D97-AF65-F5344CB8AC3E}">
        <p14:creationId xmlns:p14="http://schemas.microsoft.com/office/powerpoint/2010/main" val="197473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dissolv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dissolve">
                                      <p:cBhvr>
                                        <p:cTn id="24" dur="500"/>
                                        <p:tgtEl>
                                          <p:spTgt spid="6">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dissolve">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22006"/>
            <a:ext cx="7886700" cy="1325563"/>
          </a:xfrm>
        </p:spPr>
        <p:txBody>
          <a:bodyPr>
            <a:noAutofit/>
          </a:bodyPr>
          <a:lstStyle/>
          <a:p>
            <a:r>
              <a:rPr lang="en-US" sz="4000" dirty="0"/>
              <a:t>The Temporal Electricity Scenario</a:t>
            </a:r>
          </a:p>
        </p:txBody>
      </p:sp>
      <p:sp>
        <p:nvSpPr>
          <p:cNvPr id="3" name="Content Placeholder 2"/>
          <p:cNvSpPr>
            <a:spLocks noGrp="1"/>
          </p:cNvSpPr>
          <p:nvPr>
            <p:ph type="body" idx="1"/>
          </p:nvPr>
        </p:nvSpPr>
        <p:spPr>
          <a:xfrm>
            <a:off x="637783" y="926372"/>
            <a:ext cx="8222741" cy="2154704"/>
          </a:xfrm>
        </p:spPr>
        <p:txBody>
          <a:bodyPr>
            <a:noAutofit/>
          </a:bodyPr>
          <a:lstStyle/>
          <a:p>
            <a:pPr marL="0" indent="0">
              <a:spcBef>
                <a:spcPts val="1152"/>
              </a:spcBef>
              <a:buNone/>
            </a:pPr>
            <a:r>
              <a:rPr lang="en-US" sz="2400" dirty="0">
                <a:latin typeface="Lato Regular"/>
                <a:cs typeface="Lato Regular"/>
              </a:rPr>
              <a:t>Using conductive ink, fourth grade students were investigating how altering the length and width of a conductor changes its resistance and, therefore, the brightness of a lamp connected to the circuit. </a:t>
            </a:r>
            <a:r>
              <a:rPr lang="en-US" sz="2400" dirty="0" err="1">
                <a:latin typeface="Lato Regular"/>
                <a:cs typeface="Lato Regular"/>
              </a:rPr>
              <a:t>Yesenia</a:t>
            </a:r>
            <a:r>
              <a:rPr lang="en-US" sz="2400" dirty="0">
                <a:latin typeface="Lato Regular"/>
                <a:cs typeface="Lato Regular"/>
              </a:rPr>
              <a:t>, a Latina student who was Spanish-English bilingual, observed that the lamp was brighter when connected to a circuit with wide conductive lines. In her reasoning she used the Spanish verb “</a:t>
            </a:r>
            <a:r>
              <a:rPr lang="en-US" sz="2400" dirty="0" err="1">
                <a:latin typeface="Lato Regular"/>
                <a:cs typeface="Lato Regular"/>
              </a:rPr>
              <a:t>estar</a:t>
            </a:r>
            <a:r>
              <a:rPr lang="en-US" sz="2400" dirty="0">
                <a:latin typeface="Lato Regular"/>
                <a:cs typeface="Lato Regular"/>
              </a:rPr>
              <a:t>”—which refers to a temporal state of being—to describe what was happening with the electricity as it experienced resistance. She did not use the verb “</a:t>
            </a:r>
            <a:r>
              <a:rPr lang="en-US" sz="2400" dirty="0" err="1">
                <a:latin typeface="Lato Regular"/>
                <a:cs typeface="Lato Regular"/>
              </a:rPr>
              <a:t>ser</a:t>
            </a:r>
            <a:r>
              <a:rPr lang="en-US" sz="2400" dirty="0">
                <a:latin typeface="Lato Regular"/>
                <a:cs typeface="Lato Regular"/>
              </a:rPr>
              <a:t>” which which refers to a permanent state of being. This suggests that </a:t>
            </a:r>
            <a:r>
              <a:rPr lang="en-US" sz="2400" dirty="0" err="1">
                <a:latin typeface="Lato Regular"/>
                <a:cs typeface="Lato Regular"/>
              </a:rPr>
              <a:t>Yesenia</a:t>
            </a:r>
            <a:r>
              <a:rPr lang="en-US" sz="2400" dirty="0">
                <a:latin typeface="Lato Regular"/>
                <a:cs typeface="Lato Regular"/>
              </a:rPr>
              <a:t> was aware of the temporal nature of electrical phenomena, rather than thinking of electricity as a permanent steady-state.</a:t>
            </a:r>
          </a:p>
        </p:txBody>
      </p:sp>
      <p:sp>
        <p:nvSpPr>
          <p:cNvPr id="10" name="Text Placeholder 9">
            <a:extLst>
              <a:ext uri="{FF2B5EF4-FFF2-40B4-BE49-F238E27FC236}">
                <a16:creationId xmlns:a16="http://schemas.microsoft.com/office/drawing/2014/main" id="{5B10FBE3-0F5B-2042-8468-9EE7F53D6B58}"/>
              </a:ext>
            </a:extLst>
          </p:cNvPr>
          <p:cNvSpPr>
            <a:spLocks noGrp="1"/>
          </p:cNvSpPr>
          <p:nvPr>
            <p:ph type="body" idx="15"/>
          </p:nvPr>
        </p:nvSpPr>
        <p:spPr>
          <a:xfrm>
            <a:off x="527316" y="6052886"/>
            <a:ext cx="7235190" cy="812539"/>
          </a:xfrm>
        </p:spPr>
        <p:txBody>
          <a:bodyPr>
            <a:normAutofit/>
          </a:bodyPr>
          <a:lstStyle/>
          <a:p>
            <a:r>
              <a:rPr lang="en-US" sz="1400" dirty="0">
                <a:latin typeface="Lato Regular"/>
                <a:cs typeface="Lato Regular"/>
              </a:rPr>
              <a:t>Suárez, E. A. (2017). Designing Science Learning Environments that Support Emerging Bilingual Students to Problematize Electrical Phenomena. (Unpublished doctoral Dissertation). University of Colorado, Boulder, CO.</a:t>
            </a:r>
          </a:p>
        </p:txBody>
      </p:sp>
      <p:pic>
        <p:nvPicPr>
          <p:cNvPr id="7" name="Google Shape;1232;p200" descr="An hand-drawn image. At the top there is a fatter cylander with arrows to the right. It is labeled &quot;Fast (more space).&quot; At the bottom there is a thinner cylander with arrows to the left, labeled &quot;slow/stuck (less space).&quot;"/>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354025" y="877849"/>
            <a:ext cx="6435950" cy="5102302"/>
          </a:xfrm>
          <a:prstGeom prst="rect">
            <a:avLst/>
          </a:prstGeom>
          <a:noFill/>
          <a:ln>
            <a:solidFill>
              <a:schemeClr val="bg1"/>
            </a:solidFill>
          </a:ln>
        </p:spPr>
      </p:pic>
      <p:sp>
        <p:nvSpPr>
          <p:cNvPr id="4" name="Text Placeholder 3">
            <a:extLst>
              <a:ext uri="{FF2B5EF4-FFF2-40B4-BE49-F238E27FC236}">
                <a16:creationId xmlns:a16="http://schemas.microsoft.com/office/drawing/2014/main" id="{D7E759CE-8E90-2A43-958A-E04E59ECC821}"/>
              </a:ext>
              <a:ext uri="{C183D7F6-B498-43B3-948B-1728B52AA6E4}">
                <adec:decorative xmlns:adec="http://schemas.microsoft.com/office/drawing/2017/decorative" val="0"/>
              </a:ext>
            </a:extLst>
          </p:cNvPr>
          <p:cNvSpPr>
            <a:spLocks noGrp="1"/>
          </p:cNvSpPr>
          <p:nvPr>
            <p:ph type="body" idx="13"/>
          </p:nvPr>
        </p:nvSpPr>
        <p:spPr>
          <a:xfrm>
            <a:off x="283476" y="469547"/>
            <a:ext cx="8577048" cy="4224373"/>
          </a:xfrm>
          <a:solidFill>
            <a:srgbClr val="FFFFC9"/>
          </a:solidFill>
          <a:ln>
            <a:solidFill>
              <a:srgbClr val="000000"/>
            </a:solidFill>
          </a:ln>
        </p:spPr>
        <p:txBody>
          <a:bodyPr>
            <a:noAutofit/>
          </a:bodyPr>
          <a:lstStyle/>
          <a:p>
            <a:pPr>
              <a:lnSpc>
                <a:spcPct val="120000"/>
              </a:lnSpc>
            </a:pPr>
            <a:r>
              <a:rPr lang="en-US" sz="2000" dirty="0"/>
              <a:t>Yesenia’s explanation: </a:t>
            </a:r>
          </a:p>
          <a:p>
            <a:pPr>
              <a:lnSpc>
                <a:spcPct val="120000"/>
              </a:lnSpc>
            </a:pPr>
            <a:r>
              <a:rPr lang="en-US" sz="2000" dirty="0">
                <a:solidFill>
                  <a:srgbClr val="0070C0"/>
                </a:solidFill>
              </a:rPr>
              <a:t>“La </a:t>
            </a:r>
            <a:r>
              <a:rPr lang="en-US" sz="2000" dirty="0" err="1">
                <a:solidFill>
                  <a:srgbClr val="0070C0"/>
                </a:solidFill>
              </a:rPr>
              <a:t>energía</a:t>
            </a:r>
            <a:r>
              <a:rPr lang="en-US" sz="2000" dirty="0">
                <a:solidFill>
                  <a:srgbClr val="0070C0"/>
                </a:solidFill>
              </a:rPr>
              <a:t> </a:t>
            </a:r>
            <a:r>
              <a:rPr lang="en-US" sz="2000" dirty="0" err="1">
                <a:solidFill>
                  <a:srgbClr val="0070C0"/>
                </a:solidFill>
              </a:rPr>
              <a:t>puede</a:t>
            </a:r>
            <a:r>
              <a:rPr lang="en-US" sz="2000" dirty="0">
                <a:solidFill>
                  <a:srgbClr val="0070C0"/>
                </a:solidFill>
              </a:rPr>
              <a:t> </a:t>
            </a:r>
            <a:r>
              <a:rPr lang="en-US" sz="2000" dirty="0" err="1">
                <a:solidFill>
                  <a:srgbClr val="0070C0"/>
                </a:solidFill>
              </a:rPr>
              <a:t>ir</a:t>
            </a:r>
            <a:r>
              <a:rPr lang="en-US" sz="2000" dirty="0">
                <a:solidFill>
                  <a:srgbClr val="0070C0"/>
                </a:solidFill>
              </a:rPr>
              <a:t> </a:t>
            </a:r>
            <a:r>
              <a:rPr lang="en-US" sz="2000" dirty="0" err="1">
                <a:solidFill>
                  <a:srgbClr val="0070C0"/>
                </a:solidFill>
              </a:rPr>
              <a:t>más</a:t>
            </a:r>
            <a:r>
              <a:rPr lang="en-US" sz="2000" dirty="0">
                <a:solidFill>
                  <a:srgbClr val="0070C0"/>
                </a:solidFill>
              </a:rPr>
              <a:t> </a:t>
            </a:r>
            <a:r>
              <a:rPr lang="en-US" sz="2000" dirty="0" err="1">
                <a:solidFill>
                  <a:srgbClr val="0070C0"/>
                </a:solidFill>
              </a:rPr>
              <a:t>rápido</a:t>
            </a:r>
            <a:r>
              <a:rPr lang="en-US" sz="2000" dirty="0">
                <a:solidFill>
                  <a:srgbClr val="0070C0"/>
                </a:solidFill>
              </a:rPr>
              <a:t> </a:t>
            </a:r>
            <a:r>
              <a:rPr lang="en-US" sz="2000" dirty="0" err="1">
                <a:solidFill>
                  <a:srgbClr val="0070C0"/>
                </a:solidFill>
              </a:rPr>
              <a:t>en</a:t>
            </a:r>
            <a:r>
              <a:rPr lang="en-US" sz="2000" dirty="0">
                <a:solidFill>
                  <a:srgbClr val="0070C0"/>
                </a:solidFill>
              </a:rPr>
              <a:t> </a:t>
            </a:r>
            <a:r>
              <a:rPr lang="en-US" sz="2000" dirty="0" err="1">
                <a:solidFill>
                  <a:srgbClr val="0070C0"/>
                </a:solidFill>
              </a:rPr>
              <a:t>este</a:t>
            </a:r>
            <a:r>
              <a:rPr lang="en-US" sz="2000" dirty="0">
                <a:solidFill>
                  <a:srgbClr val="0070C0"/>
                </a:solidFill>
              </a:rPr>
              <a:t> </a:t>
            </a:r>
            <a:r>
              <a:rPr lang="en-US" sz="2000" dirty="0" err="1">
                <a:solidFill>
                  <a:srgbClr val="0070C0"/>
                </a:solidFill>
              </a:rPr>
              <a:t>lado</a:t>
            </a:r>
            <a:r>
              <a:rPr lang="en-US" sz="2000" dirty="0">
                <a:solidFill>
                  <a:srgbClr val="0070C0"/>
                </a:solidFill>
              </a:rPr>
              <a:t> que </a:t>
            </a:r>
            <a:r>
              <a:rPr lang="en-US" sz="2000" dirty="0" err="1">
                <a:solidFill>
                  <a:srgbClr val="0070C0"/>
                </a:solidFill>
              </a:rPr>
              <a:t>en</a:t>
            </a:r>
            <a:r>
              <a:rPr lang="en-US" sz="2000" dirty="0">
                <a:solidFill>
                  <a:srgbClr val="0070C0"/>
                </a:solidFill>
              </a:rPr>
              <a:t> </a:t>
            </a:r>
            <a:r>
              <a:rPr lang="en-US" sz="2000" dirty="0" err="1">
                <a:solidFill>
                  <a:srgbClr val="0070C0"/>
                </a:solidFill>
              </a:rPr>
              <a:t>este</a:t>
            </a:r>
            <a:r>
              <a:rPr lang="en-US" sz="2000" dirty="0">
                <a:solidFill>
                  <a:srgbClr val="0070C0"/>
                </a:solidFill>
              </a:rPr>
              <a:t> </a:t>
            </a:r>
            <a:r>
              <a:rPr lang="en-US" sz="2000" dirty="0" err="1">
                <a:solidFill>
                  <a:srgbClr val="0070C0"/>
                </a:solidFill>
              </a:rPr>
              <a:t>lado</a:t>
            </a:r>
            <a:r>
              <a:rPr lang="en-US" sz="2000" dirty="0">
                <a:solidFill>
                  <a:srgbClr val="0070C0"/>
                </a:solidFill>
              </a:rPr>
              <a:t>… </a:t>
            </a:r>
            <a:r>
              <a:rPr lang="en-US" sz="2000" dirty="0" err="1">
                <a:solidFill>
                  <a:srgbClr val="0070C0"/>
                </a:solidFill>
              </a:rPr>
              <a:t>porque</a:t>
            </a:r>
            <a:r>
              <a:rPr lang="en-US" sz="2000" dirty="0">
                <a:solidFill>
                  <a:srgbClr val="0070C0"/>
                </a:solidFill>
              </a:rPr>
              <a:t> </a:t>
            </a:r>
            <a:r>
              <a:rPr lang="en-US" sz="2000" dirty="0" err="1">
                <a:solidFill>
                  <a:srgbClr val="0070C0"/>
                </a:solidFill>
              </a:rPr>
              <a:t>está</a:t>
            </a:r>
            <a:r>
              <a:rPr lang="en-US" sz="2000" dirty="0">
                <a:solidFill>
                  <a:srgbClr val="0070C0"/>
                </a:solidFill>
              </a:rPr>
              <a:t> </a:t>
            </a:r>
            <a:r>
              <a:rPr lang="en-US" sz="2000" dirty="0" err="1">
                <a:solidFill>
                  <a:srgbClr val="0070C0"/>
                </a:solidFill>
              </a:rPr>
              <a:t>muy</a:t>
            </a:r>
            <a:r>
              <a:rPr lang="en-US" sz="2000" dirty="0">
                <a:solidFill>
                  <a:srgbClr val="0070C0"/>
                </a:solidFill>
              </a:rPr>
              <a:t> </a:t>
            </a:r>
            <a:r>
              <a:rPr lang="en-US" sz="2000" dirty="0" err="1">
                <a:solidFill>
                  <a:srgbClr val="0070C0"/>
                </a:solidFill>
              </a:rPr>
              <a:t>chiquito</a:t>
            </a:r>
            <a:r>
              <a:rPr lang="en-US" sz="2000" dirty="0">
                <a:solidFill>
                  <a:srgbClr val="0070C0"/>
                </a:solidFill>
              </a:rPr>
              <a:t> y hay </a:t>
            </a:r>
            <a:r>
              <a:rPr lang="en-US" sz="2000" dirty="0" err="1">
                <a:solidFill>
                  <a:srgbClr val="0070C0"/>
                </a:solidFill>
              </a:rPr>
              <a:t>menos</a:t>
            </a:r>
            <a:r>
              <a:rPr lang="en-US" sz="2000" dirty="0">
                <a:solidFill>
                  <a:srgbClr val="0070C0"/>
                </a:solidFill>
              </a:rPr>
              <a:t> </a:t>
            </a:r>
            <a:r>
              <a:rPr lang="en-US" sz="2000" dirty="0" err="1">
                <a:solidFill>
                  <a:srgbClr val="0070C0"/>
                </a:solidFill>
              </a:rPr>
              <a:t>espacio</a:t>
            </a:r>
            <a:r>
              <a:rPr lang="en-US" sz="2000" dirty="0">
                <a:solidFill>
                  <a:srgbClr val="0070C0"/>
                </a:solidFill>
              </a:rPr>
              <a:t> para que la </a:t>
            </a:r>
            <a:r>
              <a:rPr lang="en-US" sz="2000" dirty="0" err="1">
                <a:solidFill>
                  <a:srgbClr val="0070C0"/>
                </a:solidFill>
              </a:rPr>
              <a:t>electricidad</a:t>
            </a:r>
            <a:r>
              <a:rPr lang="en-US" sz="2000" dirty="0">
                <a:solidFill>
                  <a:srgbClr val="0070C0"/>
                </a:solidFill>
              </a:rPr>
              <a:t> </a:t>
            </a:r>
            <a:r>
              <a:rPr lang="en-US" sz="2000" dirty="0" err="1">
                <a:solidFill>
                  <a:srgbClr val="0070C0"/>
                </a:solidFill>
              </a:rPr>
              <a:t>vaya</a:t>
            </a:r>
            <a:r>
              <a:rPr lang="en-US" sz="2000" dirty="0">
                <a:solidFill>
                  <a:srgbClr val="0070C0"/>
                </a:solidFill>
              </a:rPr>
              <a:t>, y </a:t>
            </a:r>
            <a:r>
              <a:rPr lang="en-US" sz="2000" dirty="0" err="1">
                <a:solidFill>
                  <a:srgbClr val="0070C0"/>
                </a:solidFill>
              </a:rPr>
              <a:t>aquí</a:t>
            </a:r>
            <a:r>
              <a:rPr lang="en-US" sz="2000" dirty="0">
                <a:solidFill>
                  <a:srgbClr val="0070C0"/>
                </a:solidFill>
              </a:rPr>
              <a:t> hay </a:t>
            </a:r>
            <a:r>
              <a:rPr lang="en-US" sz="2000" dirty="0" err="1">
                <a:solidFill>
                  <a:srgbClr val="0070C0"/>
                </a:solidFill>
              </a:rPr>
              <a:t>más</a:t>
            </a:r>
            <a:r>
              <a:rPr lang="en-US" sz="2000" dirty="0">
                <a:solidFill>
                  <a:srgbClr val="0070C0"/>
                </a:solidFill>
              </a:rPr>
              <a:t> </a:t>
            </a:r>
            <a:r>
              <a:rPr lang="en-US" sz="2000" dirty="0" err="1">
                <a:solidFill>
                  <a:srgbClr val="0070C0"/>
                </a:solidFill>
              </a:rPr>
              <a:t>espacio</a:t>
            </a:r>
            <a:r>
              <a:rPr lang="en-US" sz="2000" dirty="0">
                <a:solidFill>
                  <a:srgbClr val="0070C0"/>
                </a:solidFill>
              </a:rPr>
              <a:t>. </a:t>
            </a:r>
            <a:r>
              <a:rPr lang="en-US" sz="2000" dirty="0" err="1">
                <a:solidFill>
                  <a:srgbClr val="0070C0"/>
                </a:solidFill>
              </a:rPr>
              <a:t>Entonces</a:t>
            </a:r>
            <a:r>
              <a:rPr lang="en-US" sz="2000" dirty="0">
                <a:solidFill>
                  <a:srgbClr val="0070C0"/>
                </a:solidFill>
              </a:rPr>
              <a:t> </a:t>
            </a:r>
            <a:r>
              <a:rPr lang="en-US" sz="2000" dirty="0" err="1">
                <a:solidFill>
                  <a:srgbClr val="0070C0"/>
                </a:solidFill>
              </a:rPr>
              <a:t>está</a:t>
            </a:r>
            <a:r>
              <a:rPr lang="en-US" sz="2000" dirty="0">
                <a:solidFill>
                  <a:srgbClr val="0070C0"/>
                </a:solidFill>
              </a:rPr>
              <a:t> </a:t>
            </a:r>
            <a:r>
              <a:rPr lang="en-US" sz="2000" dirty="0" err="1">
                <a:solidFill>
                  <a:srgbClr val="0070C0"/>
                </a:solidFill>
              </a:rPr>
              <a:t>más</a:t>
            </a:r>
            <a:r>
              <a:rPr lang="en-US" sz="2000" dirty="0">
                <a:solidFill>
                  <a:srgbClr val="0070C0"/>
                </a:solidFill>
              </a:rPr>
              <a:t> </a:t>
            </a:r>
            <a:r>
              <a:rPr lang="en-US" sz="2000" dirty="0" err="1">
                <a:solidFill>
                  <a:srgbClr val="0070C0"/>
                </a:solidFill>
              </a:rPr>
              <a:t>fácil</a:t>
            </a:r>
            <a:r>
              <a:rPr lang="en-US" sz="2000" dirty="0">
                <a:solidFill>
                  <a:srgbClr val="0070C0"/>
                </a:solidFill>
              </a:rPr>
              <a:t> que </a:t>
            </a:r>
            <a:r>
              <a:rPr lang="en-US" sz="2000" dirty="0" err="1">
                <a:solidFill>
                  <a:srgbClr val="0070C0"/>
                </a:solidFill>
              </a:rPr>
              <a:t>vaya</a:t>
            </a:r>
            <a:r>
              <a:rPr lang="en-US" sz="2000" dirty="0">
                <a:solidFill>
                  <a:srgbClr val="0070C0"/>
                </a:solidFill>
              </a:rPr>
              <a:t> </a:t>
            </a:r>
            <a:r>
              <a:rPr lang="en-US" sz="2000" dirty="0" err="1">
                <a:solidFill>
                  <a:srgbClr val="0070C0"/>
                </a:solidFill>
              </a:rPr>
              <a:t>acá</a:t>
            </a:r>
            <a:r>
              <a:rPr lang="en-US" sz="2000" dirty="0">
                <a:solidFill>
                  <a:srgbClr val="0070C0"/>
                </a:solidFill>
              </a:rPr>
              <a:t>; </a:t>
            </a:r>
            <a:r>
              <a:rPr lang="en-US" sz="2000" dirty="0" err="1">
                <a:solidFill>
                  <a:srgbClr val="0070C0"/>
                </a:solidFill>
              </a:rPr>
              <a:t>pero</a:t>
            </a:r>
            <a:r>
              <a:rPr lang="en-US" sz="2000" dirty="0">
                <a:solidFill>
                  <a:srgbClr val="0070C0"/>
                </a:solidFill>
              </a:rPr>
              <a:t> a </a:t>
            </a:r>
            <a:r>
              <a:rPr lang="en-US" sz="2000" dirty="0" err="1">
                <a:solidFill>
                  <a:srgbClr val="0070C0"/>
                </a:solidFill>
              </a:rPr>
              <a:t>veces</a:t>
            </a:r>
            <a:r>
              <a:rPr lang="en-US" sz="2000" dirty="0">
                <a:solidFill>
                  <a:srgbClr val="0070C0"/>
                </a:solidFill>
              </a:rPr>
              <a:t> se </a:t>
            </a:r>
            <a:r>
              <a:rPr lang="en-US" sz="2000" dirty="0" err="1">
                <a:solidFill>
                  <a:srgbClr val="0070C0"/>
                </a:solidFill>
              </a:rPr>
              <a:t>atora</a:t>
            </a:r>
            <a:r>
              <a:rPr lang="en-US" sz="2000" dirty="0">
                <a:solidFill>
                  <a:srgbClr val="0070C0"/>
                </a:solidFill>
              </a:rPr>
              <a:t> </a:t>
            </a:r>
            <a:r>
              <a:rPr lang="en-US" sz="2000" dirty="0" err="1">
                <a:solidFill>
                  <a:srgbClr val="0070C0"/>
                </a:solidFill>
              </a:rPr>
              <a:t>aquí</a:t>
            </a:r>
            <a:r>
              <a:rPr lang="en-US" sz="2000" dirty="0">
                <a:solidFill>
                  <a:srgbClr val="0070C0"/>
                </a:solidFill>
              </a:rPr>
              <a:t> y no </a:t>
            </a:r>
            <a:r>
              <a:rPr lang="en-US" sz="2000" dirty="0" err="1">
                <a:solidFill>
                  <a:srgbClr val="0070C0"/>
                </a:solidFill>
              </a:rPr>
              <a:t>puede</a:t>
            </a:r>
            <a:r>
              <a:rPr lang="en-US" sz="2000" dirty="0">
                <a:solidFill>
                  <a:srgbClr val="0070C0"/>
                </a:solidFill>
              </a:rPr>
              <a:t> </a:t>
            </a:r>
            <a:r>
              <a:rPr lang="en-US" sz="2000" dirty="0" err="1">
                <a:solidFill>
                  <a:srgbClr val="0070C0"/>
                </a:solidFill>
              </a:rPr>
              <a:t>volver</a:t>
            </a:r>
            <a:r>
              <a:rPr lang="en-US" sz="2000" dirty="0">
                <a:solidFill>
                  <a:srgbClr val="0070C0"/>
                </a:solidFill>
              </a:rPr>
              <a:t> a la </a:t>
            </a:r>
            <a:r>
              <a:rPr lang="en-US" sz="2000" dirty="0" err="1">
                <a:solidFill>
                  <a:srgbClr val="0070C0"/>
                </a:solidFill>
              </a:rPr>
              <a:t>batería</a:t>
            </a:r>
            <a:r>
              <a:rPr lang="en-US" sz="2000" dirty="0">
                <a:solidFill>
                  <a:srgbClr val="0070C0"/>
                </a:solidFill>
              </a:rPr>
              <a:t>.” </a:t>
            </a:r>
          </a:p>
          <a:p>
            <a:pPr>
              <a:lnSpc>
                <a:spcPct val="120000"/>
              </a:lnSpc>
            </a:pPr>
            <a:r>
              <a:rPr lang="en-US" sz="2000" dirty="0"/>
              <a:t>[The energy can go faster on [wide conductor] than on this side [thin conductor] because it [thin conductor] is very small and there is less space for the electricity to go, and here [wide conductor] there is more space. So, it is easier for it to go here [wide conductor], but sometimes it gets stuck here [thin conductor] and it can’t go back to the battery.]</a:t>
            </a:r>
          </a:p>
        </p:txBody>
      </p:sp>
      <p:sp>
        <p:nvSpPr>
          <p:cNvPr id="5" name="Text Placeholder 4">
            <a:extLst>
              <a:ext uri="{FF2B5EF4-FFF2-40B4-BE49-F238E27FC236}">
                <a16:creationId xmlns:a16="http://schemas.microsoft.com/office/drawing/2014/main" id="{77DCDE0C-2ED5-0642-B90B-FF7433239C2B}"/>
              </a:ext>
            </a:extLst>
          </p:cNvPr>
          <p:cNvSpPr>
            <a:spLocks noGrp="1"/>
          </p:cNvSpPr>
          <p:nvPr>
            <p:ph type="body" idx="14"/>
          </p:nvPr>
        </p:nvSpPr>
        <p:spPr>
          <a:xfrm>
            <a:off x="1920240" y="4809197"/>
            <a:ext cx="6940284" cy="1697164"/>
          </a:xfrm>
          <a:solidFill>
            <a:srgbClr val="FFFFC9"/>
          </a:solidFill>
          <a:ln>
            <a:solidFill>
              <a:srgbClr val="000000"/>
            </a:solidFill>
          </a:ln>
        </p:spPr>
        <p:txBody>
          <a:bodyPr>
            <a:noAutofit/>
          </a:bodyPr>
          <a:lstStyle/>
          <a:p>
            <a:r>
              <a:rPr lang="en-US" sz="2400" dirty="0">
                <a:solidFill>
                  <a:schemeClr val="tx2"/>
                </a:solidFill>
                <a:latin typeface="Lato Regular"/>
                <a:cs typeface="Lato Regular"/>
              </a:rPr>
              <a:t>Hint: How does the diagram support the representation of her model for the phenomena? Why does it matter that she uses the temporary state of “to be” for electricity?</a:t>
            </a:r>
          </a:p>
        </p:txBody>
      </p:sp>
    </p:spTree>
    <p:extLst>
      <p:ext uri="{BB962C8B-B14F-4D97-AF65-F5344CB8AC3E}">
        <p14:creationId xmlns:p14="http://schemas.microsoft.com/office/powerpoint/2010/main" val="296820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dissolve">
                                      <p:cBhvr>
                                        <p:cTn id="12" dur="500"/>
                                        <p:tgtEl>
                                          <p:spTgt spid="4">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500"/>
                                        <p:tgtEl>
                                          <p:spTgt spid="4">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dissolve">
                                      <p:cBhvr>
                                        <p:cTn id="18" dur="500"/>
                                        <p:tgtEl>
                                          <p:spTgt spid="4">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dissolv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
                                            <p:bg/>
                                          </p:spTgt>
                                        </p:tgtEl>
                                        <p:attrNameLst>
                                          <p:attrName>style.visibility</p:attrName>
                                        </p:attrNameLst>
                                      </p:cBhvr>
                                      <p:to>
                                        <p:strVal val="visible"/>
                                      </p:to>
                                    </p:set>
                                    <p:animEffect transition="in" filter="dissolve">
                                      <p:cBhvr>
                                        <p:cTn id="26" dur="500"/>
                                        <p:tgtEl>
                                          <p:spTgt spid="5">
                                            <p:bg/>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dissolve">
                                      <p:cBhvr>
                                        <p:cTn id="2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560844"/>
            <a:ext cx="8229600" cy="5775877"/>
          </a:xfrm>
        </p:spPr>
        <p:txBody>
          <a:bodyPr>
            <a:noAutofit/>
          </a:bodyPr>
          <a:lstStyle/>
          <a:p>
            <a:pPr marL="0" indent="0">
              <a:spcBef>
                <a:spcPts val="1752"/>
              </a:spcBef>
              <a:buClr>
                <a:schemeClr val="tx1"/>
              </a:buClr>
              <a:buNone/>
            </a:pPr>
            <a:r>
              <a:rPr lang="en-US" sz="2400" dirty="0">
                <a:solidFill>
                  <a:srgbClr val="FFFF00"/>
                </a:solidFill>
                <a:latin typeface="Lato Regular"/>
                <a:cs typeface="Lato Regular"/>
              </a:rPr>
              <a:t>Resources for Sensemaking: </a:t>
            </a:r>
          </a:p>
          <a:p>
            <a:pPr>
              <a:spcBef>
                <a:spcPts val="300"/>
              </a:spcBef>
              <a:buClr>
                <a:schemeClr val="tx1"/>
              </a:buClr>
            </a:pPr>
            <a:r>
              <a:rPr lang="en-US" sz="2400" dirty="0">
                <a:solidFill>
                  <a:srgbClr val="FFFFFF"/>
                </a:solidFill>
                <a:latin typeface="Lato Regular"/>
                <a:cs typeface="Lato Regular"/>
              </a:rPr>
              <a:t>making sense through material construction</a:t>
            </a:r>
          </a:p>
          <a:p>
            <a:pPr>
              <a:spcBef>
                <a:spcPts val="300"/>
              </a:spcBef>
              <a:buClr>
                <a:schemeClr val="tx1"/>
              </a:buClr>
            </a:pPr>
            <a:r>
              <a:rPr lang="en-US" sz="2400" dirty="0">
                <a:solidFill>
                  <a:srgbClr val="FFFFFF"/>
                </a:solidFill>
                <a:latin typeface="Lato Regular"/>
                <a:cs typeface="Lato Regular"/>
              </a:rPr>
              <a:t>conceptual resource in linguistic repertoire</a:t>
            </a:r>
          </a:p>
          <a:p>
            <a:pPr>
              <a:spcBef>
                <a:spcPts val="300"/>
              </a:spcBef>
              <a:buClr>
                <a:schemeClr val="tx1"/>
              </a:buClr>
            </a:pPr>
            <a:r>
              <a:rPr lang="en-US" sz="2400" dirty="0">
                <a:solidFill>
                  <a:srgbClr val="FFFFFF"/>
                </a:solidFill>
                <a:latin typeface="Lato Regular"/>
                <a:cs typeface="Lato Regular"/>
              </a:rPr>
              <a:t>talk + diagrammatic representation of model</a:t>
            </a:r>
          </a:p>
          <a:p>
            <a:pPr marL="0" indent="0">
              <a:spcBef>
                <a:spcPts val="1752"/>
              </a:spcBef>
              <a:buClr>
                <a:schemeClr val="tx1"/>
              </a:buClr>
              <a:buNone/>
            </a:pPr>
            <a:r>
              <a:rPr lang="en-US" sz="2400" dirty="0">
                <a:solidFill>
                  <a:srgbClr val="FFFF00"/>
                </a:solidFill>
                <a:latin typeface="Lato Regular"/>
                <a:cs typeface="Lato Regular"/>
              </a:rPr>
              <a:t>Pedagogical Implications: </a:t>
            </a:r>
          </a:p>
          <a:p>
            <a:pPr>
              <a:spcBef>
                <a:spcPts val="600"/>
              </a:spcBef>
              <a:buClr>
                <a:schemeClr val="tx1"/>
              </a:buClr>
            </a:pPr>
            <a:r>
              <a:rPr lang="en-US" sz="2400" dirty="0">
                <a:solidFill>
                  <a:srgbClr val="FFFFFF"/>
                </a:solidFill>
                <a:latin typeface="Lato Regular"/>
                <a:cs typeface="Lato Regular"/>
              </a:rPr>
              <a:t>How can diagramming be used to support more equitable expression of understanding (e.g., conceptual models)? </a:t>
            </a:r>
          </a:p>
          <a:p>
            <a:pPr>
              <a:spcBef>
                <a:spcPts val="600"/>
              </a:spcBef>
              <a:buClr>
                <a:schemeClr val="tx1"/>
              </a:buClr>
            </a:pPr>
            <a:r>
              <a:rPr lang="en-US" sz="2400" dirty="0">
                <a:solidFill>
                  <a:srgbClr val="FFFFFF"/>
                </a:solidFill>
                <a:latin typeface="Lato Regular"/>
                <a:cs typeface="Lato Regular"/>
              </a:rPr>
              <a:t>How can you support students in using their full linguistic repertoire in their </a:t>
            </a:r>
            <a:r>
              <a:rPr lang="en-US" sz="2400" dirty="0" err="1">
                <a:solidFill>
                  <a:srgbClr val="FFFFFF"/>
                </a:solidFill>
                <a:latin typeface="Lato Regular"/>
                <a:cs typeface="Lato Regular"/>
              </a:rPr>
              <a:t>sensemaking</a:t>
            </a:r>
            <a:r>
              <a:rPr lang="en-US" sz="2400" dirty="0">
                <a:solidFill>
                  <a:srgbClr val="FFFFFF"/>
                </a:solidFill>
                <a:latin typeface="Lato Regular"/>
                <a:cs typeface="Lato Regular"/>
              </a:rPr>
              <a:t>? </a:t>
            </a:r>
          </a:p>
        </p:txBody>
      </p:sp>
      <p:sp>
        <p:nvSpPr>
          <p:cNvPr id="7" name="Title 1"/>
          <p:cNvSpPr>
            <a:spLocks noGrp="1"/>
          </p:cNvSpPr>
          <p:nvPr>
            <p:ph type="title"/>
          </p:nvPr>
        </p:nvSpPr>
        <p:spPr>
          <a:xfrm>
            <a:off x="457200" y="895235"/>
            <a:ext cx="8229600" cy="665609"/>
          </a:xfrm>
        </p:spPr>
        <p:txBody>
          <a:bodyPr>
            <a:noAutofit/>
          </a:bodyPr>
          <a:lstStyle/>
          <a:p>
            <a:r>
              <a:rPr lang="en-US" sz="4000" dirty="0">
                <a:solidFill>
                  <a:srgbClr val="FFFFFF"/>
                </a:solidFill>
              </a:rPr>
              <a:t>The Temporal Electricity Scenario</a:t>
            </a:r>
            <a:br>
              <a:rPr lang="en-US" sz="4000" dirty="0">
                <a:solidFill>
                  <a:srgbClr val="FFFFFF"/>
                </a:solidFill>
              </a:rPr>
            </a:br>
            <a:br>
              <a:rPr lang="en-US" sz="2600" dirty="0">
                <a:solidFill>
                  <a:srgbClr val="FFFFFF"/>
                </a:solidFill>
              </a:rPr>
            </a:br>
            <a:r>
              <a:rPr lang="en-US" sz="2600" i="1" dirty="0">
                <a:solidFill>
                  <a:srgbClr val="FFFFFF"/>
                </a:solidFill>
                <a:latin typeface="Lato Regular"/>
                <a:cs typeface="Lato Regular"/>
              </a:rPr>
              <a:t>What resources do you see evidence of? </a:t>
            </a:r>
            <a:br>
              <a:rPr lang="en-US" sz="4000" i="1" dirty="0">
                <a:solidFill>
                  <a:srgbClr val="FFFFFF"/>
                </a:solidFill>
                <a:latin typeface="Lato Regular"/>
                <a:cs typeface="Lato Regular"/>
              </a:rPr>
            </a:br>
            <a:endParaRPr lang="en-US" sz="4000" i="1" dirty="0">
              <a:solidFill>
                <a:srgbClr val="FFFFFF"/>
              </a:solidFill>
            </a:endParaRPr>
          </a:p>
        </p:txBody>
      </p:sp>
      <p:sp>
        <p:nvSpPr>
          <p:cNvPr id="10" name="Rectangle 9"/>
          <p:cNvSpPr/>
          <p:nvPr/>
        </p:nvSpPr>
        <p:spPr>
          <a:xfrm>
            <a:off x="548640" y="5962764"/>
            <a:ext cx="6675120" cy="738664"/>
          </a:xfrm>
          <a:prstGeom prst="rect">
            <a:avLst/>
          </a:prstGeom>
        </p:spPr>
        <p:txBody>
          <a:bodyPr wrap="square">
            <a:spAutoFit/>
          </a:bodyPr>
          <a:lstStyle/>
          <a:p>
            <a:pPr>
              <a:spcBef>
                <a:spcPts val="1152"/>
              </a:spcBef>
            </a:pPr>
            <a:r>
              <a:rPr lang="en-US" dirty="0" err="1">
                <a:solidFill>
                  <a:srgbClr val="FFFFFF"/>
                </a:solidFill>
                <a:latin typeface="Lato Regular"/>
                <a:ea typeface="Lato" panose="020F0502020204030203" pitchFamily="34" charset="0"/>
                <a:cs typeface="Lato Regular"/>
              </a:rPr>
              <a:t>Suárez</a:t>
            </a:r>
            <a:r>
              <a:rPr lang="en-US" dirty="0">
                <a:solidFill>
                  <a:srgbClr val="FFFFFF"/>
                </a:solidFill>
                <a:latin typeface="Lato Regular"/>
                <a:ea typeface="Lato" panose="020F0502020204030203" pitchFamily="34" charset="0"/>
                <a:cs typeface="Lato Regular"/>
              </a:rPr>
              <a:t>, E. A. (2017). Designing Science Learning Environments that Support Emerging Bilingual Students to Problematize Electrical Phenomena. (Unpublished doctoral Dissertation). University of Colorado, Boulder, CO.</a:t>
            </a:r>
          </a:p>
        </p:txBody>
      </p:sp>
    </p:spTree>
    <p:extLst>
      <p:ext uri="{BB962C8B-B14F-4D97-AF65-F5344CB8AC3E}">
        <p14:creationId xmlns:p14="http://schemas.microsoft.com/office/powerpoint/2010/main" val="347089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dissolv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dissolve">
                                      <p:cBhvr>
                                        <p:cTn id="24" dur="500"/>
                                        <p:tgtEl>
                                          <p:spTgt spid="6">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dissolve">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10"/>
          <p:cNvSpPr txBox="1">
            <a:spLocks noGrp="1"/>
          </p:cNvSpPr>
          <p:nvPr>
            <p:ph type="title"/>
          </p:nvPr>
        </p:nvSpPr>
        <p:spPr>
          <a:xfrm>
            <a:off x="628650" y="365126"/>
            <a:ext cx="7886700" cy="509525"/>
          </a:xfrm>
          <a:prstGeom prst="rect">
            <a:avLst/>
          </a:prstGeom>
          <a:noFill/>
          <a:ln>
            <a:noFill/>
          </a:ln>
        </p:spPr>
        <p:txBody>
          <a:bodyPr spcFirstLastPara="1" wrap="square" lIns="91425" tIns="45700" rIns="91425" bIns="45700" anchor="ctr" anchorCtr="0">
            <a:noAutofit/>
          </a:bodyPr>
          <a:lstStyle/>
          <a:p>
            <a:pPr marL="0" marR="0" lvl="0" indent="0" rtl="0">
              <a:spcBef>
                <a:spcPts val="0"/>
              </a:spcBef>
              <a:spcAft>
                <a:spcPts val="0"/>
              </a:spcAft>
              <a:buClr>
                <a:srgbClr val="2E6240"/>
              </a:buClr>
              <a:buSzPts val="4000"/>
              <a:buFont typeface="Lato Black"/>
              <a:buNone/>
            </a:pPr>
            <a:r>
              <a:rPr lang="en-US" sz="2800" dirty="0"/>
              <a:t>Expressing Knowledge Through Action Scenario</a:t>
            </a:r>
            <a:endParaRPr sz="2800" dirty="0">
              <a:sym typeface="Lato Black"/>
            </a:endParaRPr>
          </a:p>
        </p:txBody>
      </p:sp>
      <p:sp>
        <p:nvSpPr>
          <p:cNvPr id="701" name="Google Shape;701;p110"/>
          <p:cNvSpPr txBox="1">
            <a:spLocks noGrp="1"/>
          </p:cNvSpPr>
          <p:nvPr>
            <p:ph type="body" idx="1"/>
          </p:nvPr>
        </p:nvSpPr>
        <p:spPr>
          <a:xfrm>
            <a:off x="628651" y="1170432"/>
            <a:ext cx="4345686" cy="3438145"/>
          </a:xfrm>
          <a:prstGeom prst="rect">
            <a:avLst/>
          </a:prstGeom>
          <a:noFill/>
          <a:ln>
            <a:noFill/>
          </a:ln>
        </p:spPr>
        <p:txBody>
          <a:bodyPr spcFirstLastPara="1" wrap="square" lIns="91425" tIns="45700" rIns="91425" bIns="45700" anchor="t" anchorCtr="0">
            <a:noAutofit/>
          </a:bodyPr>
          <a:lstStyle/>
          <a:p>
            <a:pPr marL="0" lvl="0" indent="0">
              <a:spcBef>
                <a:spcPts val="0"/>
              </a:spcBef>
              <a:buClr>
                <a:schemeClr val="dk1"/>
              </a:buClr>
              <a:buSzPts val="2400"/>
              <a:buNone/>
            </a:pPr>
            <a:r>
              <a:rPr lang="en-US" sz="2400" dirty="0"/>
              <a:t>A third grade classroom investigated different types of apples with the focal question: “Does the type of apple affect girth?”. Instead of a single tool for measurement, students were provided a tape measure, string, yarn, and different colored pipe cleaners. One student worked with pipe cleaners to developed his own action-centered process and taped the pipe cleaner to paper to create a bar graph. </a:t>
            </a:r>
          </a:p>
        </p:txBody>
      </p:sp>
      <p:sp>
        <p:nvSpPr>
          <p:cNvPr id="2" name="Text Placeholder 1">
            <a:extLst>
              <a:ext uri="{FF2B5EF4-FFF2-40B4-BE49-F238E27FC236}">
                <a16:creationId xmlns:a16="http://schemas.microsoft.com/office/drawing/2014/main" id="{510A5946-4126-AC4F-AB52-3AEE452609C1}"/>
              </a:ext>
            </a:extLst>
          </p:cNvPr>
          <p:cNvSpPr>
            <a:spLocks noGrp="1"/>
          </p:cNvSpPr>
          <p:nvPr>
            <p:ph type="body" idx="13"/>
          </p:nvPr>
        </p:nvSpPr>
        <p:spPr>
          <a:xfrm>
            <a:off x="5130801" y="1170432"/>
            <a:ext cx="3684016" cy="4366768"/>
          </a:xfrm>
          <a:ln>
            <a:solidFill>
              <a:schemeClr val="bg1"/>
            </a:solidFill>
          </a:ln>
        </p:spPr>
        <p:txBody>
          <a:bodyPr>
            <a:normAutofit fontScale="70000" lnSpcReduction="20000"/>
          </a:bodyPr>
          <a:lstStyle/>
          <a:p>
            <a:pPr marL="0">
              <a:lnSpc>
                <a:spcPct val="140000"/>
              </a:lnSpc>
              <a:spcBef>
                <a:spcPts val="0"/>
              </a:spcBef>
              <a:buSzPts val="2400"/>
            </a:pPr>
            <a:r>
              <a:rPr lang="en-US" dirty="0"/>
              <a:t>I measured the girth of 90 apples. </a:t>
            </a:r>
          </a:p>
          <a:p>
            <a:pPr marL="0">
              <a:lnSpc>
                <a:spcPct val="140000"/>
              </a:lnSpc>
              <a:spcBef>
                <a:spcPts val="0"/>
              </a:spcBef>
              <a:buSzPts val="2400"/>
            </a:pPr>
            <a:r>
              <a:rPr lang="en-US" dirty="0"/>
              <a:t>30 Golden Delicious, 30 </a:t>
            </a:r>
            <a:r>
              <a:rPr lang="en-US" dirty="0" err="1"/>
              <a:t>Johnee</a:t>
            </a:r>
            <a:r>
              <a:rPr lang="en-US" dirty="0"/>
              <a:t>,  and 30 Empire</a:t>
            </a:r>
          </a:p>
          <a:p>
            <a:pPr marL="0">
              <a:lnSpc>
                <a:spcPct val="140000"/>
              </a:lnSpc>
              <a:spcBef>
                <a:spcPts val="0"/>
              </a:spcBef>
              <a:buSzPts val="2400"/>
            </a:pPr>
            <a:endParaRPr lang="en-US" sz="1100" dirty="0"/>
          </a:p>
          <a:p>
            <a:pPr marL="0">
              <a:lnSpc>
                <a:spcPct val="140000"/>
              </a:lnSpc>
              <a:spcBef>
                <a:spcPts val="0"/>
              </a:spcBef>
              <a:buSzPts val="2400"/>
            </a:pPr>
            <a:r>
              <a:rPr lang="en-US" dirty="0"/>
              <a:t>Step 1. I put tape on the 30 Golden Delicious apples. </a:t>
            </a:r>
          </a:p>
          <a:p>
            <a:pPr marL="0">
              <a:lnSpc>
                <a:spcPct val="140000"/>
              </a:lnSpc>
              <a:spcBef>
                <a:spcPts val="0"/>
              </a:spcBef>
              <a:buSzPts val="2400"/>
            </a:pPr>
            <a:r>
              <a:rPr lang="en-US" dirty="0"/>
              <a:t>Step 2. I put the numbers 1–30 on the apples. </a:t>
            </a:r>
          </a:p>
          <a:p>
            <a:pPr marL="0">
              <a:lnSpc>
                <a:spcPct val="140000"/>
              </a:lnSpc>
              <a:spcBef>
                <a:spcPts val="0"/>
              </a:spcBef>
              <a:buSzPts val="2400"/>
            </a:pPr>
            <a:r>
              <a:rPr lang="en-US" dirty="0"/>
              <a:t>Step 3. I punched out 30 small apples out of paper. </a:t>
            </a:r>
          </a:p>
          <a:p>
            <a:pPr marL="0">
              <a:lnSpc>
                <a:spcPct val="140000"/>
              </a:lnSpc>
              <a:spcBef>
                <a:spcPts val="0"/>
              </a:spcBef>
              <a:buSzPts val="2400"/>
            </a:pPr>
            <a:r>
              <a:rPr lang="en-US" dirty="0"/>
              <a:t>Step 4. I numbered the paper apples 1–30.</a:t>
            </a:r>
          </a:p>
          <a:p>
            <a:pPr marL="0">
              <a:lnSpc>
                <a:spcPct val="140000"/>
              </a:lnSpc>
              <a:spcBef>
                <a:spcPts val="0"/>
              </a:spcBef>
              <a:buSzPts val="2400"/>
            </a:pPr>
            <a:r>
              <a:rPr lang="en-US" dirty="0"/>
              <a:t>Step 5. I glued them in a line at the bottom of two pieces of construction paper. </a:t>
            </a:r>
          </a:p>
          <a:p>
            <a:pPr marL="0">
              <a:lnSpc>
                <a:spcPct val="140000"/>
              </a:lnSpc>
              <a:spcBef>
                <a:spcPts val="0"/>
              </a:spcBef>
              <a:buSzPts val="2400"/>
            </a:pPr>
            <a:r>
              <a:rPr lang="en-US" dirty="0"/>
              <a:t>Step 6. I taped one end of the pipe cleaner to the apple. I put the pipe cleaner around the middle of the apples like a belt. </a:t>
            </a:r>
          </a:p>
          <a:p>
            <a:pPr marL="0">
              <a:lnSpc>
                <a:spcPct val="140000"/>
              </a:lnSpc>
              <a:spcBef>
                <a:spcPts val="0"/>
              </a:spcBef>
              <a:buSzPts val="2400"/>
            </a:pPr>
            <a:r>
              <a:rPr lang="en-US" dirty="0"/>
              <a:t>Step 7. I marked the pipe cleaner where they touched. </a:t>
            </a:r>
          </a:p>
          <a:p>
            <a:pPr marL="0">
              <a:lnSpc>
                <a:spcPct val="140000"/>
              </a:lnSpc>
              <a:spcBef>
                <a:spcPts val="0"/>
              </a:spcBef>
              <a:buSzPts val="2400"/>
            </a:pPr>
            <a:r>
              <a:rPr lang="en-US" dirty="0"/>
              <a:t>Step 8. I cut it where they touched. </a:t>
            </a:r>
          </a:p>
          <a:p>
            <a:pPr marL="0">
              <a:lnSpc>
                <a:spcPct val="140000"/>
              </a:lnSpc>
              <a:spcBef>
                <a:spcPts val="0"/>
              </a:spcBef>
              <a:buSzPts val="2400"/>
            </a:pPr>
            <a:r>
              <a:rPr lang="en-US" dirty="0"/>
              <a:t>Step 9. I taped cleaners to the chart.</a:t>
            </a:r>
          </a:p>
        </p:txBody>
      </p:sp>
      <p:sp>
        <p:nvSpPr>
          <p:cNvPr id="3" name="Text Placeholder 2">
            <a:extLst>
              <a:ext uri="{FF2B5EF4-FFF2-40B4-BE49-F238E27FC236}">
                <a16:creationId xmlns:a16="http://schemas.microsoft.com/office/drawing/2014/main" id="{E118EB38-7751-904B-93C6-266AAEC1DEF1}"/>
              </a:ext>
            </a:extLst>
          </p:cNvPr>
          <p:cNvSpPr>
            <a:spLocks noGrp="1"/>
          </p:cNvSpPr>
          <p:nvPr>
            <p:ph type="body" idx="14"/>
          </p:nvPr>
        </p:nvSpPr>
        <p:spPr>
          <a:xfrm>
            <a:off x="628650" y="6192688"/>
            <a:ext cx="6903731" cy="1696384"/>
          </a:xfrm>
        </p:spPr>
        <p:txBody>
          <a:bodyPr>
            <a:normAutofit/>
          </a:bodyPr>
          <a:lstStyle/>
          <a:p>
            <a:r>
              <a:rPr lang="en-US" sz="1000" dirty="0" err="1"/>
              <a:t>Britsch</a:t>
            </a:r>
            <a:r>
              <a:rPr lang="en-US" sz="1000" dirty="0"/>
              <a:t>, S. J., &amp; </a:t>
            </a:r>
            <a:r>
              <a:rPr lang="en-US" sz="1000" dirty="0" err="1"/>
              <a:t>Heise</a:t>
            </a:r>
            <a:r>
              <a:rPr lang="en-US" sz="1000" dirty="0"/>
              <a:t>, K. A. (2006). </a:t>
            </a:r>
            <a:r>
              <a:rPr lang="en-US" sz="1000" u="sng" dirty="0">
                <a:solidFill>
                  <a:srgbClr val="0020FF"/>
                </a:solidFill>
                <a:hlinkClick r:id="rId3">
                  <a:extLst>
                    <a:ext uri="{A12FA001-AC4F-418D-AE19-62706E023703}">
                      <ahyp:hlinkClr xmlns:ahyp="http://schemas.microsoft.com/office/drawing/2018/hyperlinkcolor" val="tx"/>
                    </a:ext>
                  </a:extLst>
                </a:hlinkClick>
              </a:rPr>
              <a:t>One Mode Is Not for All</a:t>
            </a:r>
            <a:r>
              <a:rPr lang="en-US" sz="1000" dirty="0"/>
              <a:t>. Science and Children, 43(4), 26–29.</a:t>
            </a:r>
            <a:endParaRPr lang="en-US" sz="1000" dirty="0">
              <a:solidFill>
                <a:srgbClr val="333333"/>
              </a:solidFill>
            </a:endParaRPr>
          </a:p>
        </p:txBody>
      </p:sp>
    </p:spTree>
    <p:extLst>
      <p:ext uri="{BB962C8B-B14F-4D97-AF65-F5344CB8AC3E}">
        <p14:creationId xmlns:p14="http://schemas.microsoft.com/office/powerpoint/2010/main" val="3882683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7A2B-DBB7-5647-A6F2-DA0CE90E2449}"/>
              </a:ext>
            </a:extLst>
          </p:cNvPr>
          <p:cNvSpPr>
            <a:spLocks noGrp="1"/>
          </p:cNvSpPr>
          <p:nvPr>
            <p:ph type="title"/>
          </p:nvPr>
        </p:nvSpPr>
        <p:spPr>
          <a:xfrm>
            <a:off x="628650" y="1103948"/>
            <a:ext cx="7886700" cy="1325563"/>
          </a:xfrm>
        </p:spPr>
        <p:txBody>
          <a:bodyPr>
            <a:normAutofit fontScale="90000"/>
          </a:bodyPr>
          <a:lstStyle/>
          <a:p>
            <a:r>
              <a:rPr lang="en-US" dirty="0"/>
              <a:t>Expressing Knowledge Through Action Scenario</a:t>
            </a:r>
            <a:br>
              <a:rPr lang="en-US" dirty="0"/>
            </a:br>
            <a:br>
              <a:rPr lang="en-US" sz="2900" dirty="0"/>
            </a:br>
            <a:r>
              <a:rPr lang="en-US" sz="2900" i="1" dirty="0">
                <a:solidFill>
                  <a:srgbClr val="FFFFFF"/>
                </a:solidFill>
                <a:latin typeface="Lato Regular"/>
                <a:cs typeface="Lato Regular"/>
              </a:rPr>
              <a:t>What resources do you see evidence of? </a:t>
            </a:r>
            <a:br>
              <a:rPr lang="en-US" dirty="0">
                <a:solidFill>
                  <a:srgbClr val="FFFFFF"/>
                </a:solidFill>
                <a:latin typeface="Lato Regular"/>
                <a:cs typeface="Lato Regular"/>
              </a:rPr>
            </a:br>
            <a:endParaRPr lang="en-US" dirty="0"/>
          </a:p>
        </p:txBody>
      </p:sp>
      <p:sp>
        <p:nvSpPr>
          <p:cNvPr id="6" name="Content Placeholder 2"/>
          <p:cNvSpPr>
            <a:spLocks noGrp="1"/>
          </p:cNvSpPr>
          <p:nvPr>
            <p:ph type="body" idx="1"/>
          </p:nvPr>
        </p:nvSpPr>
        <p:spPr>
          <a:xfrm>
            <a:off x="628650" y="2429511"/>
            <a:ext cx="7886700" cy="4351338"/>
          </a:xfrm>
        </p:spPr>
        <p:txBody>
          <a:bodyPr>
            <a:noAutofit/>
          </a:bodyPr>
          <a:lstStyle/>
          <a:p>
            <a:pPr marL="0" indent="0">
              <a:spcBef>
                <a:spcPts val="1752"/>
              </a:spcBef>
              <a:buClr>
                <a:schemeClr val="tx1"/>
              </a:buClr>
              <a:buNone/>
            </a:pPr>
            <a:r>
              <a:rPr lang="en-US" sz="2400" dirty="0">
                <a:solidFill>
                  <a:srgbClr val="FFFF00"/>
                </a:solidFill>
                <a:latin typeface="Lato Regular"/>
                <a:cs typeface="Lato Regular"/>
              </a:rPr>
              <a:t>Resources for Sensemaking: </a:t>
            </a:r>
          </a:p>
          <a:p>
            <a:pPr>
              <a:spcBef>
                <a:spcPts val="300"/>
              </a:spcBef>
              <a:buClr>
                <a:schemeClr val="tx1"/>
              </a:buClr>
            </a:pPr>
            <a:r>
              <a:rPr lang="en-US" sz="2400" dirty="0">
                <a:solidFill>
                  <a:srgbClr val="FFFFFF"/>
                </a:solidFill>
                <a:latin typeface="Lato Regular"/>
                <a:cs typeface="Lato Regular"/>
              </a:rPr>
              <a:t>Action-centered processes</a:t>
            </a:r>
          </a:p>
          <a:p>
            <a:pPr>
              <a:spcBef>
                <a:spcPts val="300"/>
              </a:spcBef>
              <a:buClr>
                <a:schemeClr val="tx1"/>
              </a:buClr>
            </a:pPr>
            <a:r>
              <a:rPr lang="en-US" sz="2400" dirty="0">
                <a:solidFill>
                  <a:srgbClr val="FFFFFF"/>
                </a:solidFill>
                <a:latin typeface="Lato Regular"/>
                <a:cs typeface="Lato Regular"/>
              </a:rPr>
              <a:t>Creative methods of data collection and representation</a:t>
            </a:r>
          </a:p>
          <a:p>
            <a:pPr marL="0" indent="0">
              <a:spcBef>
                <a:spcPts val="300"/>
              </a:spcBef>
              <a:buClr>
                <a:schemeClr val="tx1"/>
              </a:buClr>
              <a:buNone/>
            </a:pPr>
            <a:endParaRPr lang="en-US" sz="2400" dirty="0">
              <a:solidFill>
                <a:srgbClr val="FFFFFF"/>
              </a:solidFill>
              <a:latin typeface="Lato Regular"/>
              <a:cs typeface="Lato Regular"/>
            </a:endParaRPr>
          </a:p>
          <a:p>
            <a:pPr marL="0" indent="0">
              <a:spcBef>
                <a:spcPts val="1752"/>
              </a:spcBef>
              <a:buClr>
                <a:schemeClr val="tx1"/>
              </a:buClr>
              <a:buNone/>
            </a:pPr>
            <a:r>
              <a:rPr lang="en-US" sz="2400" dirty="0">
                <a:solidFill>
                  <a:srgbClr val="FFFF00"/>
                </a:solidFill>
                <a:latin typeface="Lato Regular"/>
                <a:cs typeface="Lato Regular"/>
              </a:rPr>
              <a:t>Pedagogical Implications: </a:t>
            </a:r>
          </a:p>
          <a:p>
            <a:pPr>
              <a:spcBef>
                <a:spcPts val="600"/>
              </a:spcBef>
              <a:buClr>
                <a:schemeClr val="tx1"/>
              </a:buClr>
            </a:pPr>
            <a:r>
              <a:rPr lang="en-US" sz="2400" dirty="0">
                <a:solidFill>
                  <a:srgbClr val="FFFFFF"/>
                </a:solidFill>
                <a:latin typeface="Lato Regular"/>
                <a:cs typeface="Lato Regular"/>
              </a:rPr>
              <a:t>How can you provide flexibility in the data collection, representation and communication process?</a:t>
            </a:r>
          </a:p>
          <a:p>
            <a:pPr>
              <a:spcBef>
                <a:spcPts val="600"/>
              </a:spcBef>
              <a:buClr>
                <a:schemeClr val="tx1"/>
              </a:buClr>
            </a:pPr>
            <a:endParaRPr lang="en-US" sz="2400" dirty="0">
              <a:solidFill>
                <a:srgbClr val="FFFFFF"/>
              </a:solidFill>
              <a:latin typeface="Lato Regular"/>
              <a:cs typeface="Lato Regular"/>
            </a:endParaRPr>
          </a:p>
          <a:p>
            <a:pPr marL="114300" indent="0">
              <a:spcBef>
                <a:spcPts val="600"/>
              </a:spcBef>
              <a:buClr>
                <a:schemeClr val="tx1"/>
              </a:buClr>
              <a:buNone/>
            </a:pPr>
            <a:r>
              <a:rPr lang="en-US" sz="1600" dirty="0" err="1"/>
              <a:t>Britsch</a:t>
            </a:r>
            <a:r>
              <a:rPr lang="en-US" sz="1600" dirty="0"/>
              <a:t>, S. J., &amp; </a:t>
            </a:r>
            <a:r>
              <a:rPr lang="en-US" sz="1600" dirty="0" err="1"/>
              <a:t>Heise</a:t>
            </a:r>
            <a:r>
              <a:rPr lang="en-US" sz="1600" dirty="0"/>
              <a:t>, K. A. (2006). </a:t>
            </a:r>
            <a:r>
              <a:rPr lang="en-US" sz="1600" u="sng" dirty="0">
                <a:hlinkClick r:id="rId3">
                  <a:extLst>
                    <a:ext uri="{A12FA001-AC4F-418D-AE19-62706E023703}">
                      <ahyp:hlinkClr xmlns:ahyp="http://schemas.microsoft.com/office/drawing/2018/hyperlinkcolor" val="tx"/>
                    </a:ext>
                  </a:extLst>
                </a:hlinkClick>
              </a:rPr>
              <a:t>One Mode Is Not for All</a:t>
            </a:r>
            <a:r>
              <a:rPr lang="en-US" sz="1600" dirty="0"/>
              <a:t>. Science and Children, 43(4), 26–29.</a:t>
            </a:r>
          </a:p>
        </p:txBody>
      </p:sp>
    </p:spTree>
    <p:extLst>
      <p:ext uri="{BB962C8B-B14F-4D97-AF65-F5344CB8AC3E}">
        <p14:creationId xmlns:p14="http://schemas.microsoft.com/office/powerpoint/2010/main" val="379255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xEl>
                                              <p:pRg st="4" end="4"/>
                                            </p:txEl>
                                          </p:spTgt>
                                        </p:tgtEl>
                                        <p:attrNameLst>
                                          <p:attrName>style.visibility</p:attrName>
                                        </p:attrNameLst>
                                      </p:cBhvr>
                                      <p:to>
                                        <p:strVal val="visible"/>
                                      </p:to>
                                    </p:set>
                                    <p:animEffect transition="in" filter="dissolve">
                                      <p:cBhvr>
                                        <p:cTn id="18" dur="500"/>
                                        <p:tgtEl>
                                          <p:spTgt spid="6">
                                            <p:txEl>
                                              <p:pRg st="4" end="4"/>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dissolve">
                                      <p:cBhvr>
                                        <p:cTn id="2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483074C-9BD7-144E-8976-35A821CD4D90}"/>
              </a:ext>
            </a:extLst>
          </p:cNvPr>
          <p:cNvSpPr>
            <a:spLocks noGrp="1"/>
          </p:cNvSpPr>
          <p:nvPr>
            <p:ph type="body" idx="14"/>
          </p:nvPr>
        </p:nvSpPr>
        <p:spPr>
          <a:xfrm>
            <a:off x="628651" y="6088857"/>
            <a:ext cx="7300037" cy="597180"/>
          </a:xfrm>
        </p:spPr>
        <p:txBody>
          <a:bodyPr>
            <a:noAutofit/>
          </a:bodyPr>
          <a:lstStyle/>
          <a:p>
            <a:r>
              <a:rPr lang="en-US" sz="1400" dirty="0" err="1">
                <a:latin typeface="Lato Regular"/>
                <a:cs typeface="Lato Regular"/>
              </a:rPr>
              <a:t>Tzou</a:t>
            </a:r>
            <a:r>
              <a:rPr lang="en-US" sz="1400" dirty="0">
                <a:latin typeface="Lato Regular"/>
                <a:cs typeface="Lato Regular"/>
              </a:rPr>
              <a:t>, C., Bang, M. &amp; Bell, P. (2017, April). Tech Tales: Connecting Robotics with Family Storytelling.  Presentation at National Association of Research in Science Teaching (NARST) Annual Conference, San Antonio, TX.</a:t>
            </a:r>
          </a:p>
        </p:txBody>
      </p:sp>
      <p:pic>
        <p:nvPicPr>
          <p:cNvPr id="5" name="Picture 4" descr="An image of foil and carboard on the family's diorama"/>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55207" y="5139545"/>
            <a:ext cx="2262235" cy="1224337"/>
          </a:xfrm>
          <a:prstGeom prst="rect">
            <a:avLst/>
          </a:prstGeom>
        </p:spPr>
      </p:pic>
      <p:pic>
        <p:nvPicPr>
          <p:cNvPr id="7" name="Picture 6" descr="An image of the front of the diorama, with a cabin, kayak, campfire, plants and animals."/>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53114" y="4271386"/>
            <a:ext cx="2131569" cy="2114462"/>
          </a:xfrm>
          <a:prstGeom prst="rect">
            <a:avLst/>
          </a:prstGeom>
        </p:spPr>
      </p:pic>
      <p:sp>
        <p:nvSpPr>
          <p:cNvPr id="4" name="Text Placeholder 3">
            <a:extLst>
              <a:ext uri="{FF2B5EF4-FFF2-40B4-BE49-F238E27FC236}">
                <a16:creationId xmlns:a16="http://schemas.microsoft.com/office/drawing/2014/main" id="{C3EDED4D-004C-BB4D-9FEF-915ABFAF77A4}"/>
              </a:ext>
            </a:extLst>
          </p:cNvPr>
          <p:cNvSpPr>
            <a:spLocks noGrp="1"/>
          </p:cNvSpPr>
          <p:nvPr>
            <p:ph type="body" idx="13"/>
          </p:nvPr>
        </p:nvSpPr>
        <p:spPr>
          <a:xfrm>
            <a:off x="2526754" y="5139545"/>
            <a:ext cx="6365709" cy="1638674"/>
          </a:xfrm>
          <a:solidFill>
            <a:srgbClr val="FFFFC9"/>
          </a:solidFill>
          <a:ln w="12700">
            <a:solidFill>
              <a:srgbClr val="000000"/>
            </a:solidFill>
          </a:ln>
        </p:spPr>
        <p:txBody>
          <a:bodyPr>
            <a:noAutofit/>
          </a:bodyPr>
          <a:lstStyle/>
          <a:p>
            <a:r>
              <a:rPr lang="en-US" sz="2400" dirty="0">
                <a:solidFill>
                  <a:schemeClr val="tx2"/>
                </a:solidFill>
                <a:latin typeface="Lato Regular"/>
                <a:cs typeface="Lato Regular"/>
              </a:rPr>
              <a:t>Hint: Are most complex projects (e.g., in the workplace) accomplished by individuals or groups? How does that work? How did the daughter shape the final design?</a:t>
            </a:r>
          </a:p>
        </p:txBody>
      </p:sp>
      <p:sp>
        <p:nvSpPr>
          <p:cNvPr id="3" name="Content Placeholder 2"/>
          <p:cNvSpPr>
            <a:spLocks noGrp="1"/>
          </p:cNvSpPr>
          <p:nvPr>
            <p:ph type="body" idx="1"/>
          </p:nvPr>
        </p:nvSpPr>
        <p:spPr>
          <a:xfrm>
            <a:off x="628651" y="779446"/>
            <a:ext cx="8515349" cy="5364277"/>
          </a:xfrm>
        </p:spPr>
        <p:txBody>
          <a:bodyPr>
            <a:noAutofit/>
          </a:bodyPr>
          <a:lstStyle/>
          <a:p>
            <a:pPr marL="0" indent="0">
              <a:spcBef>
                <a:spcPts val="1152"/>
              </a:spcBef>
              <a:buNone/>
            </a:pPr>
            <a:r>
              <a:rPr lang="en-US" sz="2400" dirty="0"/>
              <a:t>A family in a robotics program are designing an animated diorama—using microprocessors, actuators, and sensors—to convey a deeply meaningful family story about when they went camping in a cabin. The five year old daughter does not appear to be centrally engaged. As they discuss options she puts a cardboard frame on a computer screen showing a galaxy image to help her family conceptualize a starry night sky element and then starts building pieces of it. Her father starts building a reflective “star cage” using three LEDs to illuminate stars on a large black field (like a Lite Brite). The eight year old son starts programming </a:t>
            </a:r>
            <a:br>
              <a:rPr lang="en-US" sz="2400" dirty="0"/>
            </a:br>
            <a:r>
              <a:rPr lang="en-US" sz="2400" dirty="0"/>
              <a:t>the LEDs to gently twinkle. They </a:t>
            </a:r>
            <a:br>
              <a:rPr lang="en-US" sz="2400" dirty="0"/>
            </a:br>
            <a:r>
              <a:rPr lang="en-US" sz="2400" dirty="0"/>
              <a:t>co-develop it across </a:t>
            </a:r>
            <a:br>
              <a:rPr lang="en-US" sz="2400" dirty="0"/>
            </a:br>
            <a:r>
              <a:rPr lang="en-US" sz="2400" dirty="0" err="1"/>
              <a:t>interations</a:t>
            </a:r>
            <a:r>
              <a:rPr lang="en-US" sz="2400" dirty="0"/>
              <a:t>.</a:t>
            </a:r>
          </a:p>
        </p:txBody>
      </p:sp>
      <p:sp>
        <p:nvSpPr>
          <p:cNvPr id="2" name="Title 1"/>
          <p:cNvSpPr>
            <a:spLocks noGrp="1"/>
          </p:cNvSpPr>
          <p:nvPr>
            <p:ph type="title"/>
          </p:nvPr>
        </p:nvSpPr>
        <p:spPr>
          <a:xfrm>
            <a:off x="618818" y="-180351"/>
            <a:ext cx="7886700" cy="1325563"/>
          </a:xfrm>
        </p:spPr>
        <p:txBody>
          <a:bodyPr>
            <a:noAutofit/>
          </a:bodyPr>
          <a:lstStyle/>
          <a:p>
            <a:r>
              <a:rPr lang="en-US" dirty="0"/>
              <a:t>The Family Robotics Scenario</a:t>
            </a:r>
          </a:p>
        </p:txBody>
      </p:sp>
    </p:spTree>
    <p:extLst>
      <p:ext uri="{BB962C8B-B14F-4D97-AF65-F5344CB8AC3E}">
        <p14:creationId xmlns:p14="http://schemas.microsoft.com/office/powerpoint/2010/main" val="427540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dissolve">
                                      <p:cBhvr>
                                        <p:cTn id="7" dur="500"/>
                                        <p:tgtEl>
                                          <p:spTgt spid="4">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403560" y="1757761"/>
            <a:ext cx="8336880" cy="5430568"/>
          </a:xfrm>
        </p:spPr>
        <p:txBody>
          <a:bodyPr>
            <a:noAutofit/>
          </a:bodyPr>
          <a:lstStyle/>
          <a:p>
            <a:pPr marL="0" indent="0">
              <a:spcBef>
                <a:spcPts val="1752"/>
              </a:spcBef>
              <a:buClr>
                <a:schemeClr val="tx1"/>
              </a:buClr>
              <a:buNone/>
            </a:pPr>
            <a:r>
              <a:rPr lang="en-US" sz="2400" dirty="0">
                <a:solidFill>
                  <a:srgbClr val="FFFF00"/>
                </a:solidFill>
                <a:latin typeface="Lato Regular"/>
                <a:cs typeface="Lato Regular"/>
              </a:rPr>
              <a:t>Resources for Sensemaking: </a:t>
            </a:r>
          </a:p>
          <a:p>
            <a:pPr>
              <a:spcBef>
                <a:spcPts val="300"/>
              </a:spcBef>
              <a:buClr>
                <a:schemeClr val="tx1"/>
              </a:buClr>
            </a:pPr>
            <a:r>
              <a:rPr lang="en-US" sz="2400" dirty="0">
                <a:solidFill>
                  <a:srgbClr val="FFFFFF"/>
                </a:solidFill>
                <a:latin typeface="Lato Regular"/>
                <a:cs typeface="Lato Regular"/>
              </a:rPr>
              <a:t>problem framing and exploration</a:t>
            </a:r>
          </a:p>
          <a:p>
            <a:pPr>
              <a:spcBef>
                <a:spcPts val="300"/>
              </a:spcBef>
              <a:buClr>
                <a:schemeClr val="tx1"/>
              </a:buClr>
            </a:pPr>
            <a:r>
              <a:rPr lang="en-US" sz="2400" dirty="0">
                <a:solidFill>
                  <a:srgbClr val="FFFFFF"/>
                </a:solidFill>
                <a:latin typeface="Lato Regular"/>
                <a:cs typeface="Lato Regular"/>
              </a:rPr>
              <a:t>science-based, collaborative design (ideation, negotiation)</a:t>
            </a:r>
          </a:p>
          <a:p>
            <a:pPr>
              <a:spcBef>
                <a:spcPts val="300"/>
              </a:spcBef>
              <a:buClr>
                <a:schemeClr val="tx1"/>
              </a:buClr>
            </a:pPr>
            <a:r>
              <a:rPr lang="en-US" sz="2400" dirty="0">
                <a:solidFill>
                  <a:srgbClr val="FFFFFF"/>
                </a:solidFill>
                <a:latin typeface="Lato Regular"/>
                <a:cs typeface="Lato Regular"/>
              </a:rPr>
              <a:t>developing solutions through iterations and optimizing</a:t>
            </a:r>
          </a:p>
          <a:p>
            <a:pPr marL="0" indent="0">
              <a:spcBef>
                <a:spcPts val="1752"/>
              </a:spcBef>
              <a:buClr>
                <a:schemeClr val="tx1"/>
              </a:buClr>
              <a:buNone/>
            </a:pPr>
            <a:r>
              <a:rPr lang="en-US" sz="2400" dirty="0">
                <a:solidFill>
                  <a:srgbClr val="FFFF00"/>
                </a:solidFill>
                <a:latin typeface="Lato Regular"/>
                <a:cs typeface="Lato Regular"/>
              </a:rPr>
              <a:t>Pedagogical Implications: </a:t>
            </a:r>
          </a:p>
          <a:p>
            <a:pPr>
              <a:spcBef>
                <a:spcPts val="600"/>
              </a:spcBef>
              <a:buClr>
                <a:schemeClr val="tx1"/>
              </a:buClr>
            </a:pPr>
            <a:r>
              <a:rPr lang="en-US" sz="2400" dirty="0">
                <a:solidFill>
                  <a:srgbClr val="FFFFFF"/>
                </a:solidFill>
                <a:latin typeface="Lato Regular"/>
                <a:cs typeface="Lato Regular"/>
              </a:rPr>
              <a:t>How can you support collaborative project work that both leverages learner expertise but also gets them to learn new things over time? </a:t>
            </a:r>
          </a:p>
          <a:p>
            <a:pPr marL="114300" indent="0">
              <a:spcBef>
                <a:spcPts val="600"/>
              </a:spcBef>
              <a:buNone/>
            </a:pPr>
            <a:endParaRPr lang="en-US" sz="2400" dirty="0">
              <a:solidFill>
                <a:srgbClr val="FFFFFF"/>
              </a:solidFill>
              <a:latin typeface="Lato Regular"/>
              <a:cs typeface="Lato Regular"/>
            </a:endParaRPr>
          </a:p>
          <a:p>
            <a:pPr marL="114300" indent="0">
              <a:spcBef>
                <a:spcPts val="600"/>
              </a:spcBef>
              <a:buNone/>
            </a:pPr>
            <a:endParaRPr lang="en-US" sz="2400" dirty="0">
              <a:solidFill>
                <a:srgbClr val="FFFFFF"/>
              </a:solidFill>
              <a:latin typeface="Lato Regular"/>
              <a:cs typeface="Lato Regular"/>
            </a:endParaRPr>
          </a:p>
          <a:p>
            <a:pPr marL="114300" indent="0">
              <a:spcBef>
                <a:spcPts val="600"/>
              </a:spcBef>
              <a:buNone/>
            </a:pPr>
            <a:r>
              <a:rPr lang="en-US" sz="1400" dirty="0" err="1">
                <a:solidFill>
                  <a:srgbClr val="FFFFFF"/>
                </a:solidFill>
                <a:latin typeface="Lato Regular"/>
                <a:cs typeface="Lato Regular"/>
              </a:rPr>
              <a:t>Tzou</a:t>
            </a:r>
            <a:r>
              <a:rPr lang="en-US" sz="1400" dirty="0">
                <a:solidFill>
                  <a:srgbClr val="FFFFFF"/>
                </a:solidFill>
                <a:latin typeface="Lato Regular"/>
                <a:cs typeface="Lato Regular"/>
              </a:rPr>
              <a:t>, C., Bang, M. &amp; Bell, P. (2017, April). Tech Tales: Connecting Robotics with Family Storytelling.  Presentation at National Association of Research in Science Teaching (NARST) Annual Conference, </a:t>
            </a:r>
          </a:p>
          <a:p>
            <a:pPr marL="114300" indent="0">
              <a:spcBef>
                <a:spcPts val="600"/>
              </a:spcBef>
              <a:buNone/>
            </a:pPr>
            <a:r>
              <a:rPr lang="en-US" sz="1400" dirty="0">
                <a:solidFill>
                  <a:srgbClr val="FFFFFF"/>
                </a:solidFill>
                <a:latin typeface="Lato Regular"/>
                <a:cs typeface="Lato Regular"/>
              </a:rPr>
              <a:t>San Antonio, TX.</a:t>
            </a:r>
          </a:p>
        </p:txBody>
      </p:sp>
      <p:sp>
        <p:nvSpPr>
          <p:cNvPr id="8" name="Title 1"/>
          <p:cNvSpPr>
            <a:spLocks noGrp="1"/>
          </p:cNvSpPr>
          <p:nvPr>
            <p:ph type="title"/>
          </p:nvPr>
        </p:nvSpPr>
        <p:spPr>
          <a:xfrm>
            <a:off x="510840" y="1092152"/>
            <a:ext cx="8229600" cy="665609"/>
          </a:xfrm>
        </p:spPr>
        <p:txBody>
          <a:bodyPr>
            <a:noAutofit/>
          </a:bodyPr>
          <a:lstStyle/>
          <a:p>
            <a:r>
              <a:rPr lang="en-US" sz="4000" dirty="0">
                <a:solidFill>
                  <a:srgbClr val="FFFFFF"/>
                </a:solidFill>
              </a:rPr>
              <a:t>The Family Robotics Scenario</a:t>
            </a:r>
            <a:br>
              <a:rPr lang="en-US" sz="4000" dirty="0">
                <a:solidFill>
                  <a:srgbClr val="FFFFFF"/>
                </a:solidFill>
              </a:rPr>
            </a:br>
            <a:br>
              <a:rPr lang="en-US" sz="2600" dirty="0">
                <a:solidFill>
                  <a:srgbClr val="FFFFFF"/>
                </a:solidFill>
              </a:rPr>
            </a:br>
            <a:r>
              <a:rPr lang="en-US" sz="2600" i="1" dirty="0">
                <a:solidFill>
                  <a:srgbClr val="FFFFFF"/>
                </a:solidFill>
                <a:latin typeface="Lato Regular"/>
                <a:cs typeface="Lato Regular"/>
              </a:rPr>
              <a:t>What resources do you see evidence of? </a:t>
            </a:r>
            <a:br>
              <a:rPr lang="en-US" sz="2600" dirty="0">
                <a:solidFill>
                  <a:srgbClr val="FFFFFF"/>
                </a:solidFill>
                <a:latin typeface="Lato Regular"/>
                <a:cs typeface="Lato Regular"/>
              </a:rPr>
            </a:br>
            <a:endParaRPr lang="en-US" sz="2600" dirty="0">
              <a:solidFill>
                <a:srgbClr val="FFFFFF"/>
              </a:solidFill>
            </a:endParaRPr>
          </a:p>
        </p:txBody>
      </p:sp>
    </p:spTree>
    <p:extLst>
      <p:ext uri="{BB962C8B-B14F-4D97-AF65-F5344CB8AC3E}">
        <p14:creationId xmlns:p14="http://schemas.microsoft.com/office/powerpoint/2010/main" val="144145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dissolve">
                                      <p:cBhvr>
                                        <p:cTn id="13" dur="500"/>
                                        <p:tgtEl>
                                          <p:spTgt spid="6">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dissolv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dissolve">
                                      <p:cBhvr>
                                        <p:cTn id="21" dur="500"/>
                                        <p:tgtEl>
                                          <p:spTgt spid="6">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dissolve">
                                      <p:cBhvr>
                                        <p:cTn id="24"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The Potential of the Science &amp; Engineering Practices</a:t>
            </a:r>
          </a:p>
        </p:txBody>
      </p:sp>
      <p:sp>
        <p:nvSpPr>
          <p:cNvPr id="3" name="Content Placeholder 2"/>
          <p:cNvSpPr>
            <a:spLocks noGrp="1"/>
          </p:cNvSpPr>
          <p:nvPr>
            <p:ph type="body" idx="1"/>
          </p:nvPr>
        </p:nvSpPr>
        <p:spPr/>
        <p:txBody>
          <a:bodyPr>
            <a:noAutofit/>
          </a:bodyPr>
          <a:lstStyle/>
          <a:p>
            <a:pPr marL="0" lvl="0" indent="0">
              <a:spcBef>
                <a:spcPts val="1152"/>
              </a:spcBef>
              <a:buNone/>
            </a:pPr>
            <a:r>
              <a:rPr lang="en-US" dirty="0">
                <a:latin typeface="Lato Regular"/>
                <a:cs typeface="Lato Regular"/>
              </a:rPr>
              <a:t>“Realizing [the] potential of [the practices] is particularly important in relation to students of color, students who speak first languages other than English, and students from low-income communities who, despite numerous </a:t>
            </a:r>
            <a:br>
              <a:rPr lang="en-US" dirty="0">
                <a:latin typeface="Lato Regular"/>
                <a:cs typeface="Lato Regular"/>
              </a:rPr>
            </a:br>
            <a:r>
              <a:rPr lang="en-US" dirty="0">
                <a:latin typeface="Lato Regular"/>
                <a:cs typeface="Lato Regular"/>
              </a:rPr>
              <a:t>waves of reform, have had limited </a:t>
            </a:r>
            <a:br>
              <a:rPr lang="en-US" dirty="0">
                <a:latin typeface="Lato Regular"/>
                <a:cs typeface="Lato Regular"/>
              </a:rPr>
            </a:br>
            <a:r>
              <a:rPr lang="en-US" dirty="0">
                <a:latin typeface="Lato Regular"/>
                <a:cs typeface="Lato Regular"/>
              </a:rPr>
              <a:t>access to high-quality, meaningful </a:t>
            </a:r>
            <a:br>
              <a:rPr lang="en-US" dirty="0">
                <a:latin typeface="Lato Regular"/>
                <a:cs typeface="Lato Regular"/>
              </a:rPr>
            </a:br>
            <a:r>
              <a:rPr lang="en-US" dirty="0">
                <a:latin typeface="Lato Regular"/>
                <a:cs typeface="Lato Regular"/>
              </a:rPr>
              <a:t>opportunities to learn science.” </a:t>
            </a:r>
          </a:p>
          <a:p>
            <a:pPr marL="0" lvl="0" indent="0">
              <a:spcBef>
                <a:spcPts val="1152"/>
              </a:spcBef>
              <a:buNone/>
            </a:pPr>
            <a:r>
              <a:rPr lang="en-US" dirty="0">
                <a:latin typeface="Lato Regular"/>
                <a:cs typeface="Lato Regular"/>
              </a:rPr>
              <a:t>—Bang, Brown, Calabrese Barton, </a:t>
            </a:r>
            <a:br>
              <a:rPr lang="en-US" dirty="0">
                <a:latin typeface="Lato Regular"/>
                <a:cs typeface="Lato Regular"/>
              </a:rPr>
            </a:br>
            <a:r>
              <a:rPr lang="en-US" dirty="0">
                <a:latin typeface="Lato Regular"/>
                <a:cs typeface="Lato Regular"/>
              </a:rPr>
              <a:t>   Rosebery &amp; Warren (2017, p. 34)</a:t>
            </a:r>
          </a:p>
        </p:txBody>
      </p:sp>
      <p:pic>
        <p:nvPicPr>
          <p:cNvPr id="4" name="Picture 3" descr="Cover of Helping Students Make Sense of the World with Next Generation Science and Engineering Practic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73333" y="3821137"/>
            <a:ext cx="2251402" cy="2910491"/>
          </a:xfrm>
          <a:prstGeom prst="rect">
            <a:avLst/>
          </a:prstGeom>
        </p:spPr>
      </p:pic>
    </p:spTree>
    <p:extLst>
      <p:ext uri="{BB962C8B-B14F-4D97-AF65-F5344CB8AC3E}">
        <p14:creationId xmlns:p14="http://schemas.microsoft.com/office/powerpoint/2010/main" val="29197455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28650" y="681037"/>
            <a:ext cx="7886700" cy="1009652"/>
          </a:xfrm>
        </p:spPr>
        <p:txBody>
          <a:bodyPr tIns="91440" bIns="91440" anchor="t">
            <a:noAutofit/>
          </a:bodyPr>
          <a:lstStyle/>
          <a:p>
            <a:r>
              <a:rPr lang="en-US" dirty="0"/>
              <a:t>And there are others</a:t>
            </a:r>
            <a:r>
              <a:rPr lang="mr-IN" dirty="0"/>
              <a:t>…</a:t>
            </a:r>
            <a:endParaRPr lang="en-US" dirty="0"/>
          </a:p>
        </p:txBody>
      </p:sp>
      <p:sp>
        <p:nvSpPr>
          <p:cNvPr id="2" name="Text Placeholder 1">
            <a:extLst>
              <a:ext uri="{FF2B5EF4-FFF2-40B4-BE49-F238E27FC236}">
                <a16:creationId xmlns:a16="http://schemas.microsoft.com/office/drawing/2014/main" id="{0F1C9F3D-2072-5D47-9041-90991AF1C901}"/>
              </a:ext>
            </a:extLst>
          </p:cNvPr>
          <p:cNvSpPr>
            <a:spLocks noGrp="1"/>
          </p:cNvSpPr>
          <p:nvPr>
            <p:ph type="body" idx="1"/>
          </p:nvPr>
        </p:nvSpPr>
        <p:spPr/>
        <p:txBody>
          <a:bodyPr>
            <a:normAutofit/>
          </a:bodyPr>
          <a:lstStyle/>
          <a:p>
            <a:pPr marL="114300" indent="0" algn="ctr">
              <a:buNone/>
            </a:pPr>
            <a:r>
              <a:rPr lang="en-US" sz="4000" u="sng" dirty="0"/>
              <a:t>Reflection</a:t>
            </a:r>
            <a:br>
              <a:rPr lang="en-US" sz="4000" dirty="0"/>
            </a:br>
            <a:r>
              <a:rPr lang="en-US" sz="4000" dirty="0"/>
              <a:t>How </a:t>
            </a:r>
            <a:r>
              <a:rPr lang="en-US" sz="4000" dirty="0">
                <a:solidFill>
                  <a:schemeClr val="accent3"/>
                </a:solidFill>
              </a:rPr>
              <a:t>else</a:t>
            </a:r>
            <a:r>
              <a:rPr lang="en-US" sz="4000" dirty="0"/>
              <a:t> do your students spend their time making sense of the phenomena in their world? </a:t>
            </a:r>
          </a:p>
        </p:txBody>
      </p:sp>
    </p:spTree>
    <p:extLst>
      <p:ext uri="{BB962C8B-B14F-4D97-AF65-F5344CB8AC3E}">
        <p14:creationId xmlns:p14="http://schemas.microsoft.com/office/powerpoint/2010/main" val="42351195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110"/>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E6240"/>
              </a:buClr>
              <a:buSzPts val="4000"/>
              <a:buFont typeface="Lato Black"/>
              <a:buNone/>
            </a:pPr>
            <a:r>
              <a:rPr lang="en-US" sz="4000" dirty="0"/>
              <a:t>Write Your Own Scenario</a:t>
            </a:r>
            <a:endParaRPr sz="4000" b="0" i="0" u="none" strike="noStrike" cap="none" dirty="0">
              <a:solidFill>
                <a:srgbClr val="2E6240"/>
              </a:solidFill>
              <a:latin typeface="Lato Black"/>
              <a:ea typeface="Lato Black"/>
              <a:cs typeface="Lato Black"/>
              <a:sym typeface="Lato Black"/>
            </a:endParaRPr>
          </a:p>
        </p:txBody>
      </p:sp>
      <p:sp>
        <p:nvSpPr>
          <p:cNvPr id="701" name="Google Shape;701;p110"/>
          <p:cNvSpPr txBox="1">
            <a:spLocks noGrp="1"/>
          </p:cNvSpPr>
          <p:nvPr>
            <p:ph type="body" idx="1"/>
          </p:nvPr>
        </p:nvSpPr>
        <p:spPr>
          <a:xfrm>
            <a:off x="628650" y="1583058"/>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400" dirty="0"/>
              <a:t>What other learning situation do you know about that helps us understand how students make sense of phenomena in an asset-based way. </a:t>
            </a:r>
          </a:p>
          <a:p>
            <a:pPr marL="0" lvl="0" indent="0" algn="l" rtl="0">
              <a:lnSpc>
                <a:spcPct val="115000"/>
              </a:lnSpc>
              <a:spcBef>
                <a:spcPts val="0"/>
              </a:spcBef>
              <a:spcAft>
                <a:spcPts val="0"/>
              </a:spcAft>
              <a:buClr>
                <a:schemeClr val="dk1"/>
              </a:buClr>
              <a:buSzPts val="1100"/>
              <a:buFont typeface="Arial"/>
              <a:buNone/>
            </a:pPr>
            <a:endParaRPr lang="en-US" sz="2400" dirty="0"/>
          </a:p>
          <a:p>
            <a:pPr marL="0" lvl="0" indent="0" algn="l" rtl="0">
              <a:lnSpc>
                <a:spcPct val="115000"/>
              </a:lnSpc>
              <a:spcBef>
                <a:spcPts val="0"/>
              </a:spcBef>
              <a:spcAft>
                <a:spcPts val="0"/>
              </a:spcAft>
              <a:buClr>
                <a:schemeClr val="dk1"/>
              </a:buClr>
              <a:buSzPts val="1100"/>
              <a:buFont typeface="Arial"/>
              <a:buNone/>
            </a:pPr>
            <a:r>
              <a:rPr lang="en-US" sz="2400" dirty="0"/>
              <a:t>Individually brainstorm some possibilities by thinking of particular situations that were striking to you. </a:t>
            </a:r>
          </a:p>
          <a:p>
            <a:pPr marL="0" lvl="0" indent="0" algn="l" rtl="0">
              <a:lnSpc>
                <a:spcPct val="115000"/>
              </a:lnSpc>
              <a:spcBef>
                <a:spcPts val="0"/>
              </a:spcBef>
              <a:spcAft>
                <a:spcPts val="0"/>
              </a:spcAft>
              <a:buClr>
                <a:schemeClr val="dk1"/>
              </a:buClr>
              <a:buSzPts val="1100"/>
              <a:buFont typeface="Arial"/>
              <a:buNone/>
            </a:pPr>
            <a:endParaRPr lang="en-US" sz="2400" dirty="0"/>
          </a:p>
          <a:p>
            <a:pPr marL="0" lvl="0" indent="0" algn="l" rtl="0">
              <a:lnSpc>
                <a:spcPct val="115000"/>
              </a:lnSpc>
              <a:spcBef>
                <a:spcPts val="0"/>
              </a:spcBef>
              <a:spcAft>
                <a:spcPts val="0"/>
              </a:spcAft>
              <a:buClr>
                <a:schemeClr val="dk1"/>
              </a:buClr>
              <a:buSzPts val="1100"/>
              <a:buFont typeface="Arial"/>
              <a:buNone/>
            </a:pPr>
            <a:r>
              <a:rPr lang="en-US" sz="2400" dirty="0"/>
              <a:t>Working in small groups, share and select one or two to share with the broader group. Write out a brief 4-5 sentence account of it, highlighting or showing evidence of the sense-making process. </a:t>
            </a:r>
            <a:endParaRPr sz="2400" dirty="0"/>
          </a:p>
        </p:txBody>
      </p:sp>
    </p:spTree>
    <p:extLst>
      <p:ext uri="{BB962C8B-B14F-4D97-AF65-F5344CB8AC3E}">
        <p14:creationId xmlns:p14="http://schemas.microsoft.com/office/powerpoint/2010/main" val="30564049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C02D-BB7C-664D-801A-0F75FFD8BC89}"/>
              </a:ext>
            </a:extLst>
          </p:cNvPr>
          <p:cNvSpPr>
            <a:spLocks noGrp="1"/>
          </p:cNvSpPr>
          <p:nvPr>
            <p:ph type="title"/>
          </p:nvPr>
        </p:nvSpPr>
        <p:spPr/>
        <p:txBody>
          <a:bodyPr>
            <a:normAutofit fontScale="90000"/>
          </a:bodyPr>
          <a:lstStyle/>
          <a:p>
            <a:r>
              <a:rPr lang="en-US" dirty="0">
                <a:solidFill>
                  <a:srgbClr val="FFFFFF"/>
                </a:solidFill>
              </a:rPr>
              <a:t>Write Your Own Scenario</a:t>
            </a:r>
            <a:br>
              <a:rPr lang="en-US" dirty="0">
                <a:solidFill>
                  <a:srgbClr val="FFFFFF"/>
                </a:solidFill>
              </a:rPr>
            </a:br>
            <a:br>
              <a:rPr lang="en-US" sz="2900" dirty="0">
                <a:solidFill>
                  <a:srgbClr val="FFFFFF"/>
                </a:solidFill>
              </a:rPr>
            </a:br>
            <a:r>
              <a:rPr lang="en-US" sz="2900" i="1" dirty="0">
                <a:solidFill>
                  <a:srgbClr val="FFFFFF"/>
                </a:solidFill>
                <a:latin typeface="Lato Regular"/>
                <a:cs typeface="Lato Regular"/>
              </a:rPr>
              <a:t>What resources do you see evidence of? </a:t>
            </a:r>
            <a:endParaRPr lang="en-US" sz="2900" dirty="0"/>
          </a:p>
        </p:txBody>
      </p:sp>
      <p:sp>
        <p:nvSpPr>
          <p:cNvPr id="6" name="Content Placeholder 2"/>
          <p:cNvSpPr>
            <a:spLocks noGrp="1"/>
          </p:cNvSpPr>
          <p:nvPr>
            <p:ph type="body" idx="1"/>
          </p:nvPr>
        </p:nvSpPr>
        <p:spPr>
          <a:xfrm>
            <a:off x="628650" y="2103119"/>
            <a:ext cx="7886700" cy="4073843"/>
          </a:xfrm>
        </p:spPr>
        <p:txBody>
          <a:bodyPr>
            <a:noAutofit/>
          </a:bodyPr>
          <a:lstStyle/>
          <a:p>
            <a:pPr marL="0" indent="0">
              <a:spcBef>
                <a:spcPts val="1752"/>
              </a:spcBef>
              <a:buClr>
                <a:schemeClr val="tx1"/>
              </a:buClr>
              <a:buNone/>
            </a:pPr>
            <a:r>
              <a:rPr lang="en-US" sz="2800" dirty="0">
                <a:solidFill>
                  <a:srgbClr val="FFFF00"/>
                </a:solidFill>
                <a:latin typeface="Lato Regular"/>
                <a:cs typeface="Lato Regular"/>
              </a:rPr>
              <a:t>Resources for Sensemaking: </a:t>
            </a:r>
          </a:p>
          <a:p>
            <a:pPr>
              <a:spcBef>
                <a:spcPts val="300"/>
              </a:spcBef>
              <a:buClr>
                <a:schemeClr val="tx1"/>
              </a:buClr>
            </a:pPr>
            <a:r>
              <a:rPr lang="en-US" sz="2800" dirty="0">
                <a:solidFill>
                  <a:srgbClr val="FFFFFF"/>
                </a:solidFill>
                <a:latin typeface="Lato Regular"/>
                <a:cs typeface="Lato Regular"/>
              </a:rPr>
              <a:t>Summarize what features of the sense-making you have evidence of in your scenario</a:t>
            </a:r>
            <a:br>
              <a:rPr lang="en-US" sz="2800" dirty="0">
                <a:solidFill>
                  <a:srgbClr val="FFFFFF"/>
                </a:solidFill>
                <a:latin typeface="Lato Regular"/>
                <a:cs typeface="Lato Regular"/>
              </a:rPr>
            </a:br>
            <a:endParaRPr lang="en-US" sz="2800" dirty="0">
              <a:solidFill>
                <a:srgbClr val="FFFFFF"/>
              </a:solidFill>
              <a:latin typeface="Lato Regular"/>
              <a:cs typeface="Lato Regular"/>
            </a:endParaRPr>
          </a:p>
          <a:p>
            <a:pPr marL="0" indent="0">
              <a:spcBef>
                <a:spcPts val="1752"/>
              </a:spcBef>
              <a:buClr>
                <a:schemeClr val="tx1"/>
              </a:buClr>
              <a:buNone/>
            </a:pPr>
            <a:r>
              <a:rPr lang="en-US" sz="2800" dirty="0">
                <a:solidFill>
                  <a:srgbClr val="FFFF00"/>
                </a:solidFill>
                <a:latin typeface="Lato Regular"/>
                <a:cs typeface="Lato Regular"/>
              </a:rPr>
              <a:t>Pedagogical Implications: </a:t>
            </a:r>
          </a:p>
          <a:p>
            <a:pPr>
              <a:spcBef>
                <a:spcPts val="600"/>
              </a:spcBef>
              <a:buClr>
                <a:schemeClr val="tx1"/>
              </a:buClr>
            </a:pPr>
            <a:r>
              <a:rPr lang="en-US" sz="2800" dirty="0">
                <a:solidFill>
                  <a:srgbClr val="FFFFFF"/>
                </a:solidFill>
                <a:latin typeface="Lato Regular"/>
                <a:cs typeface="Lato Regular"/>
              </a:rPr>
              <a:t>Describe significant pedagogical implications of your scenario. </a:t>
            </a:r>
          </a:p>
        </p:txBody>
      </p:sp>
    </p:spTree>
    <p:extLst>
      <p:ext uri="{BB962C8B-B14F-4D97-AF65-F5344CB8AC3E}">
        <p14:creationId xmlns:p14="http://schemas.microsoft.com/office/powerpoint/2010/main" val="148058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5D72-FB92-A54D-93A1-FA59AED9F24C}"/>
              </a:ext>
            </a:extLst>
          </p:cNvPr>
          <p:cNvSpPr>
            <a:spLocks noGrp="1"/>
          </p:cNvSpPr>
          <p:nvPr>
            <p:ph type="title"/>
          </p:nvPr>
        </p:nvSpPr>
        <p:spPr>
          <a:xfrm>
            <a:off x="784767" y="2766218"/>
            <a:ext cx="7886700" cy="1325563"/>
          </a:xfrm>
        </p:spPr>
        <p:txBody>
          <a:bodyPr>
            <a:normAutofit fontScale="90000"/>
          </a:bodyPr>
          <a:lstStyle/>
          <a:p>
            <a:r>
              <a:rPr lang="en-US" dirty="0"/>
              <a:t>Making a Plan to Develop Your </a:t>
            </a:r>
            <a:br>
              <a:rPr lang="en-US" dirty="0"/>
            </a:br>
            <a:r>
              <a:rPr lang="en-US" dirty="0"/>
              <a:t>Interpretive Power,  </a:t>
            </a:r>
            <a:br>
              <a:rPr lang="en-US" dirty="0"/>
            </a:br>
            <a:r>
              <a:rPr lang="en-US" dirty="0"/>
              <a:t>or: Taking an Asset-Based Approach to Cultural Diversity</a:t>
            </a:r>
          </a:p>
        </p:txBody>
      </p:sp>
    </p:spTree>
    <p:extLst>
      <p:ext uri="{BB962C8B-B14F-4D97-AF65-F5344CB8AC3E}">
        <p14:creationId xmlns:p14="http://schemas.microsoft.com/office/powerpoint/2010/main" val="39836758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4" name="Title 1"/>
          <p:cNvSpPr>
            <a:spLocks noGrp="1"/>
          </p:cNvSpPr>
          <p:nvPr>
            <p:ph type="title"/>
          </p:nvPr>
        </p:nvSpPr>
        <p:spPr/>
        <p:txBody>
          <a:bodyPr>
            <a:noAutofit/>
          </a:bodyPr>
          <a:lstStyle/>
          <a:p>
            <a:r>
              <a:rPr lang="en-US" sz="4000" dirty="0"/>
              <a:t>Building Your Interpretive Power</a:t>
            </a:r>
          </a:p>
        </p:txBody>
      </p:sp>
      <p:sp>
        <p:nvSpPr>
          <p:cNvPr id="2" name="Text Placeholder 1">
            <a:extLst>
              <a:ext uri="{FF2B5EF4-FFF2-40B4-BE49-F238E27FC236}">
                <a16:creationId xmlns:a16="http://schemas.microsoft.com/office/drawing/2014/main" id="{F9385EFA-0AB2-9F4D-846E-D6D68F7DC7AE}"/>
              </a:ext>
            </a:extLst>
          </p:cNvPr>
          <p:cNvSpPr>
            <a:spLocks noGrp="1"/>
          </p:cNvSpPr>
          <p:nvPr>
            <p:ph type="body" idx="1"/>
          </p:nvPr>
        </p:nvSpPr>
        <p:spPr>
          <a:xfrm>
            <a:off x="321733" y="1586445"/>
            <a:ext cx="8500534" cy="4351338"/>
          </a:xfrm>
        </p:spPr>
        <p:txBody>
          <a:bodyPr>
            <a:normAutofit/>
          </a:bodyPr>
          <a:lstStyle/>
          <a:p>
            <a:pPr marL="114300" indent="0">
              <a:buNone/>
            </a:pPr>
            <a:r>
              <a:rPr lang="en-US" sz="3200" dirty="0">
                <a:solidFill>
                  <a:schemeClr val="dk1"/>
                </a:solidFill>
              </a:rPr>
              <a:t>“Interpretive power refers to teachers’ attunement to (a) students’ diverse sense-making repertoires as intellectually generative in science, and (b) expansive pedagogical practices that encourage, make visible, and intentionally build on students’ ideas, experiences, and perspectives on scientific phenomena” (page 1). </a:t>
            </a:r>
          </a:p>
        </p:txBody>
      </p:sp>
      <p:sp>
        <p:nvSpPr>
          <p:cNvPr id="5" name="TextBox 4"/>
          <p:cNvSpPr txBox="1"/>
          <p:nvPr/>
        </p:nvSpPr>
        <p:spPr>
          <a:xfrm>
            <a:off x="96343" y="6161714"/>
            <a:ext cx="7640747" cy="553998"/>
          </a:xfrm>
          <a:prstGeom prst="rect">
            <a:avLst/>
          </a:prstGeom>
          <a:noFill/>
        </p:spPr>
        <p:txBody>
          <a:bodyPr wrap="square" rtlCol="0">
            <a:spAutoFit/>
          </a:bodyPr>
          <a:lstStyle/>
          <a:p>
            <a:r>
              <a:rPr lang="en-US" sz="1500" kern="1200" dirty="0" err="1">
                <a:solidFill>
                  <a:schemeClr val="tx2"/>
                </a:solidFill>
                <a:latin typeface="Lato" panose="020F0502020204030203" pitchFamily="34" charset="0"/>
                <a:ea typeface="Lato" panose="020F0502020204030203" pitchFamily="34" charset="0"/>
                <a:cs typeface="Lato" panose="020F0502020204030203" pitchFamily="34" charset="0"/>
              </a:rPr>
              <a:t>Rosebery</a:t>
            </a:r>
            <a:r>
              <a:rPr lang="en-US" sz="1500" kern="1200" dirty="0">
                <a:solidFill>
                  <a:schemeClr val="tx2"/>
                </a:solidFill>
                <a:latin typeface="Lato" panose="020F0502020204030203" pitchFamily="34" charset="0"/>
                <a:ea typeface="Lato" panose="020F0502020204030203" pitchFamily="34" charset="0"/>
                <a:cs typeface="Lato" panose="020F0502020204030203" pitchFamily="34" charset="0"/>
              </a:rPr>
              <a:t>, A., Warren, B., &amp; Tucker-Raymond, E. (2015). Developing interpretive power in science teaching. Journal of Research in Science Teaching, 53(10), 1571-1600.</a:t>
            </a:r>
            <a:endParaRPr lang="en-US" sz="1500" dirty="0">
              <a:solidFill>
                <a:schemeClr val="tx2"/>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727417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C6CA6B-A5F1-FB4A-8BE4-7F989D5A95B9}"/>
              </a:ext>
            </a:extLst>
          </p:cNvPr>
          <p:cNvSpPr>
            <a:spLocks noGrp="1"/>
          </p:cNvSpPr>
          <p:nvPr>
            <p:ph type="body" idx="1"/>
          </p:nvPr>
        </p:nvSpPr>
        <p:spPr>
          <a:xfrm>
            <a:off x="1667676" y="6056974"/>
            <a:ext cx="6260982" cy="605083"/>
          </a:xfrm>
        </p:spPr>
        <p:txBody>
          <a:bodyPr>
            <a:noAutofit/>
          </a:bodyPr>
          <a:lstStyle/>
          <a:p>
            <a:pPr marL="114300" indent="0">
              <a:buNone/>
            </a:pPr>
            <a:r>
              <a:rPr lang="en-US" sz="1400" dirty="0">
                <a:solidFill>
                  <a:sysClr val="windowText" lastClr="000000"/>
                </a:solidFill>
              </a:rPr>
              <a:t>From: Bang, Brown, Calabrese Barton, Rosebery &amp; Warren, Toward more equitable learning in science, In Helping students make sense of the world using next generation science and engineering practices, NSTA. </a:t>
            </a:r>
          </a:p>
        </p:txBody>
      </p:sp>
      <p:graphicFrame>
        <p:nvGraphicFramePr>
          <p:cNvPr id="5" name="Content Placeholder 4" descr=" Smart Art with three boxes: Principle 1: Notice sense-making repertoires. Consider students’ diverse sense-making as connecting to science practices. &#10;Principle 2: Support sense-making. Support students to use their sense-making repertoires and experiences as critical tools in engaging with science practices.&#10;•Principle 3: Engage diverse sense-making. Students’ scientific practices and knowledge are always developing and their community histories, values, and practices contribute to scientific understanding and problem solving.&#10;&#10;"/>
          <p:cNvGraphicFramePr>
            <a:graphicFrameLocks noGrp="1"/>
          </p:cNvGraphicFramePr>
          <p:nvPr>
            <p:ph idx="4294967295"/>
            <p:extLst>
              <p:ext uri="{D42A27DB-BD31-4B8C-83A1-F6EECF244321}">
                <p14:modId xmlns:p14="http://schemas.microsoft.com/office/powerpoint/2010/main" val="1091615512"/>
              </p:ext>
            </p:extLst>
          </p:nvPr>
        </p:nvGraphicFramePr>
        <p:xfrm>
          <a:off x="250603" y="1154506"/>
          <a:ext cx="8820150" cy="494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Oval 10" descr="Medium skinned child with light brown hair sitting and holding something on a shore">
            <a:extLst>
              <a:ext uri="{FF2B5EF4-FFF2-40B4-BE49-F238E27FC236}">
                <a16:creationId xmlns:a16="http://schemas.microsoft.com/office/drawing/2014/main" id="{0194F847-BF6C-3149-8757-170AF697487B}"/>
              </a:ext>
            </a:extLst>
          </p:cNvPr>
          <p:cNvSpPr>
            <a:spLocks/>
          </p:cNvSpPr>
          <p:nvPr/>
        </p:nvSpPr>
        <p:spPr>
          <a:xfrm flipH="1">
            <a:off x="170521" y="4457997"/>
            <a:ext cx="1828800" cy="1828800"/>
          </a:xfrm>
          <a:prstGeom prst="ellipse">
            <a:avLst/>
          </a:prstGeom>
          <a:blipFill>
            <a:blip r:embed="rId8" cstate="hqprint">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9" name="Oval 8" descr="One dark skinned person with dark hair in a ponytail and one light skinned person in a hat wading in a body of water with nets">
            <a:extLst>
              <a:ext uri="{FF2B5EF4-FFF2-40B4-BE49-F238E27FC236}">
                <a16:creationId xmlns:a16="http://schemas.microsoft.com/office/drawing/2014/main" id="{7956E634-3F62-9443-B6A9-CB5AC40AA759}"/>
              </a:ext>
            </a:extLst>
          </p:cNvPr>
          <p:cNvSpPr>
            <a:spLocks/>
          </p:cNvSpPr>
          <p:nvPr/>
        </p:nvSpPr>
        <p:spPr>
          <a:xfrm>
            <a:off x="170521" y="2689540"/>
            <a:ext cx="1828800" cy="1828800"/>
          </a:xfrm>
          <a:prstGeom prst="ellipse">
            <a:avLst/>
          </a:prstGeom>
          <a:blipFill>
            <a:blip r:embed="rId9" cstate="print">
              <a:extLst>
                <a:ext uri="{28A0092B-C50C-407E-A947-70E740481C1C}">
                  <a14:useLocalDpi xmlns:a14="http://schemas.microsoft.com/office/drawing/2010/main"/>
                </a:ext>
              </a:extLst>
            </a:blip>
            <a:srcRect/>
            <a:stretch>
              <a:fillRect l="-21000" r="-21000"/>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0" name="Oval 9" descr="Medium skinned adult with dark hair and glasses and medium skinned child  with  dark  hair in a bun talking. They are holding something made with fibers&#10;">
            <a:extLst>
              <a:ext uri="{FF2B5EF4-FFF2-40B4-BE49-F238E27FC236}">
                <a16:creationId xmlns:a16="http://schemas.microsoft.com/office/drawing/2014/main" id="{38C88A4A-342D-E047-861E-7EACCEC9FA68}"/>
              </a:ext>
            </a:extLst>
          </p:cNvPr>
          <p:cNvSpPr>
            <a:spLocks/>
          </p:cNvSpPr>
          <p:nvPr/>
        </p:nvSpPr>
        <p:spPr>
          <a:xfrm>
            <a:off x="125565" y="921083"/>
            <a:ext cx="1828800" cy="1828800"/>
          </a:xfrm>
          <a:prstGeom prst="ellipse">
            <a:avLst/>
          </a:prstGeom>
          <a:blipFill>
            <a:blip r:embed="rId10" cstate="hqprint">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sp>
      <p:sp>
        <p:nvSpPr>
          <p:cNvPr id="2" name="Title 1"/>
          <p:cNvSpPr>
            <a:spLocks noGrp="1"/>
          </p:cNvSpPr>
          <p:nvPr>
            <p:ph type="title"/>
          </p:nvPr>
        </p:nvSpPr>
        <p:spPr>
          <a:xfrm>
            <a:off x="628650" y="146466"/>
            <a:ext cx="7886700" cy="856652"/>
          </a:xfrm>
          <a:solidFill>
            <a:schemeClr val="accent1"/>
          </a:solidFill>
        </p:spPr>
        <p:txBody>
          <a:bodyPr>
            <a:noAutofit/>
          </a:bodyPr>
          <a:lstStyle/>
          <a:p>
            <a:r>
              <a:rPr lang="en-US" sz="2800" dirty="0">
                <a:solidFill>
                  <a:srgbClr val="FFFFFF"/>
                </a:solidFill>
              </a:rPr>
              <a:t>Three principles towards more </a:t>
            </a:r>
            <a:br>
              <a:rPr lang="en-US" sz="2800" dirty="0">
                <a:solidFill>
                  <a:srgbClr val="FFFFFF"/>
                </a:solidFill>
              </a:rPr>
            </a:br>
            <a:r>
              <a:rPr lang="en-US" sz="2800" dirty="0">
                <a:solidFill>
                  <a:srgbClr val="FFFFFF"/>
                </a:solidFill>
              </a:rPr>
              <a:t>equitable science education</a:t>
            </a:r>
          </a:p>
        </p:txBody>
      </p:sp>
    </p:spTree>
    <p:extLst>
      <p:ext uri="{BB962C8B-B14F-4D97-AF65-F5344CB8AC3E}">
        <p14:creationId xmlns:p14="http://schemas.microsoft.com/office/powerpoint/2010/main" val="38667408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4" name="Title 1"/>
          <p:cNvSpPr>
            <a:spLocks noGrp="1"/>
          </p:cNvSpPr>
          <p:nvPr>
            <p:ph type="title"/>
          </p:nvPr>
        </p:nvSpPr>
        <p:spPr>
          <a:xfrm>
            <a:off x="628650" y="209009"/>
            <a:ext cx="7886700" cy="1325563"/>
          </a:xfrm>
        </p:spPr>
        <p:txBody>
          <a:bodyPr>
            <a:noAutofit/>
          </a:bodyPr>
          <a:lstStyle/>
          <a:p>
            <a:r>
              <a:rPr lang="en-US" sz="4000" dirty="0"/>
              <a:t>Culturally Resurgent Pedagogy</a:t>
            </a:r>
          </a:p>
        </p:txBody>
      </p:sp>
      <p:sp>
        <p:nvSpPr>
          <p:cNvPr id="3" name="Text Placeholder 2">
            <a:extLst>
              <a:ext uri="{FF2B5EF4-FFF2-40B4-BE49-F238E27FC236}">
                <a16:creationId xmlns:a16="http://schemas.microsoft.com/office/drawing/2014/main" id="{E6C2D88F-5906-294E-B8D7-9BB0B5126586}"/>
              </a:ext>
            </a:extLst>
          </p:cNvPr>
          <p:cNvSpPr>
            <a:spLocks noGrp="1"/>
          </p:cNvSpPr>
          <p:nvPr>
            <p:ph type="body" idx="1"/>
          </p:nvPr>
        </p:nvSpPr>
        <p:spPr>
          <a:xfrm>
            <a:off x="628650" y="1360448"/>
            <a:ext cx="7886700" cy="5497551"/>
          </a:xfrm>
        </p:spPr>
        <p:txBody>
          <a:bodyPr>
            <a:normAutofit lnSpcReduction="10000"/>
          </a:bodyPr>
          <a:lstStyle/>
          <a:p>
            <a:pPr marL="0" lvl="1" indent="0">
              <a:buClr>
                <a:schemeClr val="dk1"/>
              </a:buClr>
              <a:buSzPts val="3200"/>
              <a:buNone/>
            </a:pPr>
            <a:r>
              <a:rPr lang="en-US" sz="2800" dirty="0">
                <a:latin typeface="Lato" panose="020F0502020204030203" pitchFamily="34" charset="0"/>
                <a:ea typeface="Lato" panose="020F0502020204030203" pitchFamily="34" charset="0"/>
                <a:cs typeface="Lato" panose="020F0502020204030203" pitchFamily="34" charset="0"/>
              </a:rPr>
              <a:t>Instruction can be culturally responsive by meaningfully connecting to the cultural lives of youth and their communities—their languages, literacies, knowledge, and practices. </a:t>
            </a:r>
            <a:br>
              <a:rPr lang="en-US" sz="2800" dirty="0">
                <a:latin typeface="Lato" panose="020F0502020204030203" pitchFamily="34" charset="0"/>
                <a:ea typeface="Lato" panose="020F0502020204030203" pitchFamily="34" charset="0"/>
                <a:cs typeface="Lato" panose="020F0502020204030203" pitchFamily="34" charset="0"/>
              </a:rPr>
            </a:br>
            <a:endParaRPr lang="en-US" sz="2800" dirty="0">
              <a:latin typeface="Lato" panose="020F0502020204030203" pitchFamily="34" charset="0"/>
              <a:ea typeface="Lato" panose="020F0502020204030203" pitchFamily="34" charset="0"/>
              <a:cs typeface="Lato" panose="020F0502020204030203" pitchFamily="34" charset="0"/>
            </a:endParaRPr>
          </a:p>
          <a:p>
            <a:pPr marL="0" lvl="1" indent="0">
              <a:buClr>
                <a:schemeClr val="dk1"/>
              </a:buClr>
              <a:buSzPts val="3200"/>
              <a:buNone/>
            </a:pPr>
            <a:r>
              <a:rPr lang="en-US" sz="2800" dirty="0">
                <a:latin typeface="Lato" panose="020F0502020204030203" pitchFamily="34" charset="0"/>
                <a:ea typeface="Lato" panose="020F0502020204030203" pitchFamily="34" charset="0"/>
                <a:cs typeface="Lato" panose="020F0502020204030203" pitchFamily="34" charset="0"/>
              </a:rPr>
              <a:t>It can also be a context for supporting the resurgence of the life-ways of cultural communities—by valuing and centering the languages, literacies, knowledge, practices, and worldviews of cultural communities (Bang &amp; </a:t>
            </a:r>
            <a:r>
              <a:rPr lang="en-US" sz="2800" dirty="0" err="1">
                <a:latin typeface="Lato" panose="020F0502020204030203" pitchFamily="34" charset="0"/>
                <a:ea typeface="Lato" panose="020F0502020204030203" pitchFamily="34" charset="0"/>
                <a:cs typeface="Lato" panose="020F0502020204030203" pitchFamily="34" charset="0"/>
              </a:rPr>
              <a:t>Medin</a:t>
            </a:r>
            <a:r>
              <a:rPr lang="en-US" sz="2800" dirty="0">
                <a:latin typeface="Lato" panose="020F0502020204030203" pitchFamily="34" charset="0"/>
                <a:ea typeface="Lato" panose="020F0502020204030203" pitchFamily="34" charset="0"/>
                <a:cs typeface="Lato" panose="020F0502020204030203" pitchFamily="34" charset="0"/>
              </a:rPr>
              <a:t>, 2010; Lee &amp; McCarty, 2017). Culturally resurgent pedagogy promotes cultural pluralism in society and promotes the rights of non-dominant communities.</a:t>
            </a:r>
          </a:p>
        </p:txBody>
      </p:sp>
    </p:spTree>
    <p:extLst>
      <p:ext uri="{BB962C8B-B14F-4D97-AF65-F5344CB8AC3E}">
        <p14:creationId xmlns:p14="http://schemas.microsoft.com/office/powerpoint/2010/main" val="2190999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27438" y="711729"/>
            <a:ext cx="7886700" cy="1325563"/>
          </a:xfrm>
        </p:spPr>
        <p:txBody>
          <a:bodyPr tIns="91440" bIns="91440" anchor="t">
            <a:noAutofit/>
          </a:bodyPr>
          <a:lstStyle/>
          <a:p>
            <a:r>
              <a:rPr lang="en-US" dirty="0"/>
              <a:t>Personal Reflection</a:t>
            </a:r>
          </a:p>
        </p:txBody>
      </p:sp>
      <p:sp>
        <p:nvSpPr>
          <p:cNvPr id="3" name="Text Placeholder 2">
            <a:extLst>
              <a:ext uri="{FF2B5EF4-FFF2-40B4-BE49-F238E27FC236}">
                <a16:creationId xmlns:a16="http://schemas.microsoft.com/office/drawing/2014/main" id="{454B0055-FA14-DC49-AA90-9E2811CA34EF}"/>
              </a:ext>
            </a:extLst>
          </p:cNvPr>
          <p:cNvSpPr>
            <a:spLocks noGrp="1"/>
          </p:cNvSpPr>
          <p:nvPr>
            <p:ph type="body" idx="1"/>
          </p:nvPr>
        </p:nvSpPr>
        <p:spPr>
          <a:xfrm>
            <a:off x="1105079" y="2037292"/>
            <a:ext cx="7211483" cy="4351338"/>
          </a:xfrm>
        </p:spPr>
        <p:txBody>
          <a:bodyPr>
            <a:normAutofit/>
          </a:bodyPr>
          <a:lstStyle/>
          <a:p>
            <a:pPr marL="114300" indent="0" algn="ctr">
              <a:buNone/>
            </a:pPr>
            <a:r>
              <a:rPr lang="en-US" sz="3600" dirty="0"/>
              <a:t>What are some specific insights about the resources students bring to sense-making that occurred to you today? </a:t>
            </a:r>
            <a:br>
              <a:rPr lang="en-US" sz="3600" dirty="0"/>
            </a:br>
            <a:r>
              <a:rPr lang="en-US" sz="3600" dirty="0"/>
              <a:t>Make a quick list. </a:t>
            </a:r>
          </a:p>
        </p:txBody>
      </p:sp>
    </p:spTree>
    <p:extLst>
      <p:ext uri="{BB962C8B-B14F-4D97-AF65-F5344CB8AC3E}">
        <p14:creationId xmlns:p14="http://schemas.microsoft.com/office/powerpoint/2010/main" val="75174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47425" y="410301"/>
            <a:ext cx="8049150" cy="6037397"/>
          </a:xfrm>
        </p:spPr>
        <p:txBody>
          <a:bodyPr tIns="91440" bIns="91440" anchor="t">
            <a:noAutofit/>
          </a:bodyPr>
          <a:lstStyle/>
          <a:p>
            <a:pPr algn="l"/>
            <a:r>
              <a:rPr lang="en-US" sz="2800" dirty="0"/>
              <a:t>How can you learn to stop and recognize these different resources in moments of instruction? How can you cultivate a classroom learning community where they are welcome contributions?</a:t>
            </a:r>
            <a:br>
              <a:rPr lang="en-US" sz="2800" dirty="0"/>
            </a:br>
            <a:r>
              <a:rPr lang="en-US" sz="2800" dirty="0">
                <a:solidFill>
                  <a:srgbClr val="FFFFC9"/>
                </a:solidFill>
              </a:rPr>
              <a:t>Instructional Strategy: Listen closely and “open up” one student’s thinking deeply. Don’t always popcorn</a:t>
            </a:r>
            <a:r>
              <a:rPr lang="en-US" sz="2800" dirty="0"/>
              <a:t>!</a:t>
            </a:r>
            <a:br>
              <a:rPr lang="en-US" sz="2800" dirty="0"/>
            </a:br>
            <a:br>
              <a:rPr lang="en-US" sz="2800" dirty="0"/>
            </a:br>
            <a:r>
              <a:rPr lang="en-US" sz="2800" dirty="0"/>
              <a:t>Once you have noticed these kinds of sense-making resources—from the repertoires of students—leverage them in making progress on science investigations  </a:t>
            </a:r>
            <a:br>
              <a:rPr lang="en-US" sz="2800" dirty="0"/>
            </a:br>
            <a:r>
              <a:rPr lang="en-US" sz="2800" dirty="0">
                <a:solidFill>
                  <a:srgbClr val="FFFFC9"/>
                </a:solidFill>
              </a:rPr>
              <a:t>Principle 1 </a:t>
            </a:r>
            <a:r>
              <a:rPr lang="en-US" sz="2800" dirty="0">
                <a:solidFill>
                  <a:srgbClr val="FFFFC9"/>
                </a:solidFill>
                <a:sym typeface="Wingdings"/>
              </a:rPr>
              <a:t> Principle 2  Principle 3</a:t>
            </a:r>
            <a:br>
              <a:rPr lang="en-US" sz="2800" dirty="0">
                <a:solidFill>
                  <a:srgbClr val="FFFFC9"/>
                </a:solidFill>
                <a:sym typeface="Wingdings"/>
              </a:rPr>
            </a:br>
            <a:r>
              <a:rPr lang="en-US" sz="2800" dirty="0">
                <a:solidFill>
                  <a:srgbClr val="FFFFC9"/>
                </a:solidFill>
                <a:sym typeface="Wingdings"/>
              </a:rPr>
              <a:t>It centers multiple ways of knowing and making</a:t>
            </a:r>
            <a:endParaRPr lang="en-US" sz="2800" dirty="0">
              <a:solidFill>
                <a:srgbClr val="FFFFC9"/>
              </a:solidFill>
            </a:endParaRPr>
          </a:p>
        </p:txBody>
      </p:sp>
    </p:spTree>
    <p:extLst>
      <p:ext uri="{BB962C8B-B14F-4D97-AF65-F5344CB8AC3E}">
        <p14:creationId xmlns:p14="http://schemas.microsoft.com/office/powerpoint/2010/main" val="30660105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Expanding Relationships Among Students, Teachers &amp; Science Practices</a:t>
            </a:r>
          </a:p>
        </p:txBody>
      </p:sp>
      <p:sp>
        <p:nvSpPr>
          <p:cNvPr id="3" name="Content Placeholder 2"/>
          <p:cNvSpPr>
            <a:spLocks noGrp="1"/>
          </p:cNvSpPr>
          <p:nvPr>
            <p:ph type="body" idx="1"/>
          </p:nvPr>
        </p:nvSpPr>
        <p:spPr/>
        <p:txBody>
          <a:bodyPr>
            <a:noAutofit/>
          </a:bodyPr>
          <a:lstStyle/>
          <a:p>
            <a:pPr marL="0" lvl="0" indent="0">
              <a:spcBef>
                <a:spcPts val="1152"/>
              </a:spcBef>
              <a:buNone/>
            </a:pPr>
            <a:r>
              <a:rPr lang="en-US" dirty="0"/>
              <a:t>“The bottom line is, the more you show genuine intellectual and scientific interest in your students’ sense-making [of phenomena], the more you expand the space of possible relations among you, your students, and </a:t>
            </a:r>
            <a:br>
              <a:rPr lang="en-US" dirty="0"/>
            </a:br>
            <a:r>
              <a:rPr lang="en-US" dirty="0"/>
              <a:t>science.” </a:t>
            </a:r>
          </a:p>
          <a:p>
            <a:pPr marL="0" lvl="0" indent="0">
              <a:spcBef>
                <a:spcPts val="1152"/>
              </a:spcBef>
              <a:buNone/>
            </a:pPr>
            <a:r>
              <a:rPr lang="en-US" dirty="0"/>
              <a:t>—Bang, Brown, Calabrese Barton, </a:t>
            </a:r>
            <a:br>
              <a:rPr lang="en-US" dirty="0"/>
            </a:br>
            <a:r>
              <a:rPr lang="en-US" dirty="0"/>
              <a:t>   Rosebery &amp; Warren (2017, p. 34)</a:t>
            </a:r>
          </a:p>
        </p:txBody>
      </p:sp>
      <p:pic>
        <p:nvPicPr>
          <p:cNvPr id="4" name="Picture 3" descr="Cover of Helping Students Make Sense of the World with Next Generation Science and Engineering Practic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73333" y="3821137"/>
            <a:ext cx="2251402" cy="2910491"/>
          </a:xfrm>
          <a:prstGeom prst="rect">
            <a:avLst/>
          </a:prstGeom>
        </p:spPr>
      </p:pic>
    </p:spTree>
    <p:extLst>
      <p:ext uri="{BB962C8B-B14F-4D97-AF65-F5344CB8AC3E}">
        <p14:creationId xmlns:p14="http://schemas.microsoft.com/office/powerpoint/2010/main" val="2960274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51894" y="500062"/>
            <a:ext cx="7886700" cy="1325563"/>
          </a:xfrm>
        </p:spPr>
        <p:txBody>
          <a:bodyPr tIns="91440" bIns="91440" anchor="t">
            <a:noAutofit/>
          </a:bodyPr>
          <a:lstStyle/>
          <a:p>
            <a:r>
              <a:rPr lang="en-US" u="sng" dirty="0"/>
              <a:t>Equity &amp; Justice Quick Write</a:t>
            </a:r>
          </a:p>
        </p:txBody>
      </p:sp>
      <p:sp>
        <p:nvSpPr>
          <p:cNvPr id="3" name="Text Placeholder 2">
            <a:extLst>
              <a:ext uri="{FF2B5EF4-FFF2-40B4-BE49-F238E27FC236}">
                <a16:creationId xmlns:a16="http://schemas.microsoft.com/office/drawing/2014/main" id="{8185939F-8879-3048-A749-A8B223892DB2}"/>
              </a:ext>
            </a:extLst>
          </p:cNvPr>
          <p:cNvSpPr>
            <a:spLocks noGrp="1"/>
          </p:cNvSpPr>
          <p:nvPr>
            <p:ph type="body" idx="1"/>
          </p:nvPr>
        </p:nvSpPr>
        <p:spPr/>
        <p:txBody>
          <a:bodyPr>
            <a:normAutofit/>
          </a:bodyPr>
          <a:lstStyle/>
          <a:p>
            <a:pPr marL="114300" indent="0" algn="ctr">
              <a:buNone/>
            </a:pPr>
            <a:r>
              <a:rPr lang="en-US" sz="4000" dirty="0"/>
              <a:t>What is your leading theory or explanation for educational inequity in science?</a:t>
            </a:r>
          </a:p>
        </p:txBody>
      </p:sp>
    </p:spTree>
    <p:extLst>
      <p:ext uri="{BB962C8B-B14F-4D97-AF65-F5344CB8AC3E}">
        <p14:creationId xmlns:p14="http://schemas.microsoft.com/office/powerpoint/2010/main" val="7990314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91" y="1958843"/>
            <a:ext cx="8244417" cy="2940314"/>
          </a:xfrm>
        </p:spPr>
        <p:txBody>
          <a:bodyPr tIns="91440" bIns="91440">
            <a:noAutofit/>
          </a:bodyPr>
          <a:lstStyle/>
          <a:p>
            <a:br>
              <a:rPr lang="en-US" sz="3600" dirty="0"/>
            </a:br>
            <a:r>
              <a:rPr lang="en-US" sz="3600" dirty="0"/>
              <a:t>Equity-oriented STEM education must promote a rightful presence for all students across the scales of justice. </a:t>
            </a:r>
            <a:br>
              <a:rPr lang="en-US" sz="3600" dirty="0"/>
            </a:br>
            <a:r>
              <a:rPr lang="en-US" sz="3600" dirty="0"/>
              <a:t>— Tan &amp; Calabrese Barton (2017)</a:t>
            </a:r>
            <a:br>
              <a:rPr lang="en-US" sz="3600" dirty="0"/>
            </a:br>
            <a:br>
              <a:rPr lang="en-US" sz="3600" dirty="0"/>
            </a:br>
            <a:r>
              <a:rPr lang="en-US" sz="3600" dirty="0"/>
              <a:t>Progress frequently involves de-settling systems associated with historical inequities (Bang, et al., 2012) — while imagining and resourcing expansive cultural learning pathways </a:t>
            </a:r>
            <a:br>
              <a:rPr lang="en-US" sz="3600" dirty="0"/>
            </a:br>
            <a:r>
              <a:rPr lang="en-US" sz="3600" dirty="0"/>
              <a:t>(Bell, et al., 2012). </a:t>
            </a:r>
          </a:p>
        </p:txBody>
      </p:sp>
    </p:spTree>
    <p:extLst>
      <p:ext uri="{BB962C8B-B14F-4D97-AF65-F5344CB8AC3E}">
        <p14:creationId xmlns:p14="http://schemas.microsoft.com/office/powerpoint/2010/main" val="35502017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2" name="Title 1">
            <a:extLst>
              <a:ext uri="{FF2B5EF4-FFF2-40B4-BE49-F238E27FC236}">
                <a16:creationId xmlns:a16="http://schemas.microsoft.com/office/drawing/2014/main" id="{89C1BC21-F5EC-5345-83FA-3C729932EE85}"/>
              </a:ext>
            </a:extLst>
          </p:cNvPr>
          <p:cNvSpPr>
            <a:spLocks noGrp="1"/>
          </p:cNvSpPr>
          <p:nvPr>
            <p:ph type="title"/>
          </p:nvPr>
        </p:nvSpPr>
        <p:spPr/>
        <p:txBody>
          <a:bodyPr>
            <a:noAutofit/>
          </a:bodyPr>
          <a:lstStyle/>
          <a:p>
            <a:r>
              <a:rPr lang="en-US" sz="3200" dirty="0">
                <a:sym typeface="Gill Sans"/>
              </a:rPr>
              <a:t>The Equity Stance of Seeing The Diverse Sense-Making Resources of Students</a:t>
            </a:r>
            <a:br>
              <a:rPr lang="en-US" sz="3200" dirty="0">
                <a:sym typeface="Gill Sans"/>
              </a:rPr>
            </a:br>
            <a:endParaRPr lang="en-US" sz="3200" dirty="0"/>
          </a:p>
        </p:txBody>
      </p:sp>
      <p:sp>
        <p:nvSpPr>
          <p:cNvPr id="3" name="Text Placeholder 2">
            <a:extLst>
              <a:ext uri="{FF2B5EF4-FFF2-40B4-BE49-F238E27FC236}">
                <a16:creationId xmlns:a16="http://schemas.microsoft.com/office/drawing/2014/main" id="{478B16E0-9F8D-B34D-B639-931824A064C5}"/>
              </a:ext>
            </a:extLst>
          </p:cNvPr>
          <p:cNvSpPr>
            <a:spLocks noGrp="1"/>
          </p:cNvSpPr>
          <p:nvPr>
            <p:ph type="body" idx="1"/>
          </p:nvPr>
        </p:nvSpPr>
        <p:spPr>
          <a:xfrm>
            <a:off x="628650" y="1422400"/>
            <a:ext cx="7886700" cy="5358190"/>
          </a:xfrm>
        </p:spPr>
        <p:txBody>
          <a:bodyPr>
            <a:normAutofit/>
          </a:bodyPr>
          <a:lstStyle/>
          <a:p>
            <a:pPr marL="457200" lvl="1" indent="-457200">
              <a:lnSpc>
                <a:spcPct val="100000"/>
              </a:lnSpc>
              <a:spcBef>
                <a:spcPts val="0"/>
              </a:spcBef>
              <a:buClr>
                <a:srgbClr val="000000"/>
              </a:buClr>
              <a:buSzPts val="2800"/>
            </a:pPr>
            <a:r>
              <a:rPr lang="en-US" dirty="0">
                <a:latin typeface="Lato" panose="020F0502020204030203" pitchFamily="34" charset="0"/>
                <a:ea typeface="Lato" panose="020F0502020204030203" pitchFamily="34" charset="0"/>
                <a:cs typeface="Lato" panose="020F0502020204030203" pitchFamily="34" charset="0"/>
                <a:sym typeface="EB Garamond"/>
              </a:rPr>
              <a:t>In terms of rightful presence, we should recognize and legitimize the ways of knowing that learners bring to make sense of phenomena</a:t>
            </a:r>
            <a:endParaRPr lang="en-US" dirty="0">
              <a:latin typeface="Lato" panose="020F0502020204030203" pitchFamily="34" charset="0"/>
              <a:ea typeface="Lato" panose="020F0502020204030203" pitchFamily="34" charset="0"/>
              <a:cs typeface="Lato" panose="020F0502020204030203" pitchFamily="34" charset="0"/>
            </a:endParaRPr>
          </a:p>
          <a:p>
            <a:pPr marL="457200" lvl="1" indent="-457200">
              <a:lnSpc>
                <a:spcPct val="100000"/>
              </a:lnSpc>
              <a:spcBef>
                <a:spcPts val="1440"/>
              </a:spcBef>
              <a:buClr>
                <a:srgbClr val="000000"/>
              </a:buClr>
              <a:buSzPts val="2800"/>
            </a:pPr>
            <a:r>
              <a:rPr lang="en-US" dirty="0">
                <a:latin typeface="Lato" panose="020F0502020204030203" pitchFamily="34" charset="0"/>
                <a:ea typeface="Lato" panose="020F0502020204030203" pitchFamily="34" charset="0"/>
                <a:cs typeface="Lato" panose="020F0502020204030203" pitchFamily="34" charset="0"/>
                <a:sym typeface="EB Garamond"/>
              </a:rPr>
              <a:t>In terms of de-settling, we want to disrupt narrow ways of speaking, knowing, acting, and valuing when making sense of phenomena (e.g., known-answer questions, strict turn-taking)</a:t>
            </a:r>
          </a:p>
          <a:p>
            <a:pPr marL="457200" lvl="1" indent="-457200">
              <a:lnSpc>
                <a:spcPct val="100000"/>
              </a:lnSpc>
              <a:spcBef>
                <a:spcPts val="1440"/>
              </a:spcBef>
              <a:buClr>
                <a:srgbClr val="000000"/>
              </a:buClr>
              <a:buSzPts val="2800"/>
              <a:buFont typeface="EB Garamond"/>
              <a:buChar char="•"/>
            </a:pPr>
            <a:r>
              <a:rPr lang="en-US" dirty="0">
                <a:latin typeface="Lato" panose="020F0502020204030203" pitchFamily="34" charset="0"/>
                <a:ea typeface="Lato" panose="020F0502020204030203" pitchFamily="34" charset="0"/>
                <a:cs typeface="Lato" panose="020F0502020204030203" pitchFamily="34" charset="0"/>
                <a:sym typeface="EB Garamond"/>
              </a:rPr>
              <a:t>We can extend cultural learning pathways by leveraging the sense-making resources of youth to help them develop a relationship to science and better identify with the endeavor—promote their sense of belonging</a:t>
            </a:r>
          </a:p>
          <a:p>
            <a:endParaRPr lang="en-US" dirty="0"/>
          </a:p>
        </p:txBody>
      </p:sp>
    </p:spTree>
    <p:extLst>
      <p:ext uri="{BB962C8B-B14F-4D97-AF65-F5344CB8AC3E}">
        <p14:creationId xmlns:p14="http://schemas.microsoft.com/office/powerpoint/2010/main" val="18927983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28650" y="681037"/>
            <a:ext cx="7886700" cy="1009652"/>
          </a:xfrm>
        </p:spPr>
        <p:txBody>
          <a:bodyPr tIns="91440" bIns="91440" anchor="t">
            <a:noAutofit/>
          </a:bodyPr>
          <a:lstStyle/>
          <a:p>
            <a:r>
              <a:rPr lang="en-US" u="sng" dirty="0"/>
              <a:t>Making a Specific Commitment</a:t>
            </a:r>
          </a:p>
        </p:txBody>
      </p:sp>
      <p:sp>
        <p:nvSpPr>
          <p:cNvPr id="2" name="Text Placeholder 1">
            <a:extLst>
              <a:ext uri="{FF2B5EF4-FFF2-40B4-BE49-F238E27FC236}">
                <a16:creationId xmlns:a16="http://schemas.microsoft.com/office/drawing/2014/main" id="{3690E949-628D-F04E-B80E-9D59A1758E15}"/>
              </a:ext>
            </a:extLst>
          </p:cNvPr>
          <p:cNvSpPr>
            <a:spLocks noGrp="1"/>
          </p:cNvSpPr>
          <p:nvPr>
            <p:ph type="body" idx="1"/>
          </p:nvPr>
        </p:nvSpPr>
        <p:spPr/>
        <p:txBody>
          <a:bodyPr>
            <a:normAutofit/>
          </a:bodyPr>
          <a:lstStyle/>
          <a:p>
            <a:pPr marL="114300" indent="0" algn="ctr">
              <a:buNone/>
            </a:pPr>
            <a:r>
              <a:rPr lang="en-US" dirty="0"/>
              <a:t>From your list, identify one ‘take-away’ related to how you will respond to students’ contributions.</a:t>
            </a:r>
            <a:br>
              <a:rPr lang="en-US" dirty="0"/>
            </a:br>
            <a:br>
              <a:rPr lang="en-US" dirty="0"/>
            </a:br>
            <a:r>
              <a:rPr lang="en-US" dirty="0"/>
              <a:t>What will you commit to try out in your practice to shift deeper into an asset-based view of sense-making? A possible prompt: “In order to        _____, I will work to ______ , and I will know I am making progress if _____.</a:t>
            </a:r>
          </a:p>
        </p:txBody>
      </p:sp>
    </p:spTree>
    <p:extLst>
      <p:ext uri="{BB962C8B-B14F-4D97-AF65-F5344CB8AC3E}">
        <p14:creationId xmlns:p14="http://schemas.microsoft.com/office/powerpoint/2010/main" val="40164643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175" y="2599129"/>
            <a:ext cx="8229600" cy="1344772"/>
          </a:xfrm>
        </p:spPr>
        <p:txBody>
          <a:bodyPr tIns="91440" bIns="91440">
            <a:noAutofit/>
          </a:bodyPr>
          <a:lstStyle/>
          <a:p>
            <a:r>
              <a:rPr lang="en-US" sz="4000" dirty="0">
                <a:solidFill>
                  <a:srgbClr val="FFFFFF"/>
                </a:solidFill>
                <a:cs typeface="Lato Heavy"/>
              </a:rPr>
              <a:t>Help us improve the resource</a:t>
            </a:r>
            <a:br>
              <a:rPr lang="en-US" sz="4000" dirty="0">
                <a:solidFill>
                  <a:srgbClr val="FFFFFF"/>
                </a:solidFill>
                <a:latin typeface="Lato Regular"/>
                <a:cs typeface="Lato Regular"/>
              </a:rPr>
            </a:br>
            <a:br>
              <a:rPr lang="en-US" sz="4000" dirty="0">
                <a:solidFill>
                  <a:srgbClr val="FFFFFF"/>
                </a:solidFill>
                <a:latin typeface="Lato Regular"/>
                <a:cs typeface="Lato Regular"/>
              </a:rPr>
            </a:br>
            <a:r>
              <a:rPr lang="en-US" sz="4000" dirty="0">
                <a:solidFill>
                  <a:srgbClr val="FFFFFF"/>
                </a:solidFill>
                <a:latin typeface="Lato Regular"/>
                <a:cs typeface="Lato Regular"/>
              </a:rPr>
              <a:t>Please take this 5 minute survey to help the ACESSE team improve this resource for others.</a:t>
            </a:r>
            <a:br>
              <a:rPr lang="en-US" sz="4000" dirty="0">
                <a:solidFill>
                  <a:srgbClr val="FFFFFF"/>
                </a:solidFill>
                <a:latin typeface="Lato Regular"/>
                <a:cs typeface="Lato Regular"/>
              </a:rPr>
            </a:br>
            <a:br>
              <a:rPr lang="en-US" sz="4000" dirty="0">
                <a:solidFill>
                  <a:srgbClr val="FFFFFF"/>
                </a:solidFill>
                <a:latin typeface="Lato Regular"/>
                <a:cs typeface="Lato Regular"/>
              </a:rPr>
            </a:br>
            <a:r>
              <a:rPr lang="en-US" sz="3600" dirty="0">
                <a:solidFill>
                  <a:srgbClr val="FFFF00"/>
                </a:solidFill>
                <a:latin typeface="Lato Regular"/>
                <a:cs typeface="Lato Regular"/>
              </a:rPr>
              <a:t>https://</a:t>
            </a:r>
            <a:r>
              <a:rPr lang="en-US" sz="3600" dirty="0" err="1">
                <a:solidFill>
                  <a:srgbClr val="FFFF00"/>
                </a:solidFill>
                <a:latin typeface="Lato Regular"/>
                <a:cs typeface="Lato Regular"/>
              </a:rPr>
              <a:t>tinyurl.com</a:t>
            </a:r>
            <a:r>
              <a:rPr lang="en-US" sz="3600" dirty="0">
                <a:solidFill>
                  <a:srgbClr val="FFFF00"/>
                </a:solidFill>
                <a:latin typeface="Lato Regular"/>
                <a:cs typeface="Lato Regular"/>
              </a:rPr>
              <a:t>/</a:t>
            </a:r>
            <a:r>
              <a:rPr lang="en-US" sz="3600" dirty="0" err="1">
                <a:solidFill>
                  <a:srgbClr val="FFFF00"/>
                </a:solidFill>
                <a:latin typeface="Lato Regular"/>
                <a:cs typeface="Lato Regular"/>
              </a:rPr>
              <a:t>ACESSEResourceG</a:t>
            </a:r>
            <a:r>
              <a:rPr lang="en-US" sz="3600" dirty="0">
                <a:solidFill>
                  <a:srgbClr val="FFFF00"/>
                </a:solidFill>
                <a:latin typeface="Lato Regular"/>
                <a:cs typeface="Lato Regular"/>
              </a:rPr>
              <a:t> </a:t>
            </a:r>
          </a:p>
        </p:txBody>
      </p:sp>
    </p:spTree>
    <p:extLst>
      <p:ext uri="{BB962C8B-B14F-4D97-AF65-F5344CB8AC3E}">
        <p14:creationId xmlns:p14="http://schemas.microsoft.com/office/powerpoint/2010/main" val="18833696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p:nvPr/>
        </p:nvSpPr>
        <p:spPr>
          <a:xfrm>
            <a:off x="5786" y="-47825"/>
            <a:ext cx="9144000" cy="6905825"/>
          </a:xfrm>
          <a:prstGeom prst="rect">
            <a:avLst/>
          </a:prstGeom>
          <a:solidFill>
            <a:srgbClr val="3A2B71"/>
          </a:solidFill>
          <a:ln>
            <a:solidFill>
              <a:srgbClr val="3A2B71"/>
            </a:solidFill>
          </a:ln>
        </p:spPr>
        <p:style>
          <a:lnRef idx="1">
            <a:schemeClr val="accent3"/>
          </a:lnRef>
          <a:fillRef idx="3">
            <a:schemeClr val="accent3"/>
          </a:fillRef>
          <a:effectRef idx="2">
            <a:schemeClr val="accent3"/>
          </a:effectRef>
          <a:fontRef idx="minor">
            <a:schemeClr val="lt1"/>
          </a:fontRef>
        </p:style>
        <p:txBody>
          <a:bodyPr lIns="91425" tIns="45713" rIns="91425" bIns="45713" rtlCol="0" anchor="ctr"/>
          <a:lstStyle/>
          <a:p>
            <a:pPr algn="ctr" defTabSz="456964"/>
            <a:endParaRPr lang="en-US" sz="1800" kern="1200" dirty="0">
              <a:solidFill>
                <a:prstClr val="white"/>
              </a:solidFill>
              <a:latin typeface="Lato" panose="020F0502020204030203" pitchFamily="34" charset="0"/>
              <a:sym typeface="Gill Sans Light" charset="0"/>
            </a:endParaRPr>
          </a:p>
        </p:txBody>
      </p:sp>
      <p:sp>
        <p:nvSpPr>
          <p:cNvPr id="3" name="Content Placeholder 2"/>
          <p:cNvSpPr>
            <a:spLocks noGrp="1"/>
          </p:cNvSpPr>
          <p:nvPr>
            <p:ph idx="4294967295"/>
          </p:nvPr>
        </p:nvSpPr>
        <p:spPr>
          <a:xfrm>
            <a:off x="0" y="5759792"/>
            <a:ext cx="5866152" cy="1062037"/>
          </a:xfrm>
        </p:spPr>
        <p:txBody>
          <a:bodyPr>
            <a:normAutofit fontScale="85000" lnSpcReduction="10000"/>
          </a:bodyPr>
          <a:lstStyle/>
          <a:p>
            <a:pPr marL="50800" indent="0" algn="ctr" defTabSz="642750" fontAlgn="base">
              <a:spcBef>
                <a:spcPct val="0"/>
              </a:spcBef>
              <a:spcAft>
                <a:spcPct val="0"/>
              </a:spcAft>
              <a:buNone/>
            </a:pPr>
            <a:r>
              <a:rPr lang="en-US" kern="1200" dirty="0" err="1">
                <a:solidFill>
                  <a:prstClr val="white"/>
                </a:solidFill>
                <a:latin typeface="Lato" panose="020F0502020204030203" pitchFamily="34" charset="0"/>
                <a:ea typeface="Lato" panose="020F0502020204030203" pitchFamily="34" charset="0"/>
                <a:cs typeface="Lato" panose="020F0502020204030203" pitchFamily="34" charset="0"/>
                <a:sym typeface="Gill Sans" charset="0"/>
              </a:rPr>
              <a:t>STEMteachingtools.org</a:t>
            </a:r>
            <a:r>
              <a:rPr lang="en-US" kern="1200" dirty="0">
                <a:solidFill>
                  <a:prstClr val="white"/>
                </a:solidFill>
                <a:latin typeface="Lato" panose="020F0502020204030203" pitchFamily="34" charset="0"/>
                <a:ea typeface="Lato" panose="020F0502020204030203" pitchFamily="34" charset="0"/>
                <a:cs typeface="Lato" panose="020F0502020204030203" pitchFamily="34" charset="0"/>
                <a:sym typeface="Gill Sans" charset="0"/>
              </a:rPr>
              <a:t> (web)</a:t>
            </a:r>
          </a:p>
          <a:p>
            <a:pPr marL="50800" indent="0" algn="ctr" defTabSz="642750" fontAlgn="base">
              <a:spcBef>
                <a:spcPct val="0"/>
              </a:spcBef>
              <a:spcAft>
                <a:spcPct val="0"/>
              </a:spcAft>
              <a:buNone/>
            </a:pPr>
            <a:r>
              <a:rPr lang="en-US" kern="1200" dirty="0">
                <a:solidFill>
                  <a:prstClr val="white"/>
                </a:solidFill>
                <a:latin typeface="Lato" panose="020F0502020204030203" pitchFamily="34" charset="0"/>
                <a:ea typeface="Lato" panose="020F0502020204030203" pitchFamily="34" charset="0"/>
                <a:cs typeface="Lato" panose="020F0502020204030203" pitchFamily="34" charset="0"/>
                <a:sym typeface="Gill Sans" charset="0"/>
              </a:rPr>
              <a:t>@</a:t>
            </a:r>
            <a:r>
              <a:rPr lang="en-US" kern="1200" dirty="0" err="1">
                <a:solidFill>
                  <a:prstClr val="white"/>
                </a:solidFill>
                <a:latin typeface="Lato" panose="020F0502020204030203" pitchFamily="34" charset="0"/>
                <a:ea typeface="Lato" panose="020F0502020204030203" pitchFamily="34" charset="0"/>
                <a:cs typeface="Lato" panose="020F0502020204030203" pitchFamily="34" charset="0"/>
                <a:sym typeface="Gill Sans" charset="0"/>
              </a:rPr>
              <a:t>STEMteachtools</a:t>
            </a:r>
            <a:r>
              <a:rPr lang="en-US" kern="1200" dirty="0">
                <a:solidFill>
                  <a:prstClr val="white"/>
                </a:solidFill>
                <a:latin typeface="Lato" panose="020F0502020204030203" pitchFamily="34" charset="0"/>
                <a:ea typeface="Lato" panose="020F0502020204030203" pitchFamily="34" charset="0"/>
                <a:cs typeface="Lato" panose="020F0502020204030203" pitchFamily="34" charset="0"/>
                <a:sym typeface="Gill Sans" charset="0"/>
              </a:rPr>
              <a:t> (twitter)</a:t>
            </a:r>
          </a:p>
          <a:p>
            <a:pPr marL="50800" indent="0" algn="ctr" defTabSz="642750" fontAlgn="base">
              <a:spcBef>
                <a:spcPct val="0"/>
              </a:spcBef>
              <a:spcAft>
                <a:spcPct val="0"/>
              </a:spcAft>
              <a:buNone/>
            </a:pPr>
            <a:r>
              <a:rPr lang="en-US" kern="1200" dirty="0" err="1">
                <a:solidFill>
                  <a:prstClr val="white"/>
                </a:solidFill>
                <a:latin typeface="Lato" panose="020F0502020204030203" pitchFamily="34" charset="0"/>
                <a:ea typeface="Lato" panose="020F0502020204030203" pitchFamily="34" charset="0"/>
                <a:cs typeface="Lato" panose="020F0502020204030203" pitchFamily="34" charset="0"/>
                <a:sym typeface="Gill Sans" charset="0"/>
              </a:rPr>
              <a:t>pinterest.com</a:t>
            </a:r>
            <a:r>
              <a:rPr lang="en-US" kern="1200" dirty="0">
                <a:solidFill>
                  <a:prstClr val="white"/>
                </a:solidFill>
                <a:latin typeface="Lato" panose="020F0502020204030203" pitchFamily="34" charset="0"/>
                <a:ea typeface="Lato" panose="020F0502020204030203" pitchFamily="34" charset="0"/>
                <a:cs typeface="Lato" panose="020F0502020204030203" pitchFamily="34" charset="0"/>
                <a:sym typeface="Gill Sans" charset="0"/>
              </a:rPr>
              <a:t>/</a:t>
            </a:r>
            <a:r>
              <a:rPr lang="en-US" kern="1200" dirty="0" err="1">
                <a:solidFill>
                  <a:prstClr val="white"/>
                </a:solidFill>
                <a:latin typeface="Lato" panose="020F0502020204030203" pitchFamily="34" charset="0"/>
                <a:ea typeface="Lato" panose="020F0502020204030203" pitchFamily="34" charset="0"/>
                <a:cs typeface="Lato" panose="020F0502020204030203" pitchFamily="34" charset="0"/>
                <a:sym typeface="Gill Sans" charset="0"/>
              </a:rPr>
              <a:t>stemeducation</a:t>
            </a:r>
            <a:r>
              <a:rPr lang="en-US" kern="1200" dirty="0">
                <a:solidFill>
                  <a:prstClr val="white"/>
                </a:solidFill>
                <a:latin typeface="Lato" panose="020F0502020204030203" pitchFamily="34" charset="0"/>
                <a:ea typeface="Lato" panose="020F0502020204030203" pitchFamily="34" charset="0"/>
                <a:cs typeface="Lato" panose="020F0502020204030203" pitchFamily="34" charset="0"/>
                <a:sym typeface="Gill Sans" charset="0"/>
              </a:rPr>
              <a:t> (</a:t>
            </a:r>
            <a:r>
              <a:rPr lang="en-US" kern="1200" dirty="0" err="1">
                <a:solidFill>
                  <a:prstClr val="white"/>
                </a:solidFill>
                <a:latin typeface="Lato" panose="020F0502020204030203" pitchFamily="34" charset="0"/>
                <a:ea typeface="Lato" panose="020F0502020204030203" pitchFamily="34" charset="0"/>
                <a:cs typeface="Lato" panose="020F0502020204030203" pitchFamily="34" charset="0"/>
                <a:sym typeface="Gill Sans" charset="0"/>
              </a:rPr>
              <a:t>pinterest</a:t>
            </a:r>
            <a:r>
              <a:rPr lang="en-US" kern="1200" dirty="0">
                <a:solidFill>
                  <a:prstClr val="white"/>
                </a:solidFill>
                <a:latin typeface="Lato" panose="020F0502020204030203" pitchFamily="34" charset="0"/>
                <a:ea typeface="Lato" panose="020F0502020204030203" pitchFamily="34" charset="0"/>
                <a:cs typeface="Lato" panose="020F0502020204030203" pitchFamily="34" charset="0"/>
                <a:sym typeface="Gill Sans" charset="0"/>
              </a:rPr>
              <a:t>)</a:t>
            </a:r>
          </a:p>
          <a:p>
            <a:pPr marL="50800" indent="0">
              <a:buNone/>
            </a:pPr>
            <a:endParaRPr lang="en-US" sz="2400" dirty="0">
              <a:latin typeface="Lato" panose="020F0502020204030203" pitchFamily="34" charset="0"/>
              <a:ea typeface="Lato" panose="020F0502020204030203" pitchFamily="34" charset="0"/>
              <a:cs typeface="Lato" panose="020F0502020204030203" pitchFamily="34" charset="0"/>
            </a:endParaRPr>
          </a:p>
        </p:txBody>
      </p:sp>
      <p:pic>
        <p:nvPicPr>
          <p:cNvPr id="9" name="Picture 8" descr="Screenshot of STEM Teaching Tool #7, Learning STEM through design: students benefit from expanding what counts as &quot;engineering.&quot; Header image is a medium dark skinned student with long dark hair and a medium dark skinned adult with long dark hair working with electronics testing equipment. ">
            <a:extLst>
              <a:ext uri="{FF2B5EF4-FFF2-40B4-BE49-F238E27FC236}">
                <a16:creationId xmlns:a16="http://schemas.microsoft.com/office/drawing/2014/main" id="{61A20E18-4AC6-C14E-B175-56DCF87436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21354" y="2994379"/>
            <a:ext cx="2773230" cy="3580928"/>
          </a:xfrm>
          <a:prstGeom prst="rect">
            <a:avLst/>
          </a:prstGeom>
        </p:spPr>
      </p:pic>
      <p:pic>
        <p:nvPicPr>
          <p:cNvPr id="10" name="Picture 9" descr="Screenshot of STEM Teaching Tool #2, Why should students investigate contemporary science topics--and not just &quot;settled&quot; science? Header image features one medium skinned student with long dark brown hair and one light skinned student with long dark blonde hair and safety glasses smiling and looking at a petri dish. Behind them is a light skinned teacher with short white hair and glasses smiling. ">
            <a:extLst>
              <a:ext uri="{FF2B5EF4-FFF2-40B4-BE49-F238E27FC236}">
                <a16:creationId xmlns:a16="http://schemas.microsoft.com/office/drawing/2014/main" id="{A328A6E2-FEDC-B245-B924-6DD8B3434A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83868" y="2065433"/>
            <a:ext cx="2769251" cy="3580928"/>
          </a:xfrm>
          <a:prstGeom prst="rect">
            <a:avLst/>
          </a:prstGeom>
        </p:spPr>
      </p:pic>
      <p:pic>
        <p:nvPicPr>
          <p:cNvPr id="11" name="Picture 10" descr="Screenshot of STEM Teaching Tool #5, Using curriculum adaptation as a strategy to help teachers learn about NGSS and developing aligned instructional materials. Header image features five adults of varying skin tones and hair colors sitting on the floor working together. ">
            <a:extLst>
              <a:ext uri="{FF2B5EF4-FFF2-40B4-BE49-F238E27FC236}">
                <a16:creationId xmlns:a16="http://schemas.microsoft.com/office/drawing/2014/main" id="{84810025-3F03-8144-AE42-54B0159511A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2500" y="1201077"/>
            <a:ext cx="2772406" cy="3582375"/>
          </a:xfrm>
          <a:prstGeom prst="rect">
            <a:avLst/>
          </a:prstGeom>
        </p:spPr>
      </p:pic>
      <p:sp>
        <p:nvSpPr>
          <p:cNvPr id="4" name="TextBox 3"/>
          <p:cNvSpPr txBox="1"/>
          <p:nvPr/>
        </p:nvSpPr>
        <p:spPr>
          <a:xfrm>
            <a:off x="6009553" y="1538410"/>
            <a:ext cx="2991362" cy="2062103"/>
          </a:xfrm>
          <a:prstGeom prst="rect">
            <a:avLst/>
          </a:prstGeom>
          <a:noFill/>
        </p:spPr>
        <p:txBody>
          <a:bodyPr wrap="square" rtlCol="0">
            <a:spAutoFit/>
          </a:bodyPr>
          <a:lstStyle/>
          <a:p>
            <a:pPr indent="-182880" defTabSz="457011">
              <a:buClr>
                <a:schemeClr val="bg1"/>
              </a:buClr>
              <a:buFont typeface="Arial" panose="020B0604020202020204" pitchFamily="34" charset="0"/>
              <a:buChar char="•"/>
            </a:pPr>
            <a:r>
              <a:rPr lang="en-US" altLang="ja-JP" sz="1600" i="1" kern="1200" dirty="0">
                <a:solidFill>
                  <a:schemeClr val="bg1"/>
                </a:solidFill>
                <a:ea typeface="ヒラギノ角ゴ ProN W3" charset="0"/>
                <a:sym typeface="Gill Sans Light" charset="0"/>
              </a:rPr>
              <a:t>Co-designed by practitioners &amp; researchers</a:t>
            </a:r>
          </a:p>
          <a:p>
            <a:pPr indent="-182880" defTabSz="457011">
              <a:buClr>
                <a:schemeClr val="bg1"/>
              </a:buClr>
              <a:buFont typeface="Arial" panose="020B0604020202020204" pitchFamily="34" charset="0"/>
              <a:buChar char="•"/>
            </a:pPr>
            <a:r>
              <a:rPr lang="en-US" altLang="ja-JP" sz="1600" i="1" kern="1200" dirty="0">
                <a:solidFill>
                  <a:schemeClr val="bg1"/>
                </a:solidFill>
                <a:ea typeface="ヒラギノ角ゴ ProN W3" charset="0"/>
                <a:sym typeface="Gill Sans Light" charset="0"/>
              </a:rPr>
              <a:t>Tested &amp; refined over time</a:t>
            </a:r>
          </a:p>
          <a:p>
            <a:pPr indent="-182880" defTabSz="457011">
              <a:buClr>
                <a:schemeClr val="bg1"/>
              </a:buClr>
              <a:buFont typeface="Arial" panose="020B0604020202020204" pitchFamily="34" charset="0"/>
              <a:buChar char="•"/>
            </a:pPr>
            <a:r>
              <a:rPr lang="en-US" altLang="ja-JP" sz="1600" i="1" kern="1200" dirty="0">
                <a:solidFill>
                  <a:schemeClr val="bg1"/>
                </a:solidFill>
                <a:ea typeface="ヒラギノ角ゴ ProN W3" charset="0"/>
                <a:sym typeface="Gill Sans Light" charset="0"/>
              </a:rPr>
              <a:t>Easily shareable—over social media, email, paper</a:t>
            </a:r>
          </a:p>
          <a:p>
            <a:pPr>
              <a:buClr>
                <a:schemeClr val="bg1"/>
              </a:buClr>
              <a:buFont typeface="Arial" panose="020B0604020202020204" pitchFamily="34" charset="0"/>
              <a:buChar char="•"/>
            </a:pPr>
            <a:endParaRPr lang="en-US" sz="1600" dirty="0">
              <a:solidFill>
                <a:schemeClr val="bg1"/>
              </a:solidFill>
            </a:endParaRPr>
          </a:p>
          <a:p>
            <a:pPr marL="285750" indent="-285750">
              <a:buClr>
                <a:schemeClr val="bg1"/>
              </a:buClr>
              <a:buFont typeface="Arial"/>
              <a:buChar char="•"/>
            </a:pPr>
            <a:endParaRPr lang="en-US" sz="1600" dirty="0">
              <a:solidFill>
                <a:schemeClr val="bg1"/>
              </a:solidFill>
              <a:latin typeface="Lato Bold Italic"/>
              <a:ea typeface="Lato" panose="020F0502020204030203" pitchFamily="34" charset="0"/>
              <a:cs typeface="Lato Bold Italic"/>
            </a:endParaRPr>
          </a:p>
          <a:p>
            <a:pPr marL="285750" indent="-285750">
              <a:buClr>
                <a:schemeClr val="bg1"/>
              </a:buClr>
              <a:buFont typeface="Arial"/>
              <a:buChar char="•"/>
            </a:pPr>
            <a:endParaRPr lang="en-US" sz="1600" dirty="0">
              <a:solidFill>
                <a:schemeClr val="bg1"/>
              </a:solidFill>
              <a:latin typeface="Lato Bold Italic"/>
              <a:ea typeface="Lato" panose="020F0502020204030203" pitchFamily="34" charset="0"/>
              <a:cs typeface="Lato Bold Italic"/>
            </a:endParaRPr>
          </a:p>
        </p:txBody>
      </p:sp>
      <p:sp>
        <p:nvSpPr>
          <p:cNvPr id="2" name="Title 1"/>
          <p:cNvSpPr>
            <a:spLocks noGrp="1"/>
          </p:cNvSpPr>
          <p:nvPr>
            <p:ph type="title" idx="4294967295"/>
          </p:nvPr>
        </p:nvSpPr>
        <p:spPr>
          <a:xfrm>
            <a:off x="549730" y="0"/>
            <a:ext cx="8229600" cy="1143000"/>
          </a:xfrm>
        </p:spPr>
        <p:txBody>
          <a:bodyPr>
            <a:noAutofit/>
          </a:bodyPr>
          <a:lstStyle/>
          <a:p>
            <a:r>
              <a:rPr lang="en-US" sz="3600" b="0" kern="1200" dirty="0">
                <a:solidFill>
                  <a:prstClr val="white"/>
                </a:solidFill>
                <a:latin typeface="Lato Heavy"/>
                <a:ea typeface="Lato" panose="020F0502020204030203" pitchFamily="34" charset="0"/>
                <a:cs typeface="Lato Heavy"/>
                <a:sym typeface="Gill Sans" charset="0"/>
              </a:rPr>
              <a:t>Professional Learning Resources </a:t>
            </a:r>
            <a:br>
              <a:rPr lang="en-US" sz="3600" b="0" kern="1200" dirty="0">
                <a:solidFill>
                  <a:prstClr val="white"/>
                </a:solidFill>
                <a:latin typeface="Lato Heavy"/>
                <a:ea typeface="Lato" panose="020F0502020204030203" pitchFamily="34" charset="0"/>
                <a:cs typeface="Lato Heavy"/>
                <a:sym typeface="Gill Sans" charset="0"/>
              </a:rPr>
            </a:br>
            <a:r>
              <a:rPr lang="en-US" sz="3600" b="0" kern="1200" dirty="0">
                <a:solidFill>
                  <a:prstClr val="white"/>
                </a:solidFill>
                <a:latin typeface="Lato Heavy"/>
                <a:ea typeface="Lato" panose="020F0502020204030203" pitchFamily="34" charset="0"/>
                <a:cs typeface="Lato Heavy"/>
                <a:sym typeface="Gill Sans" charset="0"/>
              </a:rPr>
              <a:t>to Support NGSS Implementation</a:t>
            </a:r>
            <a:endParaRPr lang="en-US" sz="3600" b="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0108507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353"/>
            <a:ext cx="7886700" cy="1325563"/>
          </a:xfrm>
        </p:spPr>
        <p:txBody>
          <a:bodyPr>
            <a:normAutofit fontScale="90000"/>
          </a:bodyPr>
          <a:lstStyle/>
          <a:p>
            <a:pPr defTabSz="642750" fontAlgn="base">
              <a:spcAft>
                <a:spcPct val="0"/>
              </a:spcAft>
            </a:pPr>
            <a:r>
              <a:rPr lang="en-US" sz="4800" dirty="0">
                <a:solidFill>
                  <a:prstClr val="white"/>
                </a:solidFill>
                <a:sym typeface="Gill Sans" charset="0"/>
              </a:rPr>
              <a:t>On Twitter</a:t>
            </a:r>
            <a:br>
              <a:rPr lang="en-US" sz="4800" dirty="0">
                <a:solidFill>
                  <a:prstClr val="white"/>
                </a:solidFill>
                <a:sym typeface="Gill Sans" charset="0"/>
              </a:rPr>
            </a:br>
            <a:r>
              <a:rPr lang="en-US" dirty="0">
                <a:solidFill>
                  <a:prstClr val="white"/>
                </a:solidFill>
                <a:sym typeface="Gill Sans" charset="0"/>
              </a:rPr>
              <a:t>@</a:t>
            </a:r>
            <a:r>
              <a:rPr lang="en-US" dirty="0" err="1">
                <a:solidFill>
                  <a:prstClr val="white"/>
                </a:solidFill>
                <a:sym typeface="Gill Sans" charset="0"/>
              </a:rPr>
              <a:t>STEMTeachTools</a:t>
            </a:r>
            <a:endParaRPr lang="en-US" dirty="0"/>
          </a:p>
        </p:txBody>
      </p:sp>
      <p:pic>
        <p:nvPicPr>
          <p:cNvPr id="7" name="Picture 6" descr="Screenshot of the @STEMTeachTools twitter feed">
            <a:extLst>
              <a:ext uri="{FF2B5EF4-FFF2-40B4-BE49-F238E27FC236}">
                <a16:creationId xmlns:a16="http://schemas.microsoft.com/office/drawing/2014/main" id="{9C4A8F09-896C-C346-A57C-16C68FB47A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0936" y="1347028"/>
            <a:ext cx="8267584" cy="5255263"/>
          </a:xfrm>
          <a:prstGeom prst="rect">
            <a:avLst/>
          </a:prstGeom>
        </p:spPr>
      </p:pic>
    </p:spTree>
    <p:extLst>
      <p:ext uri="{BB962C8B-B14F-4D97-AF65-F5344CB8AC3E}">
        <p14:creationId xmlns:p14="http://schemas.microsoft.com/office/powerpoint/2010/main" val="12064335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Autofit/>
          </a:bodyPr>
          <a:lstStyle/>
          <a:p>
            <a:r>
              <a:rPr lang="en-US" sz="3600" dirty="0">
                <a:solidFill>
                  <a:prstClr val="white"/>
                </a:solidFill>
                <a:sym typeface="Gill Sans" charset="0"/>
              </a:rPr>
              <a:t>Sign Up for Email Newsletter</a:t>
            </a:r>
            <a:br>
              <a:rPr lang="en-US" sz="3600" dirty="0">
                <a:solidFill>
                  <a:prstClr val="white"/>
                </a:solidFill>
                <a:sym typeface="Gill Sans" charset="0"/>
              </a:rPr>
            </a:br>
            <a:r>
              <a:rPr lang="en-US" sz="3600" dirty="0" err="1">
                <a:solidFill>
                  <a:prstClr val="white"/>
                </a:solidFill>
                <a:sym typeface="Gill Sans" charset="0"/>
              </a:rPr>
              <a:t>STEMteachingtools.org</a:t>
            </a:r>
            <a:endParaRPr lang="en-US" sz="3600" dirty="0"/>
          </a:p>
        </p:txBody>
      </p:sp>
      <p:pic>
        <p:nvPicPr>
          <p:cNvPr id="5" name="Picture 4" descr="Screenshot of STEM Teaching Tools &quot;Field Notes: Resources &amp; Insights for science educators,&quot; with an image of teachers of different skin  tones and hair colors working together at a table and the headline, &quot;New 'Short courses' on curriculum adaptation and three-dimensional formative assessment&quot;">
            <a:extLst>
              <a:ext uri="{FF2B5EF4-FFF2-40B4-BE49-F238E27FC236}">
                <a16:creationId xmlns:a16="http://schemas.microsoft.com/office/drawing/2014/main" id="{6D543BDE-D5C0-6041-B401-BDE7EA574CC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08528" y="1342116"/>
            <a:ext cx="7038606" cy="5114797"/>
          </a:xfrm>
          <a:prstGeom prst="rect">
            <a:avLst/>
          </a:prstGeom>
        </p:spPr>
      </p:pic>
    </p:spTree>
    <p:extLst>
      <p:ext uri="{BB962C8B-B14F-4D97-AF65-F5344CB8AC3E}">
        <p14:creationId xmlns:p14="http://schemas.microsoft.com/office/powerpoint/2010/main" val="164430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7" name="Google Shape;867;p158" descr="Indigenous Education Tools Logo.  &#10;From the Indigenous Education Tools  website: Roger Fernandes is a Lower Elwha S’Klallam artist and storyteller who works with Coast Salish designs and themes. He works in a variety of mediums including painting, printmaking, drawing, and photography. The art/design used for this web page is based on the idea of the “nurse log.” A nurse log is a fallen tree from which other trees grow. The visual metaphor has us consider how we contemporary Natives grow from the old cultural practices, teachings, wisdoms, and philosophies of our ancestors. In this cycle of new life from old life, we see a repeated relationship in nature and in our cultural lives."/>
          <p:cNvPicPr preferRelativeResize="0"/>
          <p:nvPr/>
        </p:nvPicPr>
        <p:blipFill rotWithShape="1">
          <a:blip r:embed="rId3">
            <a:alphaModFix/>
          </a:blip>
          <a:srcRect/>
          <a:stretch/>
        </p:blipFill>
        <p:spPr>
          <a:xfrm>
            <a:off x="0" y="609851"/>
            <a:ext cx="9144000" cy="4640752"/>
          </a:xfrm>
          <a:prstGeom prst="rect">
            <a:avLst/>
          </a:prstGeom>
          <a:noFill/>
          <a:ln>
            <a:noFill/>
          </a:ln>
        </p:spPr>
      </p:pic>
      <p:sp>
        <p:nvSpPr>
          <p:cNvPr id="2" name="Title 1">
            <a:extLst>
              <a:ext uri="{FF2B5EF4-FFF2-40B4-BE49-F238E27FC236}">
                <a16:creationId xmlns:a16="http://schemas.microsoft.com/office/drawing/2014/main" id="{96B27BFD-E8AE-2B41-A6F6-5AE11A5D08E3}"/>
              </a:ext>
            </a:extLst>
          </p:cNvPr>
          <p:cNvSpPr>
            <a:spLocks noGrp="1"/>
          </p:cNvSpPr>
          <p:nvPr>
            <p:ph type="title"/>
          </p:nvPr>
        </p:nvSpPr>
        <p:spPr>
          <a:xfrm>
            <a:off x="1746885" y="5250603"/>
            <a:ext cx="5650230" cy="1325563"/>
          </a:xfrm>
        </p:spPr>
        <p:txBody>
          <a:bodyPr>
            <a:normAutofit/>
          </a:bodyPr>
          <a:lstStyle/>
          <a:p>
            <a:r>
              <a:rPr lang="en-US" sz="3200" u="sng" dirty="0" err="1">
                <a:sym typeface="Gill Sans"/>
              </a:rPr>
              <a:t>IndigenousEducationTools.org</a:t>
            </a:r>
            <a:endParaRPr lang="en-US" sz="3200" dirty="0"/>
          </a:p>
        </p:txBody>
      </p:sp>
    </p:spTree>
    <p:extLst>
      <p:ext uri="{BB962C8B-B14F-4D97-AF65-F5344CB8AC3E}">
        <p14:creationId xmlns:p14="http://schemas.microsoft.com/office/powerpoint/2010/main" val="42884657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0"/>
            <a:r>
              <a:rPr lang="en-US" sz="2800" dirty="0"/>
              <a:t>The authors want to express their deep gratitude to everyone in the ACESSE Network who provided feedback on this resource…</a:t>
            </a:r>
          </a:p>
        </p:txBody>
      </p:sp>
      <p:sp>
        <p:nvSpPr>
          <p:cNvPr id="3" name="Text Placeholder 2"/>
          <p:cNvSpPr>
            <a:spLocks noGrp="1"/>
          </p:cNvSpPr>
          <p:nvPr>
            <p:ph type="body" idx="1"/>
          </p:nvPr>
        </p:nvSpPr>
        <p:spPr/>
        <p:txBody>
          <a:bodyPr>
            <a:noAutofit/>
          </a:bodyPr>
          <a:lstStyle/>
          <a:p>
            <a:pPr marL="0" indent="0">
              <a:buNone/>
            </a:pPr>
            <a:r>
              <a:rPr lang="en" sz="2400" dirty="0"/>
              <a:t>Kevin Anderson, June Apaza, Tammy Askeland-Nagle, Joanna Bruno, Melissa Campanella, Megan Cannon, Marianne Cappello, Mary Colson, Sarah Derry, Laura Downey, Ellen Ebert, Moises Esteban-Guitart, Ann Finch, Laura Grissom, Michael Heinz, Susan Holveck, Cora James, Kris Kilibarda, Heena Lakani, Maryellen  Lechelt (Cervenak), Earl Legleiter, Max Longhurst, Catherine Mackey, Amber McCulloch, Stacy Meyer, Tiffany Neill, Michael O'Toole, John Olson, Doug Paulson, Candace Penrod, William Penuel, Cheryl Reiter, Meg Richard, Robbin Riedy, Jamie Rumage, Megan Schrauben, Ricky Scott, Tamara Smolek, Michele Snyder, Mary Starr, Cristina Trecha, Kerri Wingert, </a:t>
            </a:r>
            <a:r>
              <a:rPr lang="en-US" sz="2400" dirty="0"/>
              <a:t>and </a:t>
            </a:r>
            <a:r>
              <a:rPr lang="en" sz="2400" dirty="0"/>
              <a:t>Deb Wolf</a:t>
            </a:r>
            <a:r>
              <a:rPr lang="en-US" sz="2400" dirty="0"/>
              <a:t>. </a:t>
            </a:r>
            <a:endParaRPr lang="en" sz="2400" dirty="0"/>
          </a:p>
        </p:txBody>
      </p:sp>
    </p:spTree>
    <p:extLst>
      <p:ext uri="{BB962C8B-B14F-4D97-AF65-F5344CB8AC3E}">
        <p14:creationId xmlns:p14="http://schemas.microsoft.com/office/powerpoint/2010/main" val="19873783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4" name="Title 3">
            <a:extLst>
              <a:ext uri="{FF2B5EF4-FFF2-40B4-BE49-F238E27FC236}">
                <a16:creationId xmlns:a16="http://schemas.microsoft.com/office/drawing/2014/main" id="{0A26DFDE-B2D0-7F46-8639-3CD7512F6441}"/>
              </a:ext>
            </a:extLst>
          </p:cNvPr>
          <p:cNvSpPr>
            <a:spLocks noGrp="1"/>
          </p:cNvSpPr>
          <p:nvPr>
            <p:ph type="title"/>
          </p:nvPr>
        </p:nvSpPr>
        <p:spPr>
          <a:xfrm>
            <a:off x="311700" y="216238"/>
            <a:ext cx="8520600" cy="763500"/>
          </a:xfrm>
        </p:spPr>
        <p:txBody>
          <a:bodyPr>
            <a:normAutofit fontScale="90000"/>
          </a:bodyPr>
          <a:lstStyle/>
          <a:p>
            <a:r>
              <a:rPr lang="en" dirty="0">
                <a:solidFill>
                  <a:srgbClr val="FFFFFF"/>
                </a:solidFill>
              </a:rPr>
              <a:t>Thank you! </a:t>
            </a:r>
            <a:r>
              <a:rPr lang="en-US" dirty="0">
                <a:solidFill>
                  <a:srgbClr val="FFFFFF"/>
                </a:solidFill>
              </a:rPr>
              <a:t>For more info…</a:t>
            </a:r>
            <a:br>
              <a:rPr lang="en" dirty="0">
                <a:solidFill>
                  <a:srgbClr val="FFFFFF"/>
                </a:solidFill>
              </a:rPr>
            </a:br>
            <a:endParaRPr lang="en-US" dirty="0"/>
          </a:p>
        </p:txBody>
      </p:sp>
      <p:sp>
        <p:nvSpPr>
          <p:cNvPr id="3" name="Text Placeholder 2">
            <a:extLst>
              <a:ext uri="{FF2B5EF4-FFF2-40B4-BE49-F238E27FC236}">
                <a16:creationId xmlns:a16="http://schemas.microsoft.com/office/drawing/2014/main" id="{D0DF953F-D6D8-BD4C-9344-D4149312AC7C}"/>
              </a:ext>
            </a:extLst>
          </p:cNvPr>
          <p:cNvSpPr>
            <a:spLocks noGrp="1"/>
          </p:cNvSpPr>
          <p:nvPr>
            <p:ph type="body" idx="1"/>
          </p:nvPr>
        </p:nvSpPr>
        <p:spPr>
          <a:xfrm>
            <a:off x="311700" y="968624"/>
            <a:ext cx="8520600" cy="4555200"/>
          </a:xfrm>
        </p:spPr>
        <p:txBody>
          <a:bodyPr>
            <a:noAutofit/>
          </a:bodyPr>
          <a:lstStyle/>
          <a:p>
            <a:pPr marL="50800" indent="0">
              <a:lnSpc>
                <a:spcPct val="100000"/>
              </a:lnSpc>
              <a:buNone/>
            </a:pPr>
            <a:r>
              <a:rPr lang="en-US" sz="2400" dirty="0">
                <a:solidFill>
                  <a:srgbClr val="FFFFFF"/>
                </a:solidFill>
              </a:rPr>
              <a:t>Resources</a:t>
            </a:r>
          </a:p>
          <a:p>
            <a:pPr marL="342900" lvl="2" indent="-342900"/>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STEM Teaching Tools</a:t>
            </a:r>
            <a:b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br>
            <a:r>
              <a:rPr lang="en" sz="2400" u="sng" dirty="0" err="1">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STEMteachingtools.org</a:t>
            </a:r>
            <a:r>
              <a:rPr lang="en" sz="2400" dirty="0">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 </a:t>
            </a:r>
            <a:r>
              <a:rPr lang="en-US" sz="2400" dirty="0">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    </a:t>
            </a:r>
            <a:r>
              <a:rPr lang="en" sz="2400" dirty="0">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  </a:t>
            </a:r>
            <a:r>
              <a:rPr lang="en" sz="2400" u="sng" dirty="0">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a:t>
            </a:r>
            <a:r>
              <a:rPr lang="en" sz="2400" u="sng" dirty="0" err="1">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STEMTeachTools</a:t>
            </a:r>
            <a:r>
              <a:rPr lang="en-US" sz="2400" u="sng" dirty="0">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 </a:t>
            </a:r>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(twitter)</a:t>
            </a:r>
          </a:p>
          <a:p>
            <a:pPr marL="342900" lvl="2" indent="-342900"/>
            <a:r>
              <a:rPr lang="en-US" sz="2400" dirty="0">
                <a:solidFill>
                  <a:schemeClr val="tx1"/>
                </a:solidFill>
                <a:latin typeface="Lato" panose="020F0502020204030203" pitchFamily="34" charset="0"/>
                <a:ea typeface="Lato" panose="020F0502020204030203" pitchFamily="34" charset="0"/>
                <a:cs typeface="Lato" panose="020F0502020204030203" pitchFamily="34" charset="0"/>
              </a:rPr>
              <a:t>Other ACESSE OER PD Modules</a:t>
            </a:r>
            <a:br>
              <a:rPr lang="en-US" sz="2400" dirty="0">
                <a:solidFill>
                  <a:schemeClr val="bg1"/>
                </a:solidFill>
                <a:latin typeface="Lato" panose="020F0502020204030203" pitchFamily="34" charset="0"/>
                <a:ea typeface="Lato" panose="020F0502020204030203" pitchFamily="34" charset="0"/>
                <a:cs typeface="Lato" panose="020F0502020204030203" pitchFamily="34" charset="0"/>
              </a:rPr>
            </a:br>
            <a:r>
              <a:rPr lang="en" sz="2400" u="sng" dirty="0" err="1">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STEMteachingtools.or</a:t>
            </a:r>
            <a:r>
              <a:rPr lang="en-US" sz="2400" u="sng" dirty="0">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g/PD</a:t>
            </a:r>
          </a:p>
          <a:p>
            <a:pPr marL="342900" lvl="2" indent="-342900"/>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Indigenous Education Tools</a:t>
            </a:r>
            <a:b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br>
            <a:r>
              <a:rPr lang="en-US" sz="2400" u="sng" dirty="0" err="1">
                <a:solidFill>
                  <a:schemeClr val="accent3">
                    <a:lumMod val="20000"/>
                    <a:lumOff val="80000"/>
                  </a:schemeClr>
                </a:solidFill>
                <a:latin typeface="Lato" panose="020F0502020204030203" pitchFamily="34" charset="0"/>
                <a:ea typeface="Lato" panose="020F0502020204030203" pitchFamily="34" charset="0"/>
                <a:cs typeface="Lato" panose="020F0502020204030203" pitchFamily="34" charset="0"/>
              </a:rPr>
              <a:t>IndigenousEducationTools.org</a:t>
            </a:r>
            <a:br>
              <a:rPr lang="en-US" sz="2400" dirty="0"/>
            </a:br>
            <a:endParaRPr lang="en-US" sz="2400" dirty="0"/>
          </a:p>
          <a:p>
            <a:pPr marL="50800" indent="0">
              <a:lnSpc>
                <a:spcPct val="100000"/>
              </a:lnSpc>
              <a:buNone/>
            </a:pPr>
            <a:r>
              <a:rPr lang="en-US" sz="2400" dirty="0"/>
              <a:t>Contact Us </a:t>
            </a:r>
          </a:p>
          <a:p>
            <a:pPr marL="365760" lvl="4">
              <a:tabLst>
                <a:tab pos="2341563" algn="l"/>
                <a:tab pos="6396038" algn="l"/>
              </a:tabLst>
            </a:pP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Philip Bell     	</a:t>
            </a:r>
            <a:r>
              <a:rPr lang="en" sz="2000" dirty="0" err="1">
                <a:solidFill>
                  <a:srgbClr val="FFFFFF"/>
                </a:solidFill>
                <a:latin typeface="Lato" panose="020F0502020204030203" pitchFamily="34" charset="0"/>
                <a:ea typeface="Lato" panose="020F0502020204030203" pitchFamily="34" charset="0"/>
                <a:cs typeface="Lato" panose="020F0502020204030203" pitchFamily="34" charset="0"/>
              </a:rPr>
              <a:t>pbell@uw.edu</a:t>
            </a: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	@</a:t>
            </a:r>
            <a:r>
              <a:rPr lang="en-US" sz="2000" dirty="0" err="1">
                <a:solidFill>
                  <a:srgbClr val="FFFFFF"/>
                </a:solidFill>
                <a:latin typeface="Lato" panose="020F0502020204030203" pitchFamily="34" charset="0"/>
                <a:ea typeface="Lato" panose="020F0502020204030203" pitchFamily="34" charset="0"/>
                <a:cs typeface="Lato" panose="020F0502020204030203" pitchFamily="34" charset="0"/>
              </a:rPr>
              <a:t>philiplbell</a:t>
            </a:r>
            <a:endParaRPr lang="en-US" sz="2000" dirty="0">
              <a:solidFill>
                <a:srgbClr val="FFFFFF"/>
              </a:solidFill>
              <a:latin typeface="Lato" panose="020F0502020204030203" pitchFamily="34" charset="0"/>
              <a:ea typeface="Lato" panose="020F0502020204030203" pitchFamily="34" charset="0"/>
              <a:cs typeface="Lato" panose="020F0502020204030203" pitchFamily="34" charset="0"/>
            </a:endParaRPr>
          </a:p>
          <a:p>
            <a:pPr marL="365760" lvl="4">
              <a:tabLst>
                <a:tab pos="2341563" algn="l"/>
                <a:tab pos="6396038" algn="l"/>
              </a:tabLst>
            </a:pP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Megan Bang	</a:t>
            </a:r>
            <a:r>
              <a:rPr lang="en-US" sz="2000" dirty="0" err="1">
                <a:solidFill>
                  <a:srgbClr val="FFFFFF"/>
                </a:solidFill>
                <a:latin typeface="Lato" panose="020F0502020204030203" pitchFamily="34" charset="0"/>
                <a:ea typeface="Lato" panose="020F0502020204030203" pitchFamily="34" charset="0"/>
                <a:cs typeface="Lato" panose="020F0502020204030203" pitchFamily="34" charset="0"/>
              </a:rPr>
              <a:t>megan.bang@northwestern.edu</a:t>
            </a:r>
            <a:r>
              <a:rPr lang="en-US" sz="2000" dirty="0">
                <a:solidFill>
                  <a:srgbClr val="FFFFFF"/>
                </a:solidFill>
                <a:latin typeface="Lato" panose="020F0502020204030203" pitchFamily="34" charset="0"/>
                <a:ea typeface="Lato" panose="020F0502020204030203" pitchFamily="34" charset="0"/>
                <a:cs typeface="Lato" panose="020F0502020204030203" pitchFamily="34" charset="0"/>
              </a:rPr>
              <a:t>	@meganbang3</a:t>
            </a:r>
            <a:endParaRPr lang="en" sz="2000" dirty="0">
              <a:solidFill>
                <a:srgbClr val="FFFFFF"/>
              </a:solidFill>
              <a:latin typeface="Lato" panose="020F0502020204030203" pitchFamily="34" charset="0"/>
              <a:ea typeface="Lato" panose="020F0502020204030203" pitchFamily="34" charset="0"/>
              <a:cs typeface="Lato" panose="020F0502020204030203" pitchFamily="34" charset="0"/>
            </a:endParaRPr>
          </a:p>
        </p:txBody>
      </p:sp>
      <p:sp>
        <p:nvSpPr>
          <p:cNvPr id="10" name="Text Placeholder 9">
            <a:extLst>
              <a:ext uri="{FF2B5EF4-FFF2-40B4-BE49-F238E27FC236}">
                <a16:creationId xmlns:a16="http://schemas.microsoft.com/office/drawing/2014/main" id="{4C2D8DC1-526B-C440-A491-A2D344220389}"/>
              </a:ext>
            </a:extLst>
          </p:cNvPr>
          <p:cNvSpPr>
            <a:spLocks noGrp="1"/>
          </p:cNvSpPr>
          <p:nvPr>
            <p:ph type="body" idx="10"/>
          </p:nvPr>
        </p:nvSpPr>
        <p:spPr>
          <a:xfrm>
            <a:off x="1020411" y="5374544"/>
            <a:ext cx="3863823" cy="1839951"/>
          </a:xfrm>
        </p:spPr>
        <p:txBody>
          <a:bodyPr>
            <a:normAutofit/>
          </a:bodyPr>
          <a:lstStyle/>
          <a:p>
            <a:pPr marL="50800" indent="0">
              <a:buNone/>
            </a:pPr>
            <a:r>
              <a:rPr lang="en-US" sz="1400" dirty="0">
                <a:solidFill>
                  <a:srgbClr val="FFFFFF"/>
                </a:solidFill>
              </a:rPr>
              <a:t>This resource was developed through the ACESSE project funded by the National Science Foundation (NSF) through Award DRL-1561300 and the Research + Practice Collaboratory funded by NSF through DRL-1626365. The opinions do not represent those of the funder. </a:t>
            </a:r>
          </a:p>
        </p:txBody>
      </p:sp>
    </p:spTree>
    <p:extLst>
      <p:ext uri="{BB962C8B-B14F-4D97-AF65-F5344CB8AC3E}">
        <p14:creationId xmlns:p14="http://schemas.microsoft.com/office/powerpoint/2010/main" val="42061328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Shape 746"/>
          <p:cNvSpPr txBox="1">
            <a:spLocks noGrp="1"/>
          </p:cNvSpPr>
          <p:nvPr>
            <p:ph type="title"/>
          </p:nvPr>
        </p:nvSpPr>
        <p:spPr>
          <a:xfrm>
            <a:off x="628650" y="365126"/>
            <a:ext cx="5660254" cy="13255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E6240"/>
              </a:buClr>
              <a:buSzPts val="2800"/>
              <a:buFont typeface="Lato Black"/>
              <a:buNone/>
            </a:pPr>
            <a:r>
              <a:rPr lang="en-US" sz="2800" b="0" i="0" u="none" strike="noStrike" cap="none" dirty="0">
                <a:solidFill>
                  <a:srgbClr val="2E6240"/>
                </a:solidFill>
                <a:latin typeface="Lato Black"/>
                <a:ea typeface="Lato Black"/>
                <a:cs typeface="Lato Black"/>
                <a:sym typeface="Lato Black"/>
              </a:rPr>
              <a:t>Equitable Science Instruction from NRC </a:t>
            </a:r>
            <a:r>
              <a:rPr lang="en-US" sz="2800" b="0" i="1" u="none" strike="noStrike" cap="none" dirty="0">
                <a:solidFill>
                  <a:srgbClr val="2E6240"/>
                </a:solidFill>
                <a:latin typeface="Lato Black"/>
                <a:ea typeface="Lato Black"/>
                <a:cs typeface="Lato Black"/>
                <a:sym typeface="Lato Black"/>
              </a:rPr>
              <a:t>Framework</a:t>
            </a:r>
            <a:r>
              <a:rPr lang="en-US" sz="2800" b="0" i="0" u="none" strike="noStrike" cap="none" dirty="0">
                <a:solidFill>
                  <a:srgbClr val="2E6240"/>
                </a:solidFill>
                <a:latin typeface="Lato Black"/>
                <a:ea typeface="Lato Black"/>
                <a:cs typeface="Lato Black"/>
                <a:sym typeface="Lato Black"/>
              </a:rPr>
              <a:t> Chapter 11</a:t>
            </a:r>
            <a:endParaRPr sz="2800" b="0" i="0" u="none" strike="noStrike" cap="none" dirty="0">
              <a:solidFill>
                <a:srgbClr val="2E6240"/>
              </a:solidFill>
              <a:latin typeface="Lato Black"/>
              <a:ea typeface="Lato Black"/>
              <a:cs typeface="Lato Black"/>
              <a:sym typeface="Lato Black"/>
            </a:endParaRPr>
          </a:p>
        </p:txBody>
      </p:sp>
      <p:sp>
        <p:nvSpPr>
          <p:cNvPr id="2" name="Text Placeholder 1">
            <a:extLst>
              <a:ext uri="{FF2B5EF4-FFF2-40B4-BE49-F238E27FC236}">
                <a16:creationId xmlns:a16="http://schemas.microsoft.com/office/drawing/2014/main" id="{CE0D21F6-1EC5-C94E-97E9-1BFC337AE9A7}"/>
              </a:ext>
            </a:extLst>
          </p:cNvPr>
          <p:cNvSpPr>
            <a:spLocks noGrp="1"/>
          </p:cNvSpPr>
          <p:nvPr>
            <p:ph type="body" idx="1"/>
          </p:nvPr>
        </p:nvSpPr>
        <p:spPr>
          <a:xfrm>
            <a:off x="628650" y="1541788"/>
            <a:ext cx="5075559" cy="5032375"/>
          </a:xfrm>
        </p:spPr>
        <p:txBody>
          <a:bodyPr>
            <a:normAutofit lnSpcReduction="10000"/>
          </a:bodyPr>
          <a:lstStyle/>
          <a:p>
            <a:pPr marL="458787" indent="-457200" defTabSz="457200">
              <a:lnSpc>
                <a:spcPct val="140000"/>
              </a:lnSpc>
              <a:buClr>
                <a:srgbClr val="000000"/>
              </a:buClr>
              <a:buSzPct val="100000"/>
              <a:buFont typeface="+mj-lt"/>
              <a:buAutoNum type="arabicPeriod"/>
            </a:pPr>
            <a:r>
              <a:rPr lang="en-US" sz="2000" kern="1200" dirty="0"/>
              <a:t>Learning is cultural. Instruction should grow out of everyday experience of learners and connect to their interests and identities.</a:t>
            </a:r>
          </a:p>
          <a:p>
            <a:pPr marL="458787" indent="-457200" defTabSz="457200">
              <a:lnSpc>
                <a:spcPct val="140000"/>
              </a:lnSpc>
              <a:buClr>
                <a:srgbClr val="000000"/>
              </a:buClr>
              <a:buSzPct val="100000"/>
              <a:buFont typeface="+mj-lt"/>
              <a:buAutoNum type="arabicPeriod"/>
            </a:pPr>
            <a:r>
              <a:rPr lang="en-US" sz="2000" kern="1200" dirty="0"/>
              <a:t>Instruction should leverage science-related values, knowledge, and practices of students, their families, and cultural communities.</a:t>
            </a:r>
            <a:endParaRPr lang="en-US" sz="1600" kern="1200" dirty="0">
              <a:solidFill>
                <a:prstClr val="black"/>
              </a:solidFill>
            </a:endParaRPr>
          </a:p>
          <a:p>
            <a:pPr marL="458787" indent="-457200" defTabSz="457200">
              <a:lnSpc>
                <a:spcPct val="140000"/>
              </a:lnSpc>
              <a:spcBef>
                <a:spcPts val="1480"/>
              </a:spcBef>
              <a:buClr>
                <a:srgbClr val="000000"/>
              </a:buClr>
              <a:buSzPct val="100000"/>
              <a:buFont typeface="+mj-lt"/>
              <a:buAutoNum type="arabicPeriod"/>
            </a:pPr>
            <a:r>
              <a:rPr lang="en-US" sz="2000" dirty="0"/>
              <a:t>Instruction should allow students to bring their full communicative resources to bear on the situation</a:t>
            </a:r>
            <a:r>
              <a:rPr lang="en-US" sz="2000" kern="1200" dirty="0"/>
              <a:t>.</a:t>
            </a:r>
            <a:endParaRPr lang="en-US" sz="1600" kern="1200" dirty="0">
              <a:solidFill>
                <a:prstClr val="black"/>
              </a:solidFill>
            </a:endParaRPr>
          </a:p>
        </p:txBody>
      </p:sp>
      <p:pic>
        <p:nvPicPr>
          <p:cNvPr id="750" name="Shape 750" descr="A worksheet of student photographs and captions. The header is &quot;---'s catalog of health activities and items.&quot; Below are three photos, accompanied by captions: 1. &quot;To clean my hands: When I touch something dirty I use it&quot; and a picture of hand sanitizer, 2. &quot;This is a picture of sanitary balm to ease the pain when my stomach hurts&quot; and a picture of a tin, and 3. &quot;This is a picture of salad masters pots. It has metal composition titanium stainless steel. It retains nutrients and flavors of food&quot; and a picture of pots."/>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079716" y="589229"/>
            <a:ext cx="1780689" cy="2309668"/>
          </a:xfrm>
          <a:prstGeom prst="rect">
            <a:avLst/>
          </a:prstGeom>
          <a:noFill/>
          <a:ln>
            <a:noFill/>
          </a:ln>
        </p:spPr>
      </p:pic>
      <p:pic>
        <p:nvPicPr>
          <p:cNvPr id="751" name="Shape 751" descr="An image of several different examples of student work on a table. None of the writing is legible, but they take the format of a model drawn above a written paragraph. The drawings have circles and arrows, so seem to indicate molecules movi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288904" y="3283754"/>
            <a:ext cx="2064587" cy="1548444"/>
          </a:xfrm>
          <a:prstGeom prst="rect">
            <a:avLst/>
          </a:prstGeom>
          <a:noFill/>
          <a:ln>
            <a:noFill/>
          </a:ln>
        </p:spPr>
      </p:pic>
      <p:pic>
        <p:nvPicPr>
          <p:cNvPr id="752" name="Shape 752" descr="A screenshot from STEM Teaching Tool #35, with a flowchart suggesting different activities for student talk"/>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704209" y="5211426"/>
            <a:ext cx="1994697" cy="1541822"/>
          </a:xfrm>
          <a:prstGeom prst="rect">
            <a:avLst/>
          </a:prstGeom>
          <a:noFill/>
          <a:ln>
            <a:noFill/>
          </a:ln>
        </p:spPr>
      </p:pic>
    </p:spTree>
    <p:extLst>
      <p:ext uri="{BB962C8B-B14F-4D97-AF65-F5344CB8AC3E}">
        <p14:creationId xmlns:p14="http://schemas.microsoft.com/office/powerpoint/2010/main" val="252106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50"/>
                                        </p:tgtEl>
                                        <p:attrNameLst>
                                          <p:attrName>style.visibility</p:attrName>
                                        </p:attrNameLst>
                                      </p:cBhvr>
                                      <p:to>
                                        <p:strVal val="visible"/>
                                      </p:to>
                                    </p:set>
                                    <p:animEffect transition="in" filter="fade">
                                      <p:cBhvr>
                                        <p:cTn id="7" dur="1000"/>
                                        <p:tgtEl>
                                          <p:spTgt spid="75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51"/>
                                        </p:tgtEl>
                                        <p:attrNameLst>
                                          <p:attrName>style.visibility</p:attrName>
                                        </p:attrNameLst>
                                      </p:cBhvr>
                                      <p:to>
                                        <p:strVal val="visible"/>
                                      </p:to>
                                    </p:set>
                                    <p:animEffect transition="in" filter="fade">
                                      <p:cBhvr>
                                        <p:cTn id="11" dur="1000"/>
                                        <p:tgtEl>
                                          <p:spTgt spid="75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52"/>
                                        </p:tgtEl>
                                        <p:attrNameLst>
                                          <p:attrName>style.visibility</p:attrName>
                                        </p:attrNameLst>
                                      </p:cBhvr>
                                      <p:to>
                                        <p:strVal val="visible"/>
                                      </p:to>
                                    </p:set>
                                    <p:animEffect transition="in" filter="fade">
                                      <p:cBhvr>
                                        <p:cTn id="15" dur="1000"/>
                                        <p:tgtEl>
                                          <p:spTgt spid="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1923"/>
            <a:ext cx="7886700" cy="1325563"/>
          </a:xfrm>
        </p:spPr>
        <p:txBody>
          <a:bodyPr>
            <a:noAutofit/>
          </a:bodyPr>
          <a:lstStyle/>
          <a:p>
            <a:r>
              <a:rPr lang="en-US" sz="4000" dirty="0"/>
              <a:t>Reminder: </a:t>
            </a:r>
            <a:br>
              <a:rPr lang="en-US" sz="4000" dirty="0"/>
            </a:br>
            <a:r>
              <a:rPr lang="en-US" sz="4000" dirty="0"/>
              <a:t>All Science Learning is Cultural </a:t>
            </a:r>
          </a:p>
        </p:txBody>
      </p:sp>
      <p:sp>
        <p:nvSpPr>
          <p:cNvPr id="3" name="Content Placeholder 2"/>
          <p:cNvSpPr>
            <a:spLocks noGrp="1"/>
          </p:cNvSpPr>
          <p:nvPr>
            <p:ph type="body" idx="1"/>
          </p:nvPr>
        </p:nvSpPr>
        <p:spPr>
          <a:xfrm>
            <a:off x="628650" y="1517119"/>
            <a:ext cx="8170793" cy="5152210"/>
          </a:xfrm>
        </p:spPr>
        <p:txBody>
          <a:bodyPr>
            <a:noAutofit/>
          </a:bodyPr>
          <a:lstStyle/>
          <a:p>
            <a:pPr marL="0" lvl="0" indent="0">
              <a:spcBef>
                <a:spcPts val="1152"/>
              </a:spcBef>
              <a:buNone/>
            </a:pPr>
            <a:r>
              <a:rPr lang="en-US" sz="2800" dirty="0">
                <a:latin typeface="Lato Regular"/>
                <a:cs typeface="Lato Regular"/>
              </a:rPr>
              <a:t>“Human beings, no matter who we are, where we live, or what language we speak at home, develop our ways of knowing, talking, valuing, and acting as we live our day-to-day lives inside family and community. These ways of living are what is now understood as culture. Indeed, across communities, human beings make sense of the world </a:t>
            </a:r>
            <a:br>
              <a:rPr lang="en-US" sz="2800" dirty="0">
                <a:latin typeface="Lato Regular"/>
                <a:cs typeface="Lato Regular"/>
              </a:rPr>
            </a:br>
            <a:r>
              <a:rPr lang="en-US" sz="2800" dirty="0">
                <a:latin typeface="Lato Regular"/>
                <a:cs typeface="Lato Regular"/>
              </a:rPr>
              <a:t>in ways that are both similar and </a:t>
            </a:r>
            <a:br>
              <a:rPr lang="en-US" sz="2800" dirty="0">
                <a:latin typeface="Lato Regular"/>
                <a:cs typeface="Lato Regular"/>
              </a:rPr>
            </a:br>
            <a:r>
              <a:rPr lang="en-US" sz="2800" dirty="0">
                <a:latin typeface="Lato Regular"/>
                <a:cs typeface="Lato Regular"/>
              </a:rPr>
              <a:t>different.” </a:t>
            </a:r>
          </a:p>
          <a:p>
            <a:pPr marL="0" lvl="0" indent="0">
              <a:spcBef>
                <a:spcPts val="1152"/>
              </a:spcBef>
              <a:buNone/>
            </a:pPr>
            <a:r>
              <a:rPr lang="en-US" sz="2800" dirty="0">
                <a:latin typeface="Lato Regular"/>
                <a:cs typeface="Lato Regular"/>
              </a:rPr>
              <a:t>—Bang, Brown, Calabrese Barton, </a:t>
            </a:r>
            <a:br>
              <a:rPr lang="en-US" sz="2800" dirty="0">
                <a:latin typeface="Lato Regular"/>
                <a:cs typeface="Lato Regular"/>
              </a:rPr>
            </a:br>
            <a:r>
              <a:rPr lang="en-US" sz="2800" dirty="0">
                <a:latin typeface="Lato Regular"/>
                <a:cs typeface="Lato Regular"/>
              </a:rPr>
              <a:t>   </a:t>
            </a:r>
            <a:r>
              <a:rPr lang="en-US" sz="2800" dirty="0" err="1">
                <a:latin typeface="Lato Regular"/>
                <a:cs typeface="Lato Regular"/>
              </a:rPr>
              <a:t>Rosebery</a:t>
            </a:r>
            <a:r>
              <a:rPr lang="en-US" sz="2800" dirty="0">
                <a:latin typeface="Lato Regular"/>
                <a:cs typeface="Lato Regular"/>
              </a:rPr>
              <a:t> &amp; Warren (2017, p. 35)</a:t>
            </a:r>
          </a:p>
        </p:txBody>
      </p:sp>
      <p:pic>
        <p:nvPicPr>
          <p:cNvPr id="4" name="Picture 3" descr="Cover of Helping Students Make Sense of the World with Next Generation Science and Engineering Practice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71814" y="4274411"/>
            <a:ext cx="1916602" cy="2477680"/>
          </a:xfrm>
          <a:prstGeom prst="rect">
            <a:avLst/>
          </a:prstGeom>
        </p:spPr>
      </p:pic>
    </p:spTree>
    <p:extLst>
      <p:ext uri="{BB962C8B-B14F-4D97-AF65-F5344CB8AC3E}">
        <p14:creationId xmlns:p14="http://schemas.microsoft.com/office/powerpoint/2010/main" val="3185965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tIns="91440" bIns="91440" anchor="t">
            <a:noAutofit/>
          </a:bodyPr>
          <a:lstStyle/>
          <a:p>
            <a:r>
              <a:rPr lang="en-US" u="sng" dirty="0"/>
              <a:t>Small Group Discussion</a:t>
            </a:r>
          </a:p>
        </p:txBody>
      </p:sp>
      <p:sp>
        <p:nvSpPr>
          <p:cNvPr id="3" name="Text Placeholder 2">
            <a:extLst>
              <a:ext uri="{FF2B5EF4-FFF2-40B4-BE49-F238E27FC236}">
                <a16:creationId xmlns:a16="http://schemas.microsoft.com/office/drawing/2014/main" id="{58CB5C3B-7FFB-E248-A9E0-F1BB8FB5EEC0}"/>
              </a:ext>
            </a:extLst>
          </p:cNvPr>
          <p:cNvSpPr>
            <a:spLocks noGrp="1"/>
          </p:cNvSpPr>
          <p:nvPr>
            <p:ph type="body" idx="1"/>
          </p:nvPr>
        </p:nvSpPr>
        <p:spPr>
          <a:xfrm>
            <a:off x="651894" y="1856841"/>
            <a:ext cx="7608186" cy="4351338"/>
          </a:xfrm>
        </p:spPr>
        <p:txBody>
          <a:bodyPr>
            <a:normAutofit/>
          </a:bodyPr>
          <a:lstStyle/>
          <a:p>
            <a:pPr marL="114300" indent="0" algn="ctr">
              <a:buNone/>
            </a:pPr>
            <a:r>
              <a:rPr lang="en-US" sz="3600" dirty="0"/>
              <a:t>What does it </a:t>
            </a:r>
            <a:r>
              <a:rPr lang="en-US" sz="3600" u="sng" dirty="0">
                <a:solidFill>
                  <a:srgbClr val="FFFF00"/>
                </a:solidFill>
              </a:rPr>
              <a:t>look like</a:t>
            </a:r>
            <a:r>
              <a:rPr lang="en-US" sz="3600" dirty="0">
                <a:solidFill>
                  <a:srgbClr val="FFFF00"/>
                </a:solidFill>
              </a:rPr>
              <a:t> </a:t>
            </a:r>
            <a:r>
              <a:rPr lang="en-US" sz="3600" dirty="0"/>
              <a:t>when students make sense of phenomena? Describe it.</a:t>
            </a:r>
            <a:br>
              <a:rPr lang="en-US" sz="3600" dirty="0"/>
            </a:br>
            <a:br>
              <a:rPr lang="en-US" sz="3600" dirty="0"/>
            </a:br>
            <a:r>
              <a:rPr lang="en-US" sz="3600" dirty="0"/>
              <a:t>How do </a:t>
            </a:r>
            <a:r>
              <a:rPr lang="en-US" sz="3600" u="sng" dirty="0">
                <a:solidFill>
                  <a:srgbClr val="FFFF00"/>
                </a:solidFill>
              </a:rPr>
              <a:t>you</a:t>
            </a:r>
            <a:r>
              <a:rPr lang="en-US" sz="3600" dirty="0"/>
              <a:t> make sense of the phenomena in your world?</a:t>
            </a:r>
          </a:p>
        </p:txBody>
      </p:sp>
    </p:spTree>
    <p:extLst>
      <p:ext uri="{BB962C8B-B14F-4D97-AF65-F5344CB8AC3E}">
        <p14:creationId xmlns:p14="http://schemas.microsoft.com/office/powerpoint/2010/main" val="2243336775"/>
      </p:ext>
    </p:extLst>
  </p:cSld>
  <p:clrMapOvr>
    <a:masterClrMapping/>
  </p:clrMapOvr>
</p:sld>
</file>

<file path=ppt/theme/theme1.xml><?xml version="1.0" encoding="utf-8"?>
<a:theme xmlns:a="http://schemas.openxmlformats.org/drawingml/2006/main" name="ACESSE_A11Y_v1">
  <a:themeElements>
    <a:clrScheme name="Custom 3">
      <a:dk1>
        <a:srgbClr val="000000"/>
      </a:dk1>
      <a:lt1>
        <a:srgbClr val="FFFFFF"/>
      </a:lt1>
      <a:dk2>
        <a:srgbClr val="114523"/>
      </a:dk2>
      <a:lt2>
        <a:srgbClr val="EBEFDF"/>
      </a:lt2>
      <a:accent1>
        <a:srgbClr val="40377A"/>
      </a:accent1>
      <a:accent2>
        <a:srgbClr val="E4DFEE"/>
      </a:accent2>
      <a:accent3>
        <a:srgbClr val="FEFB00"/>
      </a:accent3>
      <a:accent4>
        <a:srgbClr val="6B6E6B"/>
      </a:accent4>
      <a:accent5>
        <a:srgbClr val="2D2D2C"/>
      </a:accent5>
      <a:accent6>
        <a:srgbClr val="DEEEEC"/>
      </a:accent6>
      <a:hlink>
        <a:srgbClr val="5DA5E6"/>
      </a:hlink>
      <a:folHlink>
        <a:srgbClr val="F08FE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ESSE A v2" id="{D76872BB-BB8F-CE49-90E9-368CE420AB31}" vid="{F40BF3CF-7A0C-754B-8BF4-D7E7D1D3BE40}"/>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ACESSE_A11Y_v1</Template>
  <TotalTime>1720</TotalTime>
  <Words>10212</Words>
  <Application>Microsoft Office PowerPoint</Application>
  <PresentationFormat>On-screen Show (4:3)</PresentationFormat>
  <Paragraphs>752</Paragraphs>
  <Slides>69</Slides>
  <Notes>69</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69</vt:i4>
      </vt:variant>
    </vt:vector>
  </HeadingPairs>
  <TitlesOfParts>
    <vt:vector size="80" baseType="lpstr">
      <vt:lpstr>Arial</vt:lpstr>
      <vt:lpstr>Calibri</vt:lpstr>
      <vt:lpstr>EB Garamond</vt:lpstr>
      <vt:lpstr>Gill Sans</vt:lpstr>
      <vt:lpstr>Lato</vt:lpstr>
      <vt:lpstr>Lato Black</vt:lpstr>
      <vt:lpstr>Lato Bold Italic</vt:lpstr>
      <vt:lpstr>Lato Heavy</vt:lpstr>
      <vt:lpstr>Lato Regular</vt:lpstr>
      <vt:lpstr>Times</vt:lpstr>
      <vt:lpstr>ACESSE_A11Y_v1</vt:lpstr>
      <vt:lpstr>Learning to See the Resources Students Bring to Sense-Making</vt:lpstr>
      <vt:lpstr>Overview of the Session Goals</vt:lpstr>
      <vt:lpstr>A Few High-Level Reminders...</vt:lpstr>
      <vt:lpstr>Learners Make Sense of Phenomena Through Science &amp; Engineering Practices</vt:lpstr>
      <vt:lpstr>The Potential of the Science &amp; Engineering Practices</vt:lpstr>
      <vt:lpstr>Equity &amp; Justice Quick Write</vt:lpstr>
      <vt:lpstr>Equitable Science Instruction from NRC Framework Chapter 11</vt:lpstr>
      <vt:lpstr>Reminder:  All Science Learning is Cultural </vt:lpstr>
      <vt:lpstr>Small Group Discussion</vt:lpstr>
      <vt:lpstr>Image of button: Whose Interests are Being Served</vt:lpstr>
      <vt:lpstr>STEMteachingtools.org/brief/47</vt:lpstr>
      <vt:lpstr>A Major Take-Away</vt:lpstr>
      <vt:lpstr>Conceptual Charades!</vt:lpstr>
      <vt:lpstr>Light Reflection</vt:lpstr>
      <vt:lpstr>Charade! </vt:lpstr>
      <vt:lpstr>Photosynthesis</vt:lpstr>
      <vt:lpstr>Charade! </vt:lpstr>
      <vt:lpstr>Energy Transfer</vt:lpstr>
      <vt:lpstr>Charade! </vt:lpstr>
      <vt:lpstr>Taking an Asset Approach  to Learner Cultural Diversity</vt:lpstr>
      <vt:lpstr>Learners Make Sense of Phenomena Through Science &amp; Engineering Practices</vt:lpstr>
      <vt:lpstr>Three principles towards more  equitable science education</vt:lpstr>
      <vt:lpstr>STEMteachingtools.org/brief/11 </vt:lpstr>
      <vt:lpstr>Expanding Relationships Among Students, Teachers &amp; Science Practices</vt:lpstr>
      <vt:lpstr>A Model for Conversation-Based Formative Assessment</vt:lpstr>
      <vt:lpstr>STEMteachingtools.org/brief/16</vt:lpstr>
      <vt:lpstr>Assessment is often talked about as an instrumental practice focused on monitoring learning or motivating educational achievement.   If caring is thought of as a way to make yourself more susceptible to some matters than others, assessment can be a caring practice (Bell, 2018). It is a way to focus instruction on learner voice, knowledge, perspective, and contribution. We can come to be more responsible to diverse learner contributions. In the process, this caring stance can support building crucial intellectual relationships with students.  </vt:lpstr>
      <vt:lpstr>Learning to See Cultural  Sense-Making Repertoires  What are the sense-making resources that learners are showing evidence of in each of the following learning scenarios? </vt:lpstr>
      <vt:lpstr>Facilitator Instruction Slide</vt:lpstr>
      <vt:lpstr>The Plate Tectonics Scenario</vt:lpstr>
      <vt:lpstr>The Plate Tectonics Scenario  What resources do you see evidence of? </vt:lpstr>
      <vt:lpstr>Observing With Fingers Scenario</vt:lpstr>
      <vt:lpstr>Observing With Fingers Scenario  What resources do you see evidence of?</vt:lpstr>
      <vt:lpstr>The Walking-at-Recess Scenario</vt:lpstr>
      <vt:lpstr>The Walking-at-Recess Scenario  What resources do you see evidence of? </vt:lpstr>
      <vt:lpstr>Physics Research Group Scenario: "When I come down I'm in the domain state"</vt:lpstr>
      <vt:lpstr>Physics Research Group Scenario: "When I come down I'm in the domain state”  What resources do you see evidence of? </vt:lpstr>
      <vt:lpstr>The Salt Water Plant Experiment</vt:lpstr>
      <vt:lpstr>The Salt Water Plant Experiment  What resources do you see evidence of? </vt:lpstr>
      <vt:lpstr>Hip Hop Science Explanations</vt:lpstr>
      <vt:lpstr>Hip Hop Science Explanations  What resources do you see evidence of?  </vt:lpstr>
      <vt:lpstr>The LAN Videogame Party Scenario</vt:lpstr>
      <vt:lpstr>The LAN Videogame Party Scenario  What resources do you see evidence of?  </vt:lpstr>
      <vt:lpstr>The Temporal Electricity Scenario</vt:lpstr>
      <vt:lpstr>The Temporal Electricity Scenario  What resources do you see evidence of?  </vt:lpstr>
      <vt:lpstr>Expressing Knowledge Through Action Scenario</vt:lpstr>
      <vt:lpstr>Expressing Knowledge Through Action Scenario  What resources do you see evidence of?  </vt:lpstr>
      <vt:lpstr>The Family Robotics Scenario</vt:lpstr>
      <vt:lpstr>The Family Robotics Scenario  What resources do you see evidence of?  </vt:lpstr>
      <vt:lpstr>And there are others…</vt:lpstr>
      <vt:lpstr>Write Your Own Scenario</vt:lpstr>
      <vt:lpstr>Write Your Own Scenario  What resources do you see evidence of? </vt:lpstr>
      <vt:lpstr>Making a Plan to Develop Your  Interpretive Power,   or: Taking an Asset-Based Approach to Cultural Diversity</vt:lpstr>
      <vt:lpstr>Building Your Interpretive Power</vt:lpstr>
      <vt:lpstr>Three principles towards more  equitable science education</vt:lpstr>
      <vt:lpstr>Culturally Resurgent Pedagogy</vt:lpstr>
      <vt:lpstr>Personal Reflection</vt:lpstr>
      <vt:lpstr>How can you learn to stop and recognize these different resources in moments of instruction? How can you cultivate a classroom learning community where they are welcome contributions? Instructional Strategy: Listen closely and “open up” one student’s thinking deeply. Don’t always popcorn!  Once you have noticed these kinds of sense-making resources—from the repertoires of students—leverage them in making progress on science investigations   Principle 1  Principle 2  Principle 3 It centers multiple ways of knowing and making</vt:lpstr>
      <vt:lpstr>Expanding Relationships Among Students, Teachers &amp; Science Practices</vt:lpstr>
      <vt:lpstr> Equity-oriented STEM education must promote a rightful presence for all students across the scales of justice.  — Tan &amp; Calabrese Barton (2017)  Progress frequently involves de-settling systems associated with historical inequities (Bang, et al., 2012) — while imagining and resourcing expansive cultural learning pathways  (Bell, et al., 2012). </vt:lpstr>
      <vt:lpstr>The Equity Stance of Seeing The Diverse Sense-Making Resources of Students </vt:lpstr>
      <vt:lpstr>Making a Specific Commitment</vt:lpstr>
      <vt:lpstr>Help us improve the resource  Please take this 5 minute survey to help the ACESSE team improve this resource for others.  https://tinyurl.com/ACESSEResourceG </vt:lpstr>
      <vt:lpstr>Professional Learning Resources  to Support NGSS Implementation</vt:lpstr>
      <vt:lpstr>On Twitter @STEMTeachTools</vt:lpstr>
      <vt:lpstr>Sign Up for Email Newsletter STEMteachingtools.org</vt:lpstr>
      <vt:lpstr>IndigenousEducationTools.org</vt:lpstr>
      <vt:lpstr>The authors want to express their deep gratitude to everyone in the ACESSE Network who provided feedback on this resource…</vt:lpstr>
      <vt:lpstr>Thank you! For more info…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Rhinehart</dc:creator>
  <cp:lastModifiedBy>Abby Rhinehart</cp:lastModifiedBy>
  <cp:revision>71</cp:revision>
  <dcterms:created xsi:type="dcterms:W3CDTF">2021-10-11T23:51:26Z</dcterms:created>
  <dcterms:modified xsi:type="dcterms:W3CDTF">2021-11-05T20:53:23Z</dcterms:modified>
</cp:coreProperties>
</file>